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29"/>
  </p:notesMasterIdLst>
  <p:sldIdLst>
    <p:sldId id="655" r:id="rId2"/>
    <p:sldId id="654" r:id="rId3"/>
    <p:sldId id="964" r:id="rId4"/>
    <p:sldId id="960" r:id="rId5"/>
    <p:sldId id="967" r:id="rId6"/>
    <p:sldId id="968" r:id="rId7"/>
    <p:sldId id="976" r:id="rId8"/>
    <p:sldId id="977" r:id="rId9"/>
    <p:sldId id="962" r:id="rId10"/>
    <p:sldId id="530" r:id="rId11"/>
    <p:sldId id="978" r:id="rId12"/>
    <p:sldId id="536" r:id="rId13"/>
    <p:sldId id="538" r:id="rId14"/>
    <p:sldId id="540" r:id="rId15"/>
    <p:sldId id="549" r:id="rId16"/>
    <p:sldId id="544" r:id="rId17"/>
    <p:sldId id="545" r:id="rId18"/>
    <p:sldId id="550" r:id="rId19"/>
    <p:sldId id="965" r:id="rId20"/>
    <p:sldId id="966" r:id="rId21"/>
    <p:sldId id="637" r:id="rId22"/>
    <p:sldId id="947" r:id="rId23"/>
    <p:sldId id="951" r:id="rId24"/>
    <p:sldId id="948" r:id="rId25"/>
    <p:sldId id="950" r:id="rId26"/>
    <p:sldId id="959" r:id="rId27"/>
    <p:sldId id="980" r:id="rId2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579" userDrawn="1">
          <p15:clr>
            <a:srgbClr val="A4A3A4"/>
          </p15:clr>
        </p15:guide>
        <p15:guide id="3" pos="1179" userDrawn="1">
          <p15:clr>
            <a:srgbClr val="A4A3A4"/>
          </p15:clr>
        </p15:guide>
        <p15:guide id="4" orient="horz" pos="527" userDrawn="1">
          <p15:clr>
            <a:srgbClr val="A4A3A4"/>
          </p15:clr>
        </p15:guide>
        <p15:guide id="5" orient="horz" pos="17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7DC8"/>
    <a:srgbClr val="0070C0"/>
    <a:srgbClr val="4F81BD"/>
    <a:srgbClr val="000000"/>
    <a:srgbClr val="42B2BA"/>
    <a:srgbClr val="3751A3"/>
    <a:srgbClr val="1B80BE"/>
    <a:srgbClr val="4A5E8E"/>
    <a:srgbClr val="FD6E6B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97" autoAdjust="0"/>
    <p:restoredTop sz="96158" autoAdjust="0"/>
  </p:normalViewPr>
  <p:slideViewPr>
    <p:cSldViewPr>
      <p:cViewPr varScale="1">
        <p:scale>
          <a:sx n="110" d="100"/>
          <a:sy n="110" d="100"/>
        </p:scale>
        <p:origin x="1518" y="96"/>
      </p:cViewPr>
      <p:guideLst>
        <p:guide pos="5579"/>
        <p:guide pos="1179"/>
        <p:guide orient="horz" pos="527"/>
        <p:guide orient="horz" pos="17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-642"/>
    </p:cViewPr>
  </p:sorterViewPr>
  <p:notesViewPr>
    <p:cSldViewPr>
      <p:cViewPr varScale="1">
        <p:scale>
          <a:sx n="108" d="100"/>
          <a:sy n="108" d="100"/>
        </p:scale>
        <p:origin x="2478" y="120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900" b="1" i="0" u="none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Sheet1!$B$2:$B$4</c:f>
              <c:numCache>
                <c:formatCode>0.0%</c:formatCode>
                <c:ptCount val="3"/>
                <c:pt idx="0">
                  <c:v>0.96399999999999997</c:v>
                </c:pt>
                <c:pt idx="1">
                  <c:v>0.96199999999999997</c:v>
                </c:pt>
                <c:pt idx="2">
                  <c:v>0.93100000000000005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39-4E3A-8B6A-ED9C5ED0142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-1986979312"/>
        <c:axId val="-1986968976"/>
      </c:barChart>
      <c:catAx>
        <c:axId val="-19869793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05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68976"/>
        <c:crosses val="autoZero"/>
        <c:auto val="1"/>
        <c:lblAlgn val="ctr"/>
        <c:lblOffset val="100"/>
        <c:tickMarkSkip val="1"/>
        <c:noMultiLvlLbl val="0"/>
      </c:catAx>
      <c:valAx>
        <c:axId val="-1986968976"/>
        <c:scaling>
          <c:orientation val="minMax"/>
          <c:max val="1"/>
          <c:min val="0.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79312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4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수치</c:v>
                </c:pt>
              </c:strCache>
            </c:strRef>
          </c:tx>
          <c:explosion val="3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16EF-4CE4-BABA-E9381BE95AE4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16EF-4CE4-BABA-E9381BE95AE4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16EF-4CE4-BABA-E9381BE95AE4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16EF-4CE4-BABA-E9381BE95AE4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16EF-4CE4-BABA-E9381BE95AE4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16EF-4CE4-BABA-E9381BE95AE4}"/>
              </c:ext>
            </c:extLst>
          </c:dPt>
          <c:dLbls>
            <c:delete val="1"/>
          </c:dLbls>
          <c:cat>
            <c:strRef>
              <c:f>Sheet1!$A$2:$A$7</c:f>
              <c:strCache>
                <c:ptCount val="6"/>
                <c:pt idx="0">
                  <c:v>대기업</c:v>
                </c:pt>
                <c:pt idx="1">
                  <c:v>공기업</c:v>
                </c:pt>
                <c:pt idx="2">
                  <c:v>중소기업</c:v>
                </c:pt>
                <c:pt idx="3">
                  <c:v>연구소</c:v>
                </c:pt>
                <c:pt idx="4">
                  <c:v>진학</c:v>
                </c:pt>
                <c:pt idx="5">
                  <c:v>기타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0.72</c:v>
                </c:pt>
                <c:pt idx="1">
                  <c:v>0.01</c:v>
                </c:pt>
                <c:pt idx="2">
                  <c:v>0.15</c:v>
                </c:pt>
                <c:pt idx="3">
                  <c:v>0.02</c:v>
                </c:pt>
                <c:pt idx="4">
                  <c:v>0.03</c:v>
                </c:pt>
                <c:pt idx="5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16EF-4CE4-BABA-E9381BE95AE4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취업율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 w="9525">
                <a:noFill/>
              </a:ln>
              <a:effectLst/>
            </c:spPr>
            <c:txPr>
              <a:bodyPr rot="0" vert="horz" wrap="none" lIns="0" tIns="0" rIns="0" bIns="0" anchor="ctr" anchorCtr="1"/>
              <a:lstStyle/>
              <a:p>
                <a:pPr algn="l">
                  <a:defRPr sz="900" b="1" i="0" u="none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ea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2020</c:v>
                </c:pt>
                <c:pt idx="1">
                  <c:v>2021</c:v>
                </c:pt>
                <c:pt idx="2">
                  <c:v>2022</c:v>
                </c:pt>
              </c:numCache>
            </c:numRef>
          </c:cat>
          <c:val>
            <c:numRef>
              <c:f>Sheet1!$B$2:$B$4</c:f>
              <c:numCache>
                <c:formatCode>0.0%</c:formatCode>
                <c:ptCount val="3"/>
                <c:pt idx="0">
                  <c:v>0.78900000000000003</c:v>
                </c:pt>
                <c:pt idx="1">
                  <c:v>0.78600000000000003</c:v>
                </c:pt>
                <c:pt idx="2">
                  <c:v>0.82099999999999995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7D-4E4D-AB10-85987FD843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-1986963536"/>
        <c:axId val="-1986985296"/>
      </c:barChart>
      <c:catAx>
        <c:axId val="-1986963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1050" b="1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85296"/>
        <c:crosses val="autoZero"/>
        <c:auto val="1"/>
        <c:lblAlgn val="ctr"/>
        <c:lblOffset val="100"/>
        <c:tickMarkSkip val="1"/>
        <c:noMultiLvlLbl val="0"/>
      </c:catAx>
      <c:valAx>
        <c:axId val="-1986985296"/>
        <c:scaling>
          <c:orientation val="minMax"/>
          <c:max val="1"/>
          <c:min val="0.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0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8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-1986963536"/>
        <c:crosses val="autoZero"/>
        <c:crossBetween val="between"/>
        <c:majorUnit val="0.1"/>
      </c:valAx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 w="9525">
      <a:noFill/>
    </a:ln>
    <a:effectLst/>
  </c:spPr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4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6828745367407816E-2"/>
          <c:y val="4.7297541384417659E-3"/>
          <c:w val="0.90997417799078084"/>
          <c:h val="0.89594540895428121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수치</c:v>
                </c:pt>
              </c:strCache>
            </c:strRef>
          </c:tx>
          <c:explosion val="3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CE3F-43CC-998E-D0FB1110885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CE3F-43CC-998E-D0FB1110885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CE3F-43CC-998E-D0FB1110885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CE3F-43CC-998E-D0FB1110885C}"/>
              </c:ext>
            </c:extLst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대기업</c:v>
                </c:pt>
                <c:pt idx="1">
                  <c:v>기타</c:v>
                </c:pt>
                <c:pt idx="2">
                  <c:v>진학</c:v>
                </c:pt>
                <c:pt idx="3">
                  <c:v>미취업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0.32</c:v>
                </c:pt>
                <c:pt idx="1">
                  <c:v>0.05</c:v>
                </c:pt>
                <c:pt idx="2">
                  <c:v>0.54</c:v>
                </c:pt>
                <c:pt idx="3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E3F-43CC-998E-D0FB1110885C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344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수치</c:v>
                </c:pt>
              </c:strCache>
            </c:strRef>
          </c:tx>
          <c:explosion val="3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hade val="51000"/>
                      <a:satMod val="130000"/>
                    </a:schemeClr>
                  </a:gs>
                  <a:gs pos="80000">
                    <a:schemeClr val="accent1">
                      <a:shade val="93000"/>
                      <a:satMod val="130000"/>
                    </a:schemeClr>
                  </a:gs>
                  <a:gs pos="100000">
                    <a:schemeClr val="accent1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B5EE-4092-98D0-1F1EA6BFC29C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hade val="51000"/>
                      <a:satMod val="130000"/>
                    </a:schemeClr>
                  </a:gs>
                  <a:gs pos="80000">
                    <a:schemeClr val="accent2">
                      <a:shade val="93000"/>
                      <a:satMod val="130000"/>
                    </a:schemeClr>
                  </a:gs>
                  <a:gs pos="100000">
                    <a:schemeClr val="accent2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3-B5EE-4092-98D0-1F1EA6BFC29C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hade val="51000"/>
                      <a:satMod val="130000"/>
                    </a:schemeClr>
                  </a:gs>
                  <a:gs pos="80000">
                    <a:schemeClr val="accent3">
                      <a:shade val="93000"/>
                      <a:satMod val="130000"/>
                    </a:schemeClr>
                  </a:gs>
                  <a:gs pos="100000">
                    <a:schemeClr val="accent3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5-B5EE-4092-98D0-1F1EA6BFC29C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hade val="51000"/>
                      <a:satMod val="130000"/>
                    </a:schemeClr>
                  </a:gs>
                  <a:gs pos="80000">
                    <a:schemeClr val="accent4">
                      <a:shade val="93000"/>
                      <a:satMod val="130000"/>
                    </a:schemeClr>
                  </a:gs>
                  <a:gs pos="100000">
                    <a:schemeClr val="accent4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7-B5EE-4092-98D0-1F1EA6BFC29C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hade val="51000"/>
                      <a:satMod val="130000"/>
                    </a:schemeClr>
                  </a:gs>
                  <a:gs pos="80000">
                    <a:schemeClr val="accent5">
                      <a:shade val="93000"/>
                      <a:satMod val="130000"/>
                    </a:schemeClr>
                  </a:gs>
                  <a:gs pos="100000">
                    <a:schemeClr val="accent5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9-B5EE-4092-98D0-1F1EA6BFC29C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hade val="51000"/>
                      <a:satMod val="130000"/>
                    </a:schemeClr>
                  </a:gs>
                  <a:gs pos="80000">
                    <a:schemeClr val="accent6">
                      <a:shade val="93000"/>
                      <a:satMod val="130000"/>
                    </a:schemeClr>
                  </a:gs>
                  <a:gs pos="100000">
                    <a:schemeClr val="accent6">
                      <a:shade val="94000"/>
                      <a:satMod val="135000"/>
                    </a:scheme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B-B5EE-4092-98D0-1F1EA6BFC29C}"/>
              </c:ext>
            </c:extLst>
          </c:dPt>
          <c:dLbls>
            <c:delete val="1"/>
          </c:dLbls>
          <c:cat>
            <c:strRef>
              <c:f>Sheet1!$A$2:$A$7</c:f>
              <c:strCache>
                <c:ptCount val="6"/>
                <c:pt idx="0">
                  <c:v>대기업</c:v>
                </c:pt>
                <c:pt idx="1">
                  <c:v>공기업</c:v>
                </c:pt>
                <c:pt idx="2">
                  <c:v>중소기업</c:v>
                </c:pt>
                <c:pt idx="3">
                  <c:v>연구소</c:v>
                </c:pt>
                <c:pt idx="4">
                  <c:v>진학</c:v>
                </c:pt>
                <c:pt idx="5">
                  <c:v>기타</c:v>
                </c:pt>
              </c:strCache>
            </c:strRef>
          </c:cat>
          <c:val>
            <c:numRef>
              <c:f>Sheet1!$B$2:$B$7</c:f>
              <c:numCache>
                <c:formatCode>0%</c:formatCode>
                <c:ptCount val="6"/>
                <c:pt idx="0">
                  <c:v>0.72</c:v>
                </c:pt>
                <c:pt idx="1">
                  <c:v>0.01</c:v>
                </c:pt>
                <c:pt idx="2">
                  <c:v>0.12</c:v>
                </c:pt>
                <c:pt idx="3">
                  <c:v>0.02</c:v>
                </c:pt>
                <c:pt idx="4">
                  <c:v>0.11</c:v>
                </c:pt>
                <c:pt idx="5">
                  <c:v>0.02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5EE-4092-98D0-1F1EA6BFC29C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EB8AEF-134F-4D01-B1BD-D385E9BE5C0E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F702E9-C0B8-4645-B149-FAFE4A291E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5069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F1E751F-A94C-4EE3-910F-893A699336F9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9127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01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5566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39440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1461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966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033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4450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30239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52748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36035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F702E9-C0B8-4645-B149-FAFE4A291E73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3284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3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직사각형 5"/>
            <p:cNvSpPr/>
            <p:nvPr userDrawn="1"/>
          </p:nvSpPr>
          <p:spPr>
            <a:xfrm>
              <a:off x="0" y="5668"/>
              <a:ext cx="9144000" cy="6852332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9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158999" y="130311"/>
            <a:ext cx="8035453" cy="763551"/>
          </a:xfrm>
        </p:spPr>
        <p:txBody>
          <a:bodyPr rtlCol="0">
            <a:norm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F4E2DF6-E57F-4EF3-83A2-6E912E7FA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3009-380E-42C5-8940-83A8557D997A}" type="datetime1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7" name="바닥글 개체 틀 6">
            <a:extLst>
              <a:ext uri="{FF2B5EF4-FFF2-40B4-BE49-F238E27FC236}">
                <a16:creationId xmlns:a16="http://schemas.microsoft.com/office/drawing/2014/main" id="{61C05EB6-2414-47AA-84BF-2AFBF1405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7">
            <a:extLst>
              <a:ext uri="{FF2B5EF4-FFF2-40B4-BE49-F238E27FC236}">
                <a16:creationId xmlns:a16="http://schemas.microsoft.com/office/drawing/2014/main" id="{79C420CD-69C1-4115-B682-769030C55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1401" y="130311"/>
            <a:ext cx="2133600" cy="365125"/>
          </a:xfrm>
        </p:spPr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8171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Picture 3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" name="직사각형 7"/>
            <p:cNvSpPr/>
            <p:nvPr userDrawn="1"/>
          </p:nvSpPr>
          <p:spPr>
            <a:xfrm>
              <a:off x="0" y="5668"/>
              <a:ext cx="9144000" cy="6852332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9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87524" y="130311"/>
            <a:ext cx="8035453" cy="763551"/>
          </a:xfrm>
        </p:spPr>
        <p:txBody>
          <a:bodyPr rtlCol="0">
            <a:norm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defRPr>
            </a:lvl1pPr>
          </a:lstStyle>
          <a:p>
            <a:endParaRPr lang="ko-KR" altLang="en-US" dirty="0"/>
          </a:p>
        </p:txBody>
      </p:sp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87DFDA7E-82BE-4CA7-BD5C-378DEAF78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EB550-4F75-4A97-AC9B-17BDB0F47D8C}" type="datetime1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5B1AD12-51C5-4884-9B43-C1FD436FE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4638B39-EA5B-44FA-AE2A-46D29441F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66892" y="125618"/>
            <a:ext cx="2133600" cy="365125"/>
          </a:xfrm>
        </p:spPr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8171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09"/>
          <a:stretch/>
        </p:blipFill>
        <p:spPr>
          <a:xfrm>
            <a:off x="0" y="571500"/>
            <a:ext cx="9143245" cy="457309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92" y="-8054"/>
            <a:ext cx="3742635" cy="685743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999" y="1846153"/>
            <a:ext cx="2115137" cy="145072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2" r="34192"/>
          <a:stretch/>
        </p:blipFill>
        <p:spPr>
          <a:xfrm>
            <a:off x="348" y="5769260"/>
            <a:ext cx="5507756" cy="108874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" y="872716"/>
            <a:ext cx="4467999" cy="956993"/>
          </a:xfrm>
          <a:prstGeom prst="rect">
            <a:avLst/>
          </a:prstGeom>
        </p:spPr>
      </p:pic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9CE4982-5C31-41C1-9E9C-524F532B6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E611A-1CD6-4C10-A82E-288C5F824D87}" type="datetime1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8A2C48F-C24A-443B-B3D7-2F0F11070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1D63D037-E9F4-40DD-BA59-343686C84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76256" y="206375"/>
            <a:ext cx="2133600" cy="365125"/>
          </a:xfrm>
        </p:spPr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956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9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BBC4D-9CB2-43A6-BA38-2F3680A06AF3}" type="datetime1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4" r:id="rId3"/>
    <p:sldLayoutId id="2147483668" r:id="rId4"/>
  </p:sldLayoutIdLst>
  <p:hf hdr="0" ftr="0" dt="0"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HY견고딕" pitchFamily="18" charset="-127"/>
          <a:ea typeface="HY견고딕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3" Type="http://schemas.openxmlformats.org/officeDocument/2006/relationships/image" Target="../media/image17.png"/><Relationship Id="rId7" Type="http://schemas.openxmlformats.org/officeDocument/2006/relationships/chart" Target="../charts/chart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7.jpeg"/><Relationship Id="rId18" Type="http://schemas.openxmlformats.org/officeDocument/2006/relationships/image" Target="../media/image32.jpeg"/><Relationship Id="rId26" Type="http://schemas.openxmlformats.org/officeDocument/2006/relationships/image" Target="../media/image40.jpeg"/><Relationship Id="rId3" Type="http://schemas.openxmlformats.org/officeDocument/2006/relationships/notesSlide" Target="../notesSlides/notesSlide5.xml"/><Relationship Id="rId21" Type="http://schemas.openxmlformats.org/officeDocument/2006/relationships/image" Target="../media/image35.jpeg"/><Relationship Id="rId7" Type="http://schemas.openxmlformats.org/officeDocument/2006/relationships/image" Target="../media/image23.png"/><Relationship Id="rId12" Type="http://schemas.openxmlformats.org/officeDocument/2006/relationships/image" Target="../media/image26.jpeg"/><Relationship Id="rId17" Type="http://schemas.openxmlformats.org/officeDocument/2006/relationships/image" Target="../media/image31.jpeg"/><Relationship Id="rId25" Type="http://schemas.openxmlformats.org/officeDocument/2006/relationships/image" Target="../media/image39.jpe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0.jpeg"/><Relationship Id="rId20" Type="http://schemas.openxmlformats.org/officeDocument/2006/relationships/image" Target="../media/image34.jpeg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jpeg"/><Relationship Id="rId11" Type="http://schemas.openxmlformats.org/officeDocument/2006/relationships/image" Target="../media/image25.jpeg"/><Relationship Id="rId24" Type="http://schemas.openxmlformats.org/officeDocument/2006/relationships/image" Target="../media/image38.jpeg"/><Relationship Id="rId5" Type="http://schemas.openxmlformats.org/officeDocument/2006/relationships/image" Target="../media/image21.jpeg"/><Relationship Id="rId15" Type="http://schemas.openxmlformats.org/officeDocument/2006/relationships/image" Target="../media/image29.jpeg"/><Relationship Id="rId23" Type="http://schemas.openxmlformats.org/officeDocument/2006/relationships/image" Target="../media/image37.jpeg"/><Relationship Id="rId28" Type="http://schemas.openxmlformats.org/officeDocument/2006/relationships/image" Target="../media/image42.png"/><Relationship Id="rId10" Type="http://schemas.openxmlformats.org/officeDocument/2006/relationships/image" Target="../media/image19.png"/><Relationship Id="rId19" Type="http://schemas.openxmlformats.org/officeDocument/2006/relationships/image" Target="../media/image33.jpeg"/><Relationship Id="rId4" Type="http://schemas.openxmlformats.org/officeDocument/2006/relationships/image" Target="../media/image20.jpeg"/><Relationship Id="rId9" Type="http://schemas.openxmlformats.org/officeDocument/2006/relationships/oleObject" Target="../embeddings/oleObject1.bin"/><Relationship Id="rId14" Type="http://schemas.openxmlformats.org/officeDocument/2006/relationships/image" Target="../media/image28.jpeg"/><Relationship Id="rId22" Type="http://schemas.openxmlformats.org/officeDocument/2006/relationships/image" Target="../media/image36.jpeg"/><Relationship Id="rId27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jpe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kr/url?sa=i&amp;rct=j&amp;q=&amp;esrc=s&amp;source=images&amp;cd=&amp;cad=rja&amp;uact=8&amp;ved=0CAcQjRxqFQoTCLH5-KD78cgCFSKrpgodRAsK4g&amp;url=http://www.itechedu.com/bbs/tb.php/nie/61&amp;psig=AFQjCNFhKqe1Nt4DOO1wpDTiAILs860fIA&amp;ust=1446561328535598" TargetMode="External"/><Relationship Id="rId13" Type="http://schemas.openxmlformats.org/officeDocument/2006/relationships/image" Target="../media/image61.jpeg"/><Relationship Id="rId18" Type="http://schemas.openxmlformats.org/officeDocument/2006/relationships/image" Target="../media/image65.png"/><Relationship Id="rId3" Type="http://schemas.openxmlformats.org/officeDocument/2006/relationships/image" Target="../media/image47.png"/><Relationship Id="rId7" Type="http://schemas.openxmlformats.org/officeDocument/2006/relationships/image" Target="../media/image58.jpeg"/><Relationship Id="rId12" Type="http://schemas.openxmlformats.org/officeDocument/2006/relationships/hyperlink" Target="http://www.google.com/url?sa=i&amp;rct=j&amp;q=&amp;esrc=s&amp;frm=1&amp;source=images&amp;cd=&amp;cad=rja&amp;docid=ms768U2QKCwEgM&amp;tbnid=JpqAc7ex0XDBKM:&amp;ved=&amp;url=http://hplusmagazine.com/2012/10/02/the-buzz-of-the-hive-mind-artificial-bee-brains/&amp;ei=88dnUYT2AuKbiALj5IG4DA&amp;bvm=bv.45175338,d.cGE&amp;psig=AFQjCNGx8PVaSaTB-qwc2VSiSSZAFcRhQQ&amp;ust=1365842291382913" TargetMode="External"/><Relationship Id="rId17" Type="http://schemas.openxmlformats.org/officeDocument/2006/relationships/image" Target="../media/image64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63.png"/><Relationship Id="rId20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google.co.kr/url?sa=i&amp;rct=j&amp;q=&amp;esrc=s&amp;source=images&amp;cd=&amp;cad=rja&amp;uact=8&amp;ved=0CAcQjRxqFQoTCLXMtOv68cgCFWMYpgodRu8Dhw&amp;url=http://www.slideshare.net/GGVCapital/ggv-capital-viewpoint-internet-of-things&amp;psig=AFQjCNEVCQyxZBfiEC4TxoUYskA9ofHSAQ&amp;ust=1446561235650964" TargetMode="External"/><Relationship Id="rId11" Type="http://schemas.openxmlformats.org/officeDocument/2006/relationships/image" Target="../media/image60.jpeg"/><Relationship Id="rId5" Type="http://schemas.openxmlformats.org/officeDocument/2006/relationships/image" Target="../media/image57.png"/><Relationship Id="rId15" Type="http://schemas.openxmlformats.org/officeDocument/2006/relationships/image" Target="../media/image62.jpeg"/><Relationship Id="rId10" Type="http://schemas.openxmlformats.org/officeDocument/2006/relationships/hyperlink" Target="https://www.google.co.kr/url?sa=i&amp;rct=j&amp;q=&amp;esrc=s&amp;source=images&amp;cd=&amp;cad=rja&amp;uact=8&amp;ved=0CAcQjRxqFQoTCK2otYv58cgCFcEapgodyRkI_A&amp;url=https://occupycorporatism.com/new-microchip-can-mimic-how-a-human-brain-thinks/&amp;psig=AFQjCNGj-Ve8ipjXWTkYZkAPTrgPNajpKQ&amp;ust=1446560698514060" TargetMode="External"/><Relationship Id="rId19" Type="http://schemas.openxmlformats.org/officeDocument/2006/relationships/image" Target="../media/image66.png"/><Relationship Id="rId4" Type="http://schemas.openxmlformats.org/officeDocument/2006/relationships/image" Target="../media/image49.png"/><Relationship Id="rId9" Type="http://schemas.openxmlformats.org/officeDocument/2006/relationships/image" Target="../media/image59.jpeg"/><Relationship Id="rId14" Type="http://schemas.openxmlformats.org/officeDocument/2006/relationships/hyperlink" Target="https://www.google.co.kr/url?sa=i&amp;rct=j&amp;q=&amp;esrc=s&amp;source=images&amp;cd=&amp;ved=0CAcQjRxqFQoTCNDvxYD88cgCFWXnpgod-_YDIA&amp;url=https://capocaccia.ethz.ch/capo/wiki/2014/Workgroups&amp;bvm=bv.106379543,d.dGY&amp;psig=AFQjCNEewhvtEI1zAUidAtpyG_ntJhoaYg&amp;ust=1446561540959451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47.png"/><Relationship Id="rId7" Type="http://schemas.openxmlformats.org/officeDocument/2006/relationships/image" Target="../media/image70.png"/><Relationship Id="rId12" Type="http://schemas.openxmlformats.org/officeDocument/2006/relationships/image" Target="../media/image7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jpeg"/><Relationship Id="rId11" Type="http://schemas.openxmlformats.org/officeDocument/2006/relationships/image" Target="../media/image74.png"/><Relationship Id="rId5" Type="http://schemas.openxmlformats.org/officeDocument/2006/relationships/image" Target="../media/image68.png"/><Relationship Id="rId10" Type="http://schemas.openxmlformats.org/officeDocument/2006/relationships/image" Target="../media/image73.png"/><Relationship Id="rId4" Type="http://schemas.openxmlformats.org/officeDocument/2006/relationships/image" Target="../media/image49.png"/><Relationship Id="rId9" Type="http://schemas.openxmlformats.org/officeDocument/2006/relationships/image" Target="../media/image7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72.png"/><Relationship Id="rId3" Type="http://schemas.openxmlformats.org/officeDocument/2006/relationships/image" Target="../media/image49.png"/><Relationship Id="rId7" Type="http://schemas.openxmlformats.org/officeDocument/2006/relationships/image" Target="../media/image78.jpeg"/><Relationship Id="rId12" Type="http://schemas.openxmlformats.org/officeDocument/2006/relationships/image" Target="../media/image7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jpeg"/><Relationship Id="rId11" Type="http://schemas.openxmlformats.org/officeDocument/2006/relationships/image" Target="../media/image69.jpeg"/><Relationship Id="rId5" Type="http://schemas.openxmlformats.org/officeDocument/2006/relationships/image" Target="../media/image76.png"/><Relationship Id="rId15" Type="http://schemas.openxmlformats.org/officeDocument/2006/relationships/image" Target="../media/image82.jpg"/><Relationship Id="rId10" Type="http://schemas.openxmlformats.org/officeDocument/2006/relationships/image" Target="../media/image81.jpeg"/><Relationship Id="rId4" Type="http://schemas.openxmlformats.org/officeDocument/2006/relationships/image" Target="../media/image10.png"/><Relationship Id="rId9" Type="http://schemas.openxmlformats.org/officeDocument/2006/relationships/image" Target="../media/image80.jpeg"/><Relationship Id="rId14" Type="http://schemas.openxmlformats.org/officeDocument/2006/relationships/image" Target="../media/image5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ee.sogang.ac.kr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e.sogang.ac.kr/eeTV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rpEdbWG8YJU" TargetMode="External"/><Relationship Id="rId3" Type="http://schemas.openxmlformats.org/officeDocument/2006/relationships/hyperlink" Target="https://www.youtube.com/watch?v=BWR9w8Ft8Pw&amp;list=PLuw18F3l6YbYeczWJ2eAPuhfAu6XT263x" TargetMode="External"/><Relationship Id="rId7" Type="http://schemas.openxmlformats.org/officeDocument/2006/relationships/hyperlink" Target="https://www.youtube.com/watch?v=E0vJ0rU-jKo&amp;list=PLuw18F3l6YbZznWE2CkSR0vSi7oOFoRsF" TargetMode="External"/><Relationship Id="rId2" Type="http://schemas.openxmlformats.org/officeDocument/2006/relationships/hyperlink" Target="https://www.youtube.com/watch?v=24MSXcZlM9g&amp;list=PLuw18F3l6YbbY-JRN9HBVuK2-3EchAGo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usD-gbtyupo&amp;list=PLuw18F3l6YbbDzubWA-NXCjpYUv15WqyE" TargetMode="External"/><Relationship Id="rId5" Type="http://schemas.openxmlformats.org/officeDocument/2006/relationships/hyperlink" Target="https://www.youtube.com/watch?v=Ny73943f318&amp;list=PLuw18F3l6YbZciSbLEB0I3odHAxUO4iSV" TargetMode="External"/><Relationship Id="rId4" Type="http://schemas.openxmlformats.org/officeDocument/2006/relationships/hyperlink" Target="https://www.youtube.com/watch?v=dPR8ADSKPYk&amp;list=PLuw18F3l6YbbMBpOKfNVwpX6FYx3jf_7N" TargetMode="External"/><Relationship Id="rId9" Type="http://schemas.openxmlformats.org/officeDocument/2006/relationships/hyperlink" Target="https://www.youtube.com/watch?v=selSumGtNQ8&amp;list=PLuw18F3l6YbZ1tcoHOxveI1rlSlzaw9et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hyperlink" Target="http://ee.sogang.ac.kr/" TargetMode="Externa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hyperlink" Target="https://forms.gle/SakrovyRUxkmRgXZ7" TargetMode="Externa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eeadmin@sogang.ac.kr" TargetMode="External"/><Relationship Id="rId2" Type="http://schemas.openxmlformats.org/officeDocument/2006/relationships/hyperlink" Target="mailto:wsung@sogang.ac.kr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잔디, 실외, 하늘이(가) 표시된 사진&#10;&#10;자동 생성된 설명">
            <a:extLst>
              <a:ext uri="{FF2B5EF4-FFF2-40B4-BE49-F238E27FC236}">
                <a16:creationId xmlns:a16="http://schemas.microsoft.com/office/drawing/2014/main" id="{AA10796C-1483-4B60-BB9C-328899E241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92000"/>
                    </a14:imgEffect>
                    <a14:imgEffect>
                      <a14:brightnessContrast bright="-1000" contrast="-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7" name="부제목 2"/>
          <p:cNvSpPr txBox="1">
            <a:spLocks/>
          </p:cNvSpPr>
          <p:nvPr/>
        </p:nvSpPr>
        <p:spPr>
          <a:xfrm>
            <a:off x="539552" y="2495218"/>
            <a:ext cx="8039308" cy="861774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 marL="0" indent="0" algn="r" rtl="0" eaLnBrk="0" fontAlgn="base" latinLnBrk="1" hangingPunct="0"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sz="2000" b="0" kern="1200" baseline="0">
                <a:solidFill>
                  <a:schemeClr val="tx1"/>
                </a:solidFill>
                <a:latin typeface="Calibri" pitchFamily="34" charset="0"/>
                <a:ea typeface="+mn-ea"/>
                <a:cs typeface="Calibri" pitchFamily="34" charset="0"/>
              </a:defRPr>
            </a:lvl1pPr>
            <a:lvl2pPr marL="4572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latinLnBrk="1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1800"/>
              </a:spcBef>
            </a:pP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2023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년 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4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월 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13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일 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(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목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) 18:00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시 </a:t>
            </a: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RA204</a:t>
            </a:r>
            <a:r>
              <a:rPr kumimoji="0" lang="ko-KR" altLang="en-US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 </a:t>
            </a:r>
          </a:p>
          <a:p>
            <a:pPr algn="ctr">
              <a:spcBef>
                <a:spcPts val="1200"/>
              </a:spcBef>
            </a:pPr>
            <a:r>
              <a:rPr kumimoji="0" lang="en-US" altLang="ko-KR" b="1" dirty="0">
                <a:solidFill>
                  <a:srgbClr val="002060"/>
                </a:solidFill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Online + Offline</a:t>
            </a: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371137" y="644503"/>
            <a:ext cx="8401726" cy="637849"/>
          </a:xfrm>
          <a:prstGeom prst="rect">
            <a:avLst/>
          </a:prstGeom>
          <a:noFill/>
        </p:spPr>
        <p:txBody>
          <a:bodyPr wrap="square" lIns="180000" tIns="72000" rIns="180000" bIns="72000" anchor="ctr" anchorCtr="0">
            <a:sp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전자공학과 대학원 소개 및</a:t>
            </a:r>
            <a:endParaRPr kumimoji="0" lang="en-US" altLang="ko-KR" sz="3600" dirty="0">
              <a:solidFill>
                <a:schemeClr val="accent6">
                  <a:lumMod val="75000"/>
                </a:schemeClr>
              </a:solidFill>
              <a:latin typeface="Calisto MT" panose="02040603050505030304" pitchFamily="18" charset="0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15E67317-BEAD-4BB3-B21B-4E8488538BC8}"/>
              </a:ext>
            </a:extLst>
          </p:cNvPr>
          <p:cNvSpPr txBox="1">
            <a:spLocks/>
          </p:cNvSpPr>
          <p:nvPr/>
        </p:nvSpPr>
        <p:spPr>
          <a:xfrm>
            <a:off x="1292437" y="116632"/>
            <a:ext cx="6533537" cy="432048"/>
          </a:xfrm>
          <a:prstGeom prst="rect">
            <a:avLst/>
          </a:prstGeom>
          <a:solidFill>
            <a:srgbClr val="002060"/>
          </a:solidFill>
          <a:ln w="3175">
            <a:solidFill>
              <a:srgbClr val="0070C0"/>
            </a:solidFill>
          </a:ln>
        </p:spPr>
        <p:txBody>
          <a:bodyPr lIns="180000" tIns="46800" rIns="180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kumimoji="0" lang="ko-KR" altLang="en-US" sz="1400" b="0" dirty="0">
                <a:solidFill>
                  <a:schemeClr val="bg1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</a:t>
            </a: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F53E357F-9C97-42F1-8382-0DE02A86077F}"/>
              </a:ext>
            </a:extLst>
          </p:cNvPr>
          <p:cNvSpPr txBox="1">
            <a:spLocks/>
          </p:cNvSpPr>
          <p:nvPr/>
        </p:nvSpPr>
        <p:spPr>
          <a:xfrm>
            <a:off x="1340212" y="4707411"/>
            <a:ext cx="6616164" cy="1320087"/>
          </a:xfrm>
          <a:prstGeom prst="rect">
            <a:avLst/>
          </a:prstGeom>
          <a:solidFill>
            <a:srgbClr val="99FF66"/>
          </a:solidFill>
          <a:ln w="3175">
            <a:noFill/>
          </a:ln>
        </p:spPr>
        <p:txBody>
          <a:bodyPr wrap="square" lIns="108000" tIns="72000" rIns="108000" bIns="72000">
            <a:spAutoFit/>
          </a:bodyPr>
          <a:lstStyle>
            <a:lvl1pPr marL="162000" marR="0" indent="-162000" algn="l" defTabSz="914400" rtl="0" eaLnBrk="0" fontAlgn="base" latinLnBrk="1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itchFamily="2" charset="2"/>
              <a:buChar char="§"/>
              <a:tabLst/>
              <a:defRPr kumimoji="1" lang="en-US" altLang="ko-KR" sz="1000" b="0" kern="1200" baseline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360000" indent="-144000" algn="l" rtl="0" eaLnBrk="0" fontAlgn="base" latinLnBrk="1" hangingPunct="0">
              <a:spcBef>
                <a:spcPts val="200"/>
              </a:spcBef>
              <a:spcAft>
                <a:spcPct val="0"/>
              </a:spcAft>
              <a:buClr>
                <a:srgbClr val="C00000"/>
              </a:buClr>
              <a:buFont typeface="Wingdings" panose="05000000000000000000" pitchFamily="2" charset="2"/>
              <a:buChar char="w"/>
              <a:defRPr kumimoji="1" lang="en-US" altLang="ko-KR" sz="1000" b="0" kern="12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360000" indent="-13320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008000"/>
              </a:buClr>
              <a:buFont typeface="Comic Sans MS" panose="030F0702030302020204" pitchFamily="66" charset="0"/>
              <a:buChar char="–"/>
              <a:tabLst>
                <a:tab pos="1081088" algn="l"/>
              </a:tabLst>
              <a:defRPr kumimoji="1" lang="en-US" altLang="ko-KR" sz="1000" b="0" kern="1200" dirty="0" smtClean="0"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  <a:ea typeface="Tahoma" pitchFamily="34" charset="0"/>
                <a:cs typeface="Tahoma" pitchFamily="34" charset="0"/>
              </a:defRPr>
            </a:lvl3pPr>
            <a:lvl4pPr marL="720000" indent="-194400" algn="l" rtl="0" eaLnBrk="0" fontAlgn="base" latinLnBrk="1" hangingPunct="0">
              <a:spcBef>
                <a:spcPts val="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720000" indent="-176400" algn="l" rtl="0" eaLnBrk="0" fontAlgn="base" latinLnBrk="1" hangingPunct="0">
              <a:spcBef>
                <a:spcPts val="0"/>
              </a:spcBef>
              <a:spcAft>
                <a:spcPct val="0"/>
              </a:spcAft>
              <a:buFont typeface="Wingdings" pitchFamily="2" charset="2"/>
              <a:buChar char="§"/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  <a:lvl6pPr marL="720000" indent="-1440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900" b="1" kern="1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720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700" b="1" kern="1200" dirty="0" smtClean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00"/>
              </a:spcBef>
              <a:buNone/>
            </a:pPr>
            <a:endParaRPr lang="en-US" altLang="ko-KR" dirty="0"/>
          </a:p>
          <a:p>
            <a:pPr marL="0" indent="0" algn="ctr">
              <a:spcBef>
                <a:spcPts val="200"/>
              </a:spcBef>
              <a:buNone/>
            </a:pPr>
            <a:r>
              <a:rPr lang="ko-KR" altLang="en-US" sz="1200" b="1" dirty="0"/>
              <a:t>본 설명회 </a:t>
            </a:r>
            <a:r>
              <a:rPr lang="en-US" altLang="ko-KR" sz="1200" b="1" dirty="0"/>
              <a:t>Online </a:t>
            </a:r>
            <a:r>
              <a:rPr lang="ko-KR" altLang="en-US" sz="1200" b="1" dirty="0"/>
              <a:t>참석 학생들은 </a:t>
            </a:r>
            <a:r>
              <a:rPr lang="en-US" altLang="ko-KR" sz="1200" b="1" dirty="0"/>
              <a:t>Zoom ID</a:t>
            </a:r>
            <a:r>
              <a:rPr lang="ko-KR" altLang="en-US" sz="1200" b="1" dirty="0"/>
              <a:t>를 </a:t>
            </a:r>
            <a:r>
              <a:rPr lang="en-US" altLang="ko-KR" sz="1200" b="1" dirty="0"/>
              <a:t>“</a:t>
            </a:r>
            <a:r>
              <a:rPr lang="ko-KR" altLang="en-US" sz="1200" b="1" dirty="0"/>
              <a:t>학번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이름</a:t>
            </a:r>
            <a:r>
              <a:rPr lang="en-US" altLang="ko-KR" sz="1200" b="1" dirty="0"/>
              <a:t>” </a:t>
            </a:r>
            <a:r>
              <a:rPr lang="ko-KR" altLang="en-US" sz="1200" b="1" dirty="0"/>
              <a:t>형태로 설정하여 주시기 바랍니다</a:t>
            </a:r>
            <a:r>
              <a:rPr lang="en-US" altLang="ko-KR" sz="1200" b="1" dirty="0"/>
              <a:t>. </a:t>
            </a:r>
          </a:p>
          <a:p>
            <a:pPr marL="0" indent="0" algn="ctr">
              <a:spcBef>
                <a:spcPts val="200"/>
              </a:spcBef>
              <a:buNone/>
            </a:pPr>
            <a:r>
              <a:rPr lang="en-US" altLang="ko-KR" sz="1200" b="1" dirty="0"/>
              <a:t>2023</a:t>
            </a:r>
            <a:r>
              <a:rPr lang="ko-KR" altLang="en-US" sz="1200" b="1" dirty="0"/>
              <a:t>년 </a:t>
            </a:r>
            <a:r>
              <a:rPr lang="en-US" altLang="ko-KR" sz="1200" b="1" dirty="0"/>
              <a:t>2</a:t>
            </a:r>
            <a:r>
              <a:rPr lang="ko-KR" altLang="en-US" sz="1200" b="1" dirty="0"/>
              <a:t>학기 디자인프로젝트 대상자가 아닌 경우 </a:t>
            </a:r>
            <a:endParaRPr lang="en-US" altLang="ko-KR" sz="1200" b="1" dirty="0"/>
          </a:p>
          <a:p>
            <a:pPr marL="0" indent="0" algn="ctr">
              <a:spcBef>
                <a:spcPts val="200"/>
              </a:spcBef>
              <a:buNone/>
            </a:pPr>
            <a:r>
              <a:rPr lang="en-US" altLang="ko-KR" sz="1200" b="1" dirty="0"/>
              <a:t>(</a:t>
            </a:r>
            <a:r>
              <a:rPr lang="ko-KR" altLang="en-US" sz="1200" b="1" dirty="0"/>
              <a:t>즉 다음학기가 마지막 학기가 아니거나</a:t>
            </a:r>
            <a:r>
              <a:rPr lang="en-US" altLang="ko-KR" sz="1200" b="1" dirty="0"/>
              <a:t>, </a:t>
            </a:r>
            <a:r>
              <a:rPr lang="ko-KR" altLang="en-US" sz="1200" b="1" dirty="0" err="1"/>
              <a:t>타교생</a:t>
            </a:r>
            <a:r>
              <a:rPr lang="ko-KR" altLang="en-US" sz="1200" b="1" dirty="0"/>
              <a:t> 참석자인 경우</a:t>
            </a:r>
            <a:r>
              <a:rPr lang="en-US" altLang="ko-KR" sz="1200" b="1" dirty="0"/>
              <a:t>)</a:t>
            </a:r>
            <a:r>
              <a:rPr lang="ko-KR" altLang="en-US" sz="1200" b="1" dirty="0"/>
              <a:t>는 </a:t>
            </a:r>
            <a:endParaRPr lang="en-US" altLang="ko-KR" sz="1200" b="1" dirty="0"/>
          </a:p>
          <a:p>
            <a:pPr marL="0" indent="0" algn="ctr">
              <a:spcBef>
                <a:spcPts val="200"/>
              </a:spcBef>
              <a:buNone/>
            </a:pPr>
            <a:r>
              <a:rPr lang="ko-KR" altLang="en-US" sz="1200" b="1" dirty="0"/>
              <a:t>채팅창에 </a:t>
            </a:r>
            <a:r>
              <a:rPr lang="en-US" altLang="ko-KR" sz="1200" b="1" dirty="0"/>
              <a:t>“</a:t>
            </a:r>
            <a:r>
              <a:rPr lang="ko-KR" altLang="en-US" sz="1200" b="1" dirty="0"/>
              <a:t>소속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학년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학번</a:t>
            </a:r>
            <a:r>
              <a:rPr lang="en-US" altLang="ko-KR" sz="1200" b="1" dirty="0"/>
              <a:t>-</a:t>
            </a:r>
            <a:r>
              <a:rPr lang="ko-KR" altLang="en-US" sz="1200" b="1" dirty="0"/>
              <a:t>이름</a:t>
            </a:r>
            <a:r>
              <a:rPr lang="en-US" altLang="ko-KR" sz="1200" b="1" dirty="0"/>
              <a:t>”</a:t>
            </a:r>
            <a:r>
              <a:rPr lang="ko-KR" altLang="en-US" sz="1200" b="1" dirty="0"/>
              <a:t>을 기재하여 주시기 바랍니다</a:t>
            </a:r>
            <a:r>
              <a:rPr lang="en-US" altLang="ko-KR" sz="1200" b="1" dirty="0"/>
              <a:t>. </a:t>
            </a:r>
          </a:p>
          <a:p>
            <a:pPr marL="0" indent="0">
              <a:spcBef>
                <a:spcPts val="200"/>
              </a:spcBef>
              <a:buNone/>
            </a:pPr>
            <a:endParaRPr lang="en-US" altLang="ko-KR" dirty="0"/>
          </a:p>
        </p:txBody>
      </p:sp>
      <p:sp>
        <p:nvSpPr>
          <p:cNvPr id="12" name="제목 1">
            <a:extLst>
              <a:ext uri="{FF2B5EF4-FFF2-40B4-BE49-F238E27FC236}">
                <a16:creationId xmlns:a16="http://schemas.microsoft.com/office/drawing/2014/main" id="{8A12703D-3AE5-48DF-A7E4-DD11A1EE7827}"/>
              </a:ext>
            </a:extLst>
          </p:cNvPr>
          <p:cNvSpPr txBox="1">
            <a:spLocks/>
          </p:cNvSpPr>
          <p:nvPr/>
        </p:nvSpPr>
        <p:spPr>
          <a:xfrm>
            <a:off x="371137" y="1278983"/>
            <a:ext cx="8401726" cy="637849"/>
          </a:xfrm>
          <a:prstGeom prst="rect">
            <a:avLst/>
          </a:prstGeom>
          <a:noFill/>
        </p:spPr>
        <p:txBody>
          <a:bodyPr wrap="square" lIns="180000" tIns="72000" rIns="180000" bIns="72000" anchor="ctr" anchorCtr="0">
            <a:spAutoFit/>
          </a:bodyPr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/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2023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년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2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  <a:latin typeface="Calisto MT" panose="02040603050505030304" pitchFamily="18" charset="0"/>
                <a:ea typeface="함초롬바탕" panose="02030604000101010101" pitchFamily="18" charset="-127"/>
                <a:cs typeface="Tahoma" panose="020B0604030504040204" pitchFamily="34" charset="0"/>
              </a:rPr>
              <a:t>학기 디자인프로젝트 설명회</a:t>
            </a:r>
            <a:endParaRPr kumimoji="0" lang="en-US" altLang="ko-KR" sz="3600" dirty="0">
              <a:solidFill>
                <a:schemeClr val="accent6">
                  <a:lumMod val="75000"/>
                </a:schemeClr>
              </a:solidFill>
              <a:latin typeface="Calisto MT" panose="02040603050505030304" pitchFamily="18" charset="0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0717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11967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CC0000"/>
            </a:solidFill>
          </a:ln>
        </p:spPr>
        <p:txBody>
          <a:bodyPr lIns="648000" tIns="72000" rIns="648000" bIns="72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dirty="0">
                <a:solidFill>
                  <a:srgbClr val="CC000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진행 순서</a:t>
            </a:r>
            <a:r>
              <a:rPr kumimoji="0" lang="en-US" altLang="ko-KR" dirty="0">
                <a:solidFill>
                  <a:srgbClr val="CC000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endParaRPr kumimoji="0" lang="ko-KR" altLang="en-US" dirty="0">
              <a:solidFill>
                <a:srgbClr val="CC0000"/>
              </a:solidFill>
              <a:latin typeface="Lucida Sans" panose="020B060203050402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21627817-2B23-426E-9756-30D2A5A0C7AD}"/>
              </a:ext>
            </a:extLst>
          </p:cNvPr>
          <p:cNvSpPr txBox="1">
            <a:spLocks/>
          </p:cNvSpPr>
          <p:nvPr/>
        </p:nvSpPr>
        <p:spPr>
          <a:xfrm>
            <a:off x="460737" y="2159715"/>
            <a:ext cx="8222525" cy="3526707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0" lang="ko-KR" altLang="en-US" dirty="0"/>
              <a:t>서강대학교 전자공학과 대학원 소개 </a:t>
            </a:r>
            <a:endParaRPr kumimoji="0" lang="en-US" altLang="ko-KR" dirty="0"/>
          </a:p>
          <a:p>
            <a:endParaRPr kumimoji="0" lang="en-US" altLang="ko-KR" dirty="0"/>
          </a:p>
          <a:p>
            <a:r>
              <a:rPr kumimoji="0" lang="ko-KR" altLang="en-US" dirty="0"/>
              <a:t>연구 분야 소개 </a:t>
            </a:r>
            <a:r>
              <a:rPr kumimoji="0" lang="en-US" altLang="ko-KR" dirty="0"/>
              <a:t>/ </a:t>
            </a:r>
            <a:r>
              <a:rPr kumimoji="0" lang="ko-KR" altLang="en-US" dirty="0"/>
              <a:t>연구실 소개 동영상 </a:t>
            </a:r>
            <a:endParaRPr kumimoji="0" lang="en-US" altLang="ko-KR" dirty="0"/>
          </a:p>
          <a:p>
            <a:endParaRPr kumimoji="0" lang="en-US" altLang="ko-KR" dirty="0"/>
          </a:p>
          <a:p>
            <a:r>
              <a:rPr kumimoji="0" lang="ko-KR" altLang="en-US" dirty="0"/>
              <a:t>디자인프로젝트 지도 연구실 배정 안내</a:t>
            </a:r>
            <a:endParaRPr kumimoji="0" lang="en-US" altLang="ko-KR" dirty="0"/>
          </a:p>
          <a:p>
            <a:endParaRPr kumimoji="0" lang="en-US" altLang="ko-KR" dirty="0"/>
          </a:p>
          <a:p>
            <a:r>
              <a:rPr kumimoji="0" lang="ko-KR" altLang="en-US" dirty="0"/>
              <a:t>질의 및 응답</a:t>
            </a:r>
          </a:p>
        </p:txBody>
      </p:sp>
    </p:spTree>
    <p:extLst>
      <p:ext uri="{BB962C8B-B14F-4D97-AF65-F5344CB8AC3E}">
        <p14:creationId xmlns:p14="http://schemas.microsoft.com/office/powerpoint/2010/main" val="581473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B1DC4B8-A769-4E1E-87E9-748894029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70" name="제목 1">
            <a:extLst>
              <a:ext uri="{FF2B5EF4-FFF2-40B4-BE49-F238E27FC236}">
                <a16:creationId xmlns:a16="http://schemas.microsoft.com/office/drawing/2014/main" id="{88BE8E39-6D17-4806-B159-F5E8F8AF42F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 현황</a:t>
            </a:r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CB65F0C2-B23A-4510-A8EF-80C9B1DACA0E}"/>
              </a:ext>
            </a:extLst>
          </p:cNvPr>
          <p:cNvGrpSpPr/>
          <p:nvPr/>
        </p:nvGrpSpPr>
        <p:grpSpPr>
          <a:xfrm>
            <a:off x="795638" y="3304555"/>
            <a:ext cx="7902297" cy="2469317"/>
            <a:chOff x="613914" y="2069366"/>
            <a:chExt cx="7652998" cy="2459780"/>
          </a:xfrm>
        </p:grpSpPr>
        <p:sp>
          <p:nvSpPr>
            <p:cNvPr id="72" name="모서리가 둥근 직사각형 168">
              <a:extLst>
                <a:ext uri="{FF2B5EF4-FFF2-40B4-BE49-F238E27FC236}">
                  <a16:creationId xmlns:a16="http://schemas.microsoft.com/office/drawing/2014/main" id="{E3F97278-2345-4596-BB57-6C4F1593327E}"/>
                </a:ext>
              </a:extLst>
            </p:cNvPr>
            <p:cNvSpPr/>
            <p:nvPr/>
          </p:nvSpPr>
          <p:spPr>
            <a:xfrm flipH="1">
              <a:off x="731752" y="2679922"/>
              <a:ext cx="420796" cy="423018"/>
            </a:xfrm>
            <a:prstGeom prst="roundRect">
              <a:avLst/>
            </a:prstGeom>
            <a:solidFill>
              <a:srgbClr val="2038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모서리가 둥근 직사각형 169">
              <a:extLst>
                <a:ext uri="{FF2B5EF4-FFF2-40B4-BE49-F238E27FC236}">
                  <a16:creationId xmlns:a16="http://schemas.microsoft.com/office/drawing/2014/main" id="{1073C4EC-DBCB-41AE-BF29-8B1373D4FA54}"/>
                </a:ext>
              </a:extLst>
            </p:cNvPr>
            <p:cNvSpPr/>
            <p:nvPr/>
          </p:nvSpPr>
          <p:spPr>
            <a:xfrm flipH="1">
              <a:off x="1339157" y="2138431"/>
              <a:ext cx="420796" cy="423018"/>
            </a:xfrm>
            <a:prstGeom prst="roundRect">
              <a:avLst/>
            </a:prstGeom>
            <a:solidFill>
              <a:srgbClr val="2038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모서리가 둥근 직사각형 170">
              <a:extLst>
                <a:ext uri="{FF2B5EF4-FFF2-40B4-BE49-F238E27FC236}">
                  <a16:creationId xmlns:a16="http://schemas.microsoft.com/office/drawing/2014/main" id="{BA9DEC38-0203-4480-A9F6-DD97549D70B0}"/>
                </a:ext>
              </a:extLst>
            </p:cNvPr>
            <p:cNvSpPr/>
            <p:nvPr/>
          </p:nvSpPr>
          <p:spPr>
            <a:xfrm flipH="1">
              <a:off x="770506" y="2167607"/>
              <a:ext cx="1790558" cy="2361537"/>
            </a:xfrm>
            <a:prstGeom prst="roundRect">
              <a:avLst>
                <a:gd name="adj" fmla="val 8024"/>
              </a:avLst>
            </a:prstGeom>
            <a:gradFill flip="none" rotWithShape="1">
              <a:gsLst>
                <a:gs pos="100000">
                  <a:srgbClr val="F5F5F5"/>
                </a:gs>
                <a:gs pos="71000">
                  <a:srgbClr val="F9F9F9"/>
                </a:gs>
              </a:gsLst>
              <a:lin ang="2700000" scaled="1"/>
              <a:tileRect/>
            </a:gradFill>
            <a:ln w="25400">
              <a:solidFill>
                <a:srgbClr val="047DC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모서리가 둥근 직사각형 34">
              <a:extLst>
                <a:ext uri="{FF2B5EF4-FFF2-40B4-BE49-F238E27FC236}">
                  <a16:creationId xmlns:a16="http://schemas.microsoft.com/office/drawing/2014/main" id="{6443E458-72D8-4399-951A-EAE7B5F4CD64}"/>
                </a:ext>
              </a:extLst>
            </p:cNvPr>
            <p:cNvSpPr/>
            <p:nvPr/>
          </p:nvSpPr>
          <p:spPr>
            <a:xfrm flipH="1">
              <a:off x="726001" y="2133936"/>
              <a:ext cx="968786" cy="907379"/>
            </a:xfrm>
            <a:custGeom>
              <a:avLst/>
              <a:gdLst>
                <a:gd name="connsiteX0" fmla="*/ 0 w 1790558"/>
                <a:gd name="connsiteY0" fmla="*/ 143674 h 2136437"/>
                <a:gd name="connsiteX1" fmla="*/ 143674 w 1790558"/>
                <a:gd name="connsiteY1" fmla="*/ 0 h 2136437"/>
                <a:gd name="connsiteX2" fmla="*/ 1646884 w 1790558"/>
                <a:gd name="connsiteY2" fmla="*/ 0 h 2136437"/>
                <a:gd name="connsiteX3" fmla="*/ 1790558 w 1790558"/>
                <a:gd name="connsiteY3" fmla="*/ 143674 h 2136437"/>
                <a:gd name="connsiteX4" fmla="*/ 1790558 w 1790558"/>
                <a:gd name="connsiteY4" fmla="*/ 1992763 h 2136437"/>
                <a:gd name="connsiteX5" fmla="*/ 1646884 w 1790558"/>
                <a:gd name="connsiteY5" fmla="*/ 2136437 h 2136437"/>
                <a:gd name="connsiteX6" fmla="*/ 143674 w 1790558"/>
                <a:gd name="connsiteY6" fmla="*/ 2136437 h 2136437"/>
                <a:gd name="connsiteX7" fmla="*/ 0 w 1790558"/>
                <a:gd name="connsiteY7" fmla="*/ 1992763 h 2136437"/>
                <a:gd name="connsiteX8" fmla="*/ 0 w 1790558"/>
                <a:gd name="connsiteY8" fmla="*/ 143674 h 2136437"/>
                <a:gd name="connsiteX0" fmla="*/ 0 w 1790558"/>
                <a:gd name="connsiteY0" fmla="*/ 143674 h 2136437"/>
                <a:gd name="connsiteX1" fmla="*/ 143674 w 1790558"/>
                <a:gd name="connsiteY1" fmla="*/ 0 h 2136437"/>
                <a:gd name="connsiteX2" fmla="*/ 407339 w 1790558"/>
                <a:gd name="connsiteY2" fmla="*/ 4904 h 2136437"/>
                <a:gd name="connsiteX3" fmla="*/ 1646884 w 1790558"/>
                <a:gd name="connsiteY3" fmla="*/ 0 h 2136437"/>
                <a:gd name="connsiteX4" fmla="*/ 1790558 w 1790558"/>
                <a:gd name="connsiteY4" fmla="*/ 143674 h 2136437"/>
                <a:gd name="connsiteX5" fmla="*/ 1790558 w 1790558"/>
                <a:gd name="connsiteY5" fmla="*/ 1992763 h 2136437"/>
                <a:gd name="connsiteX6" fmla="*/ 1646884 w 1790558"/>
                <a:gd name="connsiteY6" fmla="*/ 2136437 h 2136437"/>
                <a:gd name="connsiteX7" fmla="*/ 143674 w 1790558"/>
                <a:gd name="connsiteY7" fmla="*/ 2136437 h 2136437"/>
                <a:gd name="connsiteX8" fmla="*/ 0 w 1790558"/>
                <a:gd name="connsiteY8" fmla="*/ 1992763 h 2136437"/>
                <a:gd name="connsiteX9" fmla="*/ 0 w 1790558"/>
                <a:gd name="connsiteY9" fmla="*/ 143674 h 2136437"/>
                <a:gd name="connsiteX0" fmla="*/ 0 w 1790558"/>
                <a:gd name="connsiteY0" fmla="*/ 143674 h 2136437"/>
                <a:gd name="connsiteX1" fmla="*/ 143674 w 1790558"/>
                <a:gd name="connsiteY1" fmla="*/ 0 h 2136437"/>
                <a:gd name="connsiteX2" fmla="*/ 407339 w 1790558"/>
                <a:gd name="connsiteY2" fmla="*/ 4904 h 2136437"/>
                <a:gd name="connsiteX3" fmla="*/ 1646884 w 1790558"/>
                <a:gd name="connsiteY3" fmla="*/ 0 h 2136437"/>
                <a:gd name="connsiteX4" fmla="*/ 1790558 w 1790558"/>
                <a:gd name="connsiteY4" fmla="*/ 143674 h 2136437"/>
                <a:gd name="connsiteX5" fmla="*/ 1786196 w 1790558"/>
                <a:gd name="connsiteY5" fmla="*/ 1282161 h 2136437"/>
                <a:gd name="connsiteX6" fmla="*/ 1790558 w 1790558"/>
                <a:gd name="connsiteY6" fmla="*/ 1992763 h 2136437"/>
                <a:gd name="connsiteX7" fmla="*/ 1646884 w 1790558"/>
                <a:gd name="connsiteY7" fmla="*/ 2136437 h 2136437"/>
                <a:gd name="connsiteX8" fmla="*/ 143674 w 1790558"/>
                <a:gd name="connsiteY8" fmla="*/ 2136437 h 2136437"/>
                <a:gd name="connsiteX9" fmla="*/ 0 w 1790558"/>
                <a:gd name="connsiteY9" fmla="*/ 1992763 h 2136437"/>
                <a:gd name="connsiteX10" fmla="*/ 0 w 1790558"/>
                <a:gd name="connsiteY10" fmla="*/ 143674 h 2136437"/>
                <a:gd name="connsiteX0" fmla="*/ 0 w 1790558"/>
                <a:gd name="connsiteY0" fmla="*/ 186326 h 2179089"/>
                <a:gd name="connsiteX1" fmla="*/ 407339 w 1790558"/>
                <a:gd name="connsiteY1" fmla="*/ 47556 h 2179089"/>
                <a:gd name="connsiteX2" fmla="*/ 1646884 w 1790558"/>
                <a:gd name="connsiteY2" fmla="*/ 42652 h 2179089"/>
                <a:gd name="connsiteX3" fmla="*/ 1790558 w 1790558"/>
                <a:gd name="connsiteY3" fmla="*/ 186326 h 2179089"/>
                <a:gd name="connsiteX4" fmla="*/ 1786196 w 1790558"/>
                <a:gd name="connsiteY4" fmla="*/ 1324813 h 2179089"/>
                <a:gd name="connsiteX5" fmla="*/ 1790558 w 1790558"/>
                <a:gd name="connsiteY5" fmla="*/ 2035415 h 2179089"/>
                <a:gd name="connsiteX6" fmla="*/ 1646884 w 1790558"/>
                <a:gd name="connsiteY6" fmla="*/ 2179089 h 2179089"/>
                <a:gd name="connsiteX7" fmla="*/ 143674 w 1790558"/>
                <a:gd name="connsiteY7" fmla="*/ 2179089 h 2179089"/>
                <a:gd name="connsiteX8" fmla="*/ 0 w 1790558"/>
                <a:gd name="connsiteY8" fmla="*/ 2035415 h 2179089"/>
                <a:gd name="connsiteX9" fmla="*/ 0 w 1790558"/>
                <a:gd name="connsiteY9" fmla="*/ 186326 h 2179089"/>
                <a:gd name="connsiteX0" fmla="*/ 0 w 1790558"/>
                <a:gd name="connsiteY0" fmla="*/ 1992763 h 2136437"/>
                <a:gd name="connsiteX1" fmla="*/ 407339 w 1790558"/>
                <a:gd name="connsiteY1" fmla="*/ 4904 h 2136437"/>
                <a:gd name="connsiteX2" fmla="*/ 1646884 w 1790558"/>
                <a:gd name="connsiteY2" fmla="*/ 0 h 2136437"/>
                <a:gd name="connsiteX3" fmla="*/ 1790558 w 1790558"/>
                <a:gd name="connsiteY3" fmla="*/ 143674 h 2136437"/>
                <a:gd name="connsiteX4" fmla="*/ 1786196 w 1790558"/>
                <a:gd name="connsiteY4" fmla="*/ 1282161 h 2136437"/>
                <a:gd name="connsiteX5" fmla="*/ 1790558 w 1790558"/>
                <a:gd name="connsiteY5" fmla="*/ 1992763 h 2136437"/>
                <a:gd name="connsiteX6" fmla="*/ 1646884 w 1790558"/>
                <a:gd name="connsiteY6" fmla="*/ 2136437 h 2136437"/>
                <a:gd name="connsiteX7" fmla="*/ 143674 w 1790558"/>
                <a:gd name="connsiteY7" fmla="*/ 2136437 h 2136437"/>
                <a:gd name="connsiteX8" fmla="*/ 0 w 1790558"/>
                <a:gd name="connsiteY8" fmla="*/ 1992763 h 2136437"/>
                <a:gd name="connsiteX0" fmla="*/ 81953 w 1728837"/>
                <a:gd name="connsiteY0" fmla="*/ 2136437 h 2136437"/>
                <a:gd name="connsiteX1" fmla="*/ 345618 w 1728837"/>
                <a:gd name="connsiteY1" fmla="*/ 4904 h 2136437"/>
                <a:gd name="connsiteX2" fmla="*/ 1585163 w 1728837"/>
                <a:gd name="connsiteY2" fmla="*/ 0 h 2136437"/>
                <a:gd name="connsiteX3" fmla="*/ 1728837 w 1728837"/>
                <a:gd name="connsiteY3" fmla="*/ 143674 h 2136437"/>
                <a:gd name="connsiteX4" fmla="*/ 1724475 w 1728837"/>
                <a:gd name="connsiteY4" fmla="*/ 1282161 h 2136437"/>
                <a:gd name="connsiteX5" fmla="*/ 1728837 w 1728837"/>
                <a:gd name="connsiteY5" fmla="*/ 1992763 h 2136437"/>
                <a:gd name="connsiteX6" fmla="*/ 1585163 w 1728837"/>
                <a:gd name="connsiteY6" fmla="*/ 2136437 h 2136437"/>
                <a:gd name="connsiteX7" fmla="*/ 81953 w 1728837"/>
                <a:gd name="connsiteY7" fmla="*/ 2136437 h 2136437"/>
                <a:gd name="connsiteX0" fmla="*/ 1239545 w 1383219"/>
                <a:gd name="connsiteY0" fmla="*/ 2136437 h 2136437"/>
                <a:gd name="connsiteX1" fmla="*/ 0 w 1383219"/>
                <a:gd name="connsiteY1" fmla="*/ 4904 h 2136437"/>
                <a:gd name="connsiteX2" fmla="*/ 1239545 w 1383219"/>
                <a:gd name="connsiteY2" fmla="*/ 0 h 2136437"/>
                <a:gd name="connsiteX3" fmla="*/ 1383219 w 1383219"/>
                <a:gd name="connsiteY3" fmla="*/ 143674 h 2136437"/>
                <a:gd name="connsiteX4" fmla="*/ 1378857 w 1383219"/>
                <a:gd name="connsiteY4" fmla="*/ 1282161 h 2136437"/>
                <a:gd name="connsiteX5" fmla="*/ 1383219 w 1383219"/>
                <a:gd name="connsiteY5" fmla="*/ 1992763 h 2136437"/>
                <a:gd name="connsiteX6" fmla="*/ 1239545 w 1383219"/>
                <a:gd name="connsiteY6" fmla="*/ 2136437 h 2136437"/>
                <a:gd name="connsiteX0" fmla="*/ 1383219 w 1383219"/>
                <a:gd name="connsiteY0" fmla="*/ 1992763 h 1992763"/>
                <a:gd name="connsiteX1" fmla="*/ 0 w 1383219"/>
                <a:gd name="connsiteY1" fmla="*/ 4904 h 1992763"/>
                <a:gd name="connsiteX2" fmla="*/ 1239545 w 1383219"/>
                <a:gd name="connsiteY2" fmla="*/ 0 h 1992763"/>
                <a:gd name="connsiteX3" fmla="*/ 1383219 w 1383219"/>
                <a:gd name="connsiteY3" fmla="*/ 143674 h 1992763"/>
                <a:gd name="connsiteX4" fmla="*/ 1378857 w 1383219"/>
                <a:gd name="connsiteY4" fmla="*/ 1282161 h 1992763"/>
                <a:gd name="connsiteX5" fmla="*/ 1383219 w 1383219"/>
                <a:gd name="connsiteY5" fmla="*/ 1992763 h 1992763"/>
                <a:gd name="connsiteX0" fmla="*/ 1378857 w 1383219"/>
                <a:gd name="connsiteY0" fmla="*/ 1282161 h 1282161"/>
                <a:gd name="connsiteX1" fmla="*/ 0 w 1383219"/>
                <a:gd name="connsiteY1" fmla="*/ 4904 h 1282161"/>
                <a:gd name="connsiteX2" fmla="*/ 1239545 w 1383219"/>
                <a:gd name="connsiteY2" fmla="*/ 0 h 1282161"/>
                <a:gd name="connsiteX3" fmla="*/ 1383219 w 1383219"/>
                <a:gd name="connsiteY3" fmla="*/ 143674 h 1282161"/>
                <a:gd name="connsiteX4" fmla="*/ 1378857 w 1383219"/>
                <a:gd name="connsiteY4" fmla="*/ 1282161 h 1282161"/>
                <a:gd name="connsiteX0" fmla="*/ 1364569 w 1368931"/>
                <a:gd name="connsiteY0" fmla="*/ 1282161 h 1282161"/>
                <a:gd name="connsiteX1" fmla="*/ 0 w 1368931"/>
                <a:gd name="connsiteY1" fmla="*/ 141 h 1282161"/>
                <a:gd name="connsiteX2" fmla="*/ 1225257 w 1368931"/>
                <a:gd name="connsiteY2" fmla="*/ 0 h 1282161"/>
                <a:gd name="connsiteX3" fmla="*/ 1368931 w 1368931"/>
                <a:gd name="connsiteY3" fmla="*/ 143674 h 1282161"/>
                <a:gd name="connsiteX4" fmla="*/ 1364569 w 1368931"/>
                <a:gd name="connsiteY4" fmla="*/ 1282161 h 1282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68931" h="1282161">
                  <a:moveTo>
                    <a:pt x="1364569" y="1282161"/>
                  </a:moveTo>
                  <a:lnTo>
                    <a:pt x="0" y="141"/>
                  </a:lnTo>
                  <a:lnTo>
                    <a:pt x="1225257" y="0"/>
                  </a:lnTo>
                  <a:cubicBezTo>
                    <a:pt x="1304606" y="0"/>
                    <a:pt x="1368931" y="64325"/>
                    <a:pt x="1368931" y="143674"/>
                  </a:cubicBezTo>
                  <a:lnTo>
                    <a:pt x="1364569" y="1282161"/>
                  </a:lnTo>
                  <a:close/>
                </a:path>
              </a:pathLst>
            </a:custGeom>
            <a:solidFill>
              <a:srgbClr val="047DC8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>
              <a:extLst>
                <a:ext uri="{FF2B5EF4-FFF2-40B4-BE49-F238E27FC236}">
                  <a16:creationId xmlns:a16="http://schemas.microsoft.com/office/drawing/2014/main" id="{475603D3-428D-4D9E-88B2-ED918D7B2EDF}"/>
                </a:ext>
              </a:extLst>
            </p:cNvPr>
            <p:cNvSpPr/>
            <p:nvPr/>
          </p:nvSpPr>
          <p:spPr>
            <a:xfrm rot="10800000" flipH="1" flipV="1">
              <a:off x="693394" y="2143889"/>
              <a:ext cx="702422" cy="4291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69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11B628A1-B02D-4529-8B8B-9282A4322A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3914" y="2069366"/>
              <a:ext cx="861382" cy="629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3200" spc="-150" dirty="0">
                  <a:solidFill>
                    <a:schemeClr val="bg1"/>
                  </a:solidFill>
                  <a:latin typeface="Arial" pitchFamily="34" charset="0"/>
                  <a:ea typeface="HY견고딕" pitchFamily="18" charset="-127"/>
                  <a:cs typeface="Arial" pitchFamily="34" charset="0"/>
                </a:rPr>
                <a:t>02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3DDDF8BD-4F7A-4182-A276-B071358F7D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91302" y="2995541"/>
              <a:ext cx="1070366" cy="553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lnSpc>
                  <a:spcPct val="90000"/>
                </a:lnSpc>
              </a:pPr>
              <a:r>
                <a:rPr lang="en-US" altLang="ko-KR" sz="2000" b="1" dirty="0">
                  <a:solidFill>
                    <a:srgbClr val="047DC8"/>
                  </a:solidFill>
                  <a:latin typeface="+mn-ea"/>
                  <a:cs typeface="Arial" pitchFamily="34" charset="0"/>
                </a:rPr>
                <a:t>2023</a:t>
              </a:r>
              <a:r>
                <a:rPr lang="ko-KR" altLang="en-US" sz="2000" b="1" dirty="0">
                  <a:solidFill>
                    <a:srgbClr val="047DC8"/>
                  </a:solidFill>
                  <a:latin typeface="+mn-ea"/>
                  <a:cs typeface="Arial" pitchFamily="34" charset="0"/>
                </a:rPr>
                <a:t>년</a:t>
              </a:r>
              <a:endParaRPr lang="en-US" altLang="ko-KR" sz="2000" b="1" dirty="0">
                <a:solidFill>
                  <a:srgbClr val="047DC8"/>
                </a:solidFill>
                <a:latin typeface="+mn-ea"/>
                <a:cs typeface="Arial" pitchFamily="34" charset="0"/>
              </a:endParaRPr>
            </a:p>
            <a:p>
              <a:pPr algn="ctr">
                <a:lnSpc>
                  <a:spcPct val="90000"/>
                </a:lnSpc>
              </a:pPr>
              <a:r>
                <a:rPr lang="ko-KR" altLang="en-US" sz="2000" b="1" dirty="0">
                  <a:solidFill>
                    <a:srgbClr val="047DC8"/>
                  </a:solidFill>
                  <a:latin typeface="+mn-ea"/>
                  <a:cs typeface="Arial" pitchFamily="34" charset="0"/>
                </a:rPr>
                <a:t>주요 소식</a:t>
              </a:r>
              <a:endParaRPr lang="en-US" altLang="ko-KR" sz="2000" b="1" dirty="0">
                <a:solidFill>
                  <a:srgbClr val="047DC8"/>
                </a:solidFill>
                <a:latin typeface="+mn-ea"/>
                <a:cs typeface="Arial" pitchFamily="34" charset="0"/>
              </a:endParaRPr>
            </a:p>
          </p:txBody>
        </p:sp>
        <p:sp>
          <p:nvSpPr>
            <p:cNvPr id="79" name="모서리가 둥근 직사각형 175">
              <a:extLst>
                <a:ext uri="{FF2B5EF4-FFF2-40B4-BE49-F238E27FC236}">
                  <a16:creationId xmlns:a16="http://schemas.microsoft.com/office/drawing/2014/main" id="{3BE7C3B3-9CD0-46DC-B4BB-08513B051A68}"/>
                </a:ext>
              </a:extLst>
            </p:cNvPr>
            <p:cNvSpPr/>
            <p:nvPr/>
          </p:nvSpPr>
          <p:spPr>
            <a:xfrm flipH="1">
              <a:off x="2673726" y="2167608"/>
              <a:ext cx="5505231" cy="2361538"/>
            </a:xfrm>
            <a:prstGeom prst="roundRect">
              <a:avLst>
                <a:gd name="adj" fmla="val 8024"/>
              </a:avLst>
            </a:prstGeom>
            <a:gradFill flip="none" rotWithShape="1">
              <a:gsLst>
                <a:gs pos="100000">
                  <a:srgbClr val="F5F5F5"/>
                </a:gs>
                <a:gs pos="71000">
                  <a:srgbClr val="F9F9F9"/>
                </a:gs>
              </a:gsLst>
              <a:lin ang="2700000" scaled="1"/>
              <a:tileRect/>
            </a:gradFill>
            <a:ln w="25400">
              <a:solidFill>
                <a:srgbClr val="047DC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0" name="그룹 75">
              <a:extLst>
                <a:ext uri="{FF2B5EF4-FFF2-40B4-BE49-F238E27FC236}">
                  <a16:creationId xmlns:a16="http://schemas.microsoft.com/office/drawing/2014/main" id="{EF812721-33FA-446F-9A8F-9B3E8262644A}"/>
                </a:ext>
              </a:extLst>
            </p:cNvPr>
            <p:cNvGrpSpPr/>
            <p:nvPr/>
          </p:nvGrpSpPr>
          <p:grpSpPr>
            <a:xfrm rot="5400000">
              <a:off x="2534312" y="2190643"/>
              <a:ext cx="140326" cy="468142"/>
              <a:chOff x="5416550" y="4383258"/>
              <a:chExt cx="140326" cy="468142"/>
            </a:xfrm>
          </p:grpSpPr>
          <p:sp>
            <p:nvSpPr>
              <p:cNvPr id="99" name="타원 98">
                <a:extLst>
                  <a:ext uri="{FF2B5EF4-FFF2-40B4-BE49-F238E27FC236}">
                    <a16:creationId xmlns:a16="http://schemas.microsoft.com/office/drawing/2014/main" id="{F192BB92-F861-4858-B362-AFF796BA6A9D}"/>
                  </a:ext>
                </a:extLst>
              </p:cNvPr>
              <p:cNvSpPr/>
              <p:nvPr/>
            </p:nvSpPr>
            <p:spPr>
              <a:xfrm>
                <a:off x="5416550" y="4711075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0" name="타원 99">
                <a:extLst>
                  <a:ext uri="{FF2B5EF4-FFF2-40B4-BE49-F238E27FC236}">
                    <a16:creationId xmlns:a16="http://schemas.microsoft.com/office/drawing/2014/main" id="{A9E33157-1F89-4B03-91B6-DCB131F8341D}"/>
                  </a:ext>
                </a:extLst>
              </p:cNvPr>
              <p:cNvSpPr/>
              <p:nvPr/>
            </p:nvSpPr>
            <p:spPr>
              <a:xfrm>
                <a:off x="5416550" y="4383258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1" name="모서리가 둥근 직사각형 179">
                <a:extLst>
                  <a:ext uri="{FF2B5EF4-FFF2-40B4-BE49-F238E27FC236}">
                    <a16:creationId xmlns:a16="http://schemas.microsoft.com/office/drawing/2014/main" id="{284FB28A-8A23-44C6-ACCF-B6C30DEF52A5}"/>
                  </a:ext>
                </a:extLst>
              </p:cNvPr>
              <p:cNvSpPr/>
              <p:nvPr/>
            </p:nvSpPr>
            <p:spPr>
              <a:xfrm>
                <a:off x="5437486" y="4435644"/>
                <a:ext cx="93551" cy="374201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35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38100">
                <a:noFill/>
              </a:ln>
              <a:effectLst>
                <a:outerShdw dist="38100" dir="2700000" algn="tl" rotWithShape="0">
                  <a:schemeClr val="bg1">
                    <a:lumMod val="50000"/>
                    <a:alpha val="4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>
                <a:bevelT w="1016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81" name="그룹 75">
              <a:extLst>
                <a:ext uri="{FF2B5EF4-FFF2-40B4-BE49-F238E27FC236}">
                  <a16:creationId xmlns:a16="http://schemas.microsoft.com/office/drawing/2014/main" id="{24499E1C-9C28-4883-96E2-F5B698595593}"/>
                </a:ext>
              </a:extLst>
            </p:cNvPr>
            <p:cNvGrpSpPr/>
            <p:nvPr/>
          </p:nvGrpSpPr>
          <p:grpSpPr>
            <a:xfrm rot="5400000">
              <a:off x="2534312" y="2603044"/>
              <a:ext cx="140326" cy="468142"/>
              <a:chOff x="5416550" y="4383258"/>
              <a:chExt cx="140326" cy="468142"/>
            </a:xfrm>
          </p:grpSpPr>
          <p:sp>
            <p:nvSpPr>
              <p:cNvPr id="96" name="타원 95">
                <a:extLst>
                  <a:ext uri="{FF2B5EF4-FFF2-40B4-BE49-F238E27FC236}">
                    <a16:creationId xmlns:a16="http://schemas.microsoft.com/office/drawing/2014/main" id="{A7141A9F-628D-4F1A-AE82-70CEF5E3E52E}"/>
                  </a:ext>
                </a:extLst>
              </p:cNvPr>
              <p:cNvSpPr/>
              <p:nvPr/>
            </p:nvSpPr>
            <p:spPr>
              <a:xfrm>
                <a:off x="5416550" y="4711075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7" name="타원 96">
                <a:extLst>
                  <a:ext uri="{FF2B5EF4-FFF2-40B4-BE49-F238E27FC236}">
                    <a16:creationId xmlns:a16="http://schemas.microsoft.com/office/drawing/2014/main" id="{CFCB1A08-CFEC-47ED-8C86-95D95789845D}"/>
                  </a:ext>
                </a:extLst>
              </p:cNvPr>
              <p:cNvSpPr/>
              <p:nvPr/>
            </p:nvSpPr>
            <p:spPr>
              <a:xfrm>
                <a:off x="5416550" y="4383258"/>
                <a:ext cx="140326" cy="140325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8" name="모서리가 둥근 직사각형 183">
                <a:extLst>
                  <a:ext uri="{FF2B5EF4-FFF2-40B4-BE49-F238E27FC236}">
                    <a16:creationId xmlns:a16="http://schemas.microsoft.com/office/drawing/2014/main" id="{008E00EE-A172-45D6-9754-963FC3AF9E97}"/>
                  </a:ext>
                </a:extLst>
              </p:cNvPr>
              <p:cNvSpPr/>
              <p:nvPr/>
            </p:nvSpPr>
            <p:spPr>
              <a:xfrm>
                <a:off x="5437486" y="4435644"/>
                <a:ext cx="93551" cy="374201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bg1">
                      <a:lumMod val="50000"/>
                    </a:schemeClr>
                  </a:gs>
                  <a:gs pos="3500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13500000" scaled="1"/>
                <a:tileRect/>
              </a:gradFill>
              <a:ln w="38100">
                <a:noFill/>
              </a:ln>
              <a:effectLst>
                <a:outerShdw dist="38100" dir="2700000" algn="tl" rotWithShape="0">
                  <a:schemeClr val="bg1">
                    <a:lumMod val="50000"/>
                    <a:alpha val="40000"/>
                  </a:schemeClr>
                </a:outerShdw>
              </a:effectLst>
              <a:scene3d>
                <a:camera prst="orthographicFront"/>
                <a:lightRig rig="threePt" dir="t"/>
              </a:scene3d>
              <a:sp3d>
                <a:bevelT w="1016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7E53C552-80E7-49FF-B747-AD447E19AF15}"/>
                </a:ext>
              </a:extLst>
            </p:cNvPr>
            <p:cNvSpPr txBox="1"/>
            <p:nvPr/>
          </p:nvSpPr>
          <p:spPr>
            <a:xfrm>
              <a:off x="3050755" y="2193330"/>
              <a:ext cx="5216157" cy="23358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100" b="1" dirty="0" err="1">
                  <a:latin typeface="+mn-ea"/>
                </a:rPr>
                <a:t>김영욱교수</a:t>
              </a:r>
              <a:r>
                <a:rPr lang="ko-KR" altLang="en-US" sz="1100" b="1" dirty="0">
                  <a:latin typeface="+mn-ea"/>
                </a:rPr>
                <a:t> 연구팀</a:t>
              </a:r>
              <a:r>
                <a:rPr lang="en-US" altLang="ko-KR" sz="1100" b="1" dirty="0">
                  <a:latin typeface="+mn-ea"/>
                </a:rPr>
                <a:t>, 2023</a:t>
              </a:r>
              <a:r>
                <a:rPr lang="ko-KR" altLang="en-US" sz="1100" b="1" dirty="0">
                  <a:latin typeface="+mn-ea"/>
                </a:rPr>
                <a:t>한국전자파학회 동계종합학술대회 우수논문상수상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SK</a:t>
              </a:r>
              <a:r>
                <a:rPr lang="ko-KR" altLang="en-US" sz="1100" b="1" dirty="0">
                  <a:latin typeface="+mn-ea"/>
                </a:rPr>
                <a:t>하이닉스 계약학과</a:t>
              </a:r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시스템반도체공학과</a:t>
              </a:r>
              <a:r>
                <a:rPr lang="en-US" altLang="ko-KR" sz="1100" b="1" dirty="0">
                  <a:latin typeface="+mn-ea"/>
                </a:rPr>
                <a:t>) </a:t>
              </a:r>
              <a:r>
                <a:rPr lang="ko-KR" altLang="en-US" sz="1100" b="1" dirty="0">
                  <a:latin typeface="+mn-ea"/>
                </a:rPr>
                <a:t>출범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100" b="1" dirty="0">
                  <a:latin typeface="+mn-ea"/>
                </a:rPr>
                <a:t>DB</a:t>
              </a:r>
              <a:r>
                <a:rPr lang="ko-KR" altLang="en-US" sz="1100" b="1" dirty="0" err="1">
                  <a:latin typeface="+mn-ea"/>
                </a:rPr>
                <a:t>하이텍과</a:t>
              </a:r>
              <a:r>
                <a:rPr lang="ko-KR" altLang="en-US" sz="1100" b="1" dirty="0">
                  <a:latin typeface="+mn-ea"/>
                </a:rPr>
                <a:t> 반도체 인력양성 협약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100" b="1" dirty="0" err="1">
                  <a:latin typeface="+mn-ea"/>
                </a:rPr>
                <a:t>김홍석교수팀</a:t>
              </a:r>
              <a:r>
                <a:rPr lang="ko-KR" altLang="en-US" sz="1100" b="1" dirty="0">
                  <a:latin typeface="+mn-ea"/>
                </a:rPr>
                <a:t> 인공지능 분야 </a:t>
              </a:r>
              <a:r>
                <a:rPr lang="en-US" altLang="ko-KR" sz="1100" b="1" dirty="0">
                  <a:latin typeface="+mn-ea"/>
                </a:rPr>
                <a:t>Top Conference </a:t>
              </a:r>
              <a:r>
                <a:rPr lang="en-US" altLang="ko-KR" sz="1100" b="1" dirty="0" err="1">
                  <a:latin typeface="+mn-ea"/>
                </a:rPr>
                <a:t>NeurIPS</a:t>
              </a:r>
              <a:r>
                <a:rPr lang="en-US" altLang="ko-KR" sz="1100" b="1" dirty="0">
                  <a:latin typeface="+mn-ea"/>
                </a:rPr>
                <a:t> 2022 </a:t>
              </a:r>
              <a:r>
                <a:rPr lang="ko-KR" altLang="en-US" sz="1100" b="1" dirty="0">
                  <a:latin typeface="+mn-ea"/>
                </a:rPr>
                <a:t>논문 발표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100" b="1" dirty="0" err="1">
                  <a:latin typeface="+mn-ea"/>
                </a:rPr>
                <a:t>정진호교수팀</a:t>
              </a:r>
              <a:r>
                <a:rPr lang="ko-KR" altLang="en-US" sz="1100" b="1" dirty="0">
                  <a:latin typeface="+mn-ea"/>
                </a:rPr>
                <a:t> </a:t>
              </a:r>
              <a:r>
                <a:rPr lang="en-US" altLang="ko-KR" sz="1100" b="1" dirty="0">
                  <a:latin typeface="+mn-ea"/>
                </a:rPr>
                <a:t>ISOCC</a:t>
              </a:r>
              <a:r>
                <a:rPr lang="ko-KR" altLang="en-US" sz="1100" b="1" dirty="0">
                  <a:latin typeface="+mn-ea"/>
                </a:rPr>
                <a:t> </a:t>
              </a:r>
              <a:r>
                <a:rPr lang="en-US" altLang="ko-KR" sz="1100" b="1" dirty="0">
                  <a:latin typeface="+mn-ea"/>
                </a:rPr>
                <a:t>2022</a:t>
              </a:r>
              <a:r>
                <a:rPr lang="ko-KR" altLang="en-US" sz="1100" b="1" dirty="0">
                  <a:latin typeface="+mn-ea"/>
                </a:rPr>
                <a:t> </a:t>
              </a:r>
              <a:r>
                <a:rPr lang="en-US" altLang="ko-KR" sz="1100" b="1" dirty="0" err="1">
                  <a:latin typeface="+mn-ea"/>
                </a:rPr>
                <a:t>Openedge</a:t>
              </a:r>
              <a:r>
                <a:rPr lang="ko-KR" altLang="en-US" sz="1100" b="1" dirty="0">
                  <a:latin typeface="+mn-ea"/>
                </a:rPr>
                <a:t> </a:t>
              </a:r>
              <a:r>
                <a:rPr lang="en-US" altLang="ko-KR" sz="1100" b="1" dirty="0">
                  <a:latin typeface="+mn-ea"/>
                </a:rPr>
                <a:t>Technology</a:t>
              </a:r>
              <a:r>
                <a:rPr lang="ko-KR" altLang="en-US" sz="1100" b="1" dirty="0">
                  <a:latin typeface="+mn-ea"/>
                </a:rPr>
                <a:t> </a:t>
              </a:r>
              <a:r>
                <a:rPr lang="en-US" altLang="ko-KR" sz="1100" b="1" dirty="0">
                  <a:latin typeface="+mn-ea"/>
                </a:rPr>
                <a:t>Award</a:t>
              </a:r>
              <a:r>
                <a:rPr lang="ko-KR" altLang="en-US" sz="1100" b="1" dirty="0">
                  <a:latin typeface="+mn-ea"/>
                </a:rPr>
                <a:t> 수상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100" b="1" dirty="0" err="1">
                  <a:latin typeface="+mn-ea"/>
                </a:rPr>
                <a:t>강석주교수</a:t>
              </a:r>
              <a:r>
                <a:rPr lang="ko-KR" altLang="en-US" sz="1100" b="1" dirty="0">
                  <a:latin typeface="+mn-ea"/>
                </a:rPr>
                <a:t> 대한민국 차세대 리더 </a:t>
              </a:r>
              <a:r>
                <a:rPr lang="en-US" altLang="ko-KR" sz="1100" b="1" dirty="0">
                  <a:latin typeface="+mn-ea"/>
                </a:rPr>
                <a:t>100</a:t>
              </a:r>
              <a:r>
                <a:rPr lang="ko-KR" altLang="en-US" sz="1100" b="1" dirty="0">
                  <a:latin typeface="+mn-ea"/>
                </a:rPr>
                <a:t>인 선정</a:t>
              </a:r>
              <a:r>
                <a:rPr lang="en-US" altLang="ko-KR" sz="1100" b="1" dirty="0">
                  <a:latin typeface="+mn-ea"/>
                </a:rPr>
                <a:t>, </a:t>
              </a:r>
              <a:r>
                <a:rPr lang="ko-KR" altLang="en-US" sz="1100" b="1" dirty="0">
                  <a:latin typeface="+mn-ea"/>
                </a:rPr>
                <a:t>머크 젊은 과학자상 수상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100" b="1" dirty="0" err="1">
                  <a:latin typeface="+mn-ea"/>
                </a:rPr>
                <a:t>남창주교수</a:t>
              </a:r>
              <a:r>
                <a:rPr lang="ko-KR" altLang="en-US" sz="1100" b="1" dirty="0">
                  <a:latin typeface="+mn-ea"/>
                </a:rPr>
                <a:t> 젊은 로봇 공학자 선정</a:t>
              </a:r>
              <a:endParaRPr lang="en-US" altLang="ko-KR" sz="1100" b="1" dirty="0"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100" b="1" dirty="0">
                  <a:latin typeface="+mn-ea"/>
                </a:rPr>
                <a:t>박형민교수팀 인공지능 그랜드 챌린지 </a:t>
              </a:r>
              <a:r>
                <a:rPr lang="en-US" altLang="ko-KR" sz="1100" b="1" dirty="0">
                  <a:latin typeface="+mn-ea"/>
                </a:rPr>
                <a:t>3</a:t>
              </a:r>
              <a:r>
                <a:rPr lang="ko-KR" altLang="en-US" sz="1100" b="1" dirty="0">
                  <a:latin typeface="+mn-ea"/>
                </a:rPr>
                <a:t>차 대회 우승 </a:t>
              </a:r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장관상 수상</a:t>
              </a:r>
              <a:r>
                <a:rPr lang="en-US" altLang="ko-KR" sz="1100" b="1" dirty="0">
                  <a:latin typeface="+mn-ea"/>
                </a:rPr>
                <a:t>)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100" b="1" dirty="0" err="1">
                  <a:latin typeface="+mn-ea"/>
                </a:rPr>
                <a:t>안길초교수팀</a:t>
              </a:r>
              <a:r>
                <a:rPr lang="ko-KR" altLang="en-US" sz="1100" b="1" dirty="0">
                  <a:latin typeface="+mn-ea"/>
                </a:rPr>
                <a:t> </a:t>
              </a:r>
              <a:r>
                <a:rPr lang="en-US" altLang="ko-KR" sz="1100" b="1" dirty="0">
                  <a:latin typeface="+mn-ea"/>
                </a:rPr>
                <a:t>TCAS-II 2022 </a:t>
              </a:r>
              <a:r>
                <a:rPr lang="ko-KR" altLang="en-US" sz="1100" b="1" dirty="0">
                  <a:latin typeface="+mn-ea"/>
                </a:rPr>
                <a:t>논문 </a:t>
              </a:r>
              <a:r>
                <a:rPr lang="en-US" altLang="ko-KR" sz="1100" b="1" dirty="0">
                  <a:latin typeface="+mn-ea"/>
                </a:rPr>
                <a:t>Accept</a:t>
              </a:r>
            </a:p>
          </p:txBody>
        </p:sp>
        <p:sp>
          <p:nvSpPr>
            <p:cNvPr id="83" name="Oval 3">
              <a:extLst>
                <a:ext uri="{FF2B5EF4-FFF2-40B4-BE49-F238E27FC236}">
                  <a16:creationId xmlns:a16="http://schemas.microsoft.com/office/drawing/2014/main" id="{25343110-D70E-4BB4-B31F-27C3FC5A39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338" y="2335519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84" name="Oval 3">
              <a:extLst>
                <a:ext uri="{FF2B5EF4-FFF2-40B4-BE49-F238E27FC236}">
                  <a16:creationId xmlns:a16="http://schemas.microsoft.com/office/drawing/2014/main" id="{B0273030-0352-4A5C-ABAB-2DC59F3006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338" y="2861277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85" name="Oval 4">
              <a:extLst>
                <a:ext uri="{FF2B5EF4-FFF2-40B4-BE49-F238E27FC236}">
                  <a16:creationId xmlns:a16="http://schemas.microsoft.com/office/drawing/2014/main" id="{EB535852-2AFE-4489-84C2-E02F3775981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023928" y="310006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86" name="Oval 3">
              <a:extLst>
                <a:ext uri="{FF2B5EF4-FFF2-40B4-BE49-F238E27FC236}">
                  <a16:creationId xmlns:a16="http://schemas.microsoft.com/office/drawing/2014/main" id="{DF51AB57-71A5-4101-BC2F-AA4B358295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413" y="3363386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87" name="Oval 4">
              <a:extLst>
                <a:ext uri="{FF2B5EF4-FFF2-40B4-BE49-F238E27FC236}">
                  <a16:creationId xmlns:a16="http://schemas.microsoft.com/office/drawing/2014/main" id="{9F636D19-871D-43F5-9842-95571120A37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023928" y="4212289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id="{AE5EF026-5DAB-4E3F-9E96-ACD7917E5E6D}"/>
                </a:ext>
              </a:extLst>
            </p:cNvPr>
            <p:cNvGrpSpPr/>
            <p:nvPr/>
          </p:nvGrpSpPr>
          <p:grpSpPr>
            <a:xfrm>
              <a:off x="3020161" y="4332888"/>
              <a:ext cx="78712" cy="76886"/>
              <a:chOff x="2146284" y="3601456"/>
              <a:chExt cx="78712" cy="76886"/>
            </a:xfrm>
          </p:grpSpPr>
          <p:sp>
            <p:nvSpPr>
              <p:cNvPr id="94" name="Oval 4">
                <a:extLst>
                  <a:ext uri="{FF2B5EF4-FFF2-40B4-BE49-F238E27FC236}">
                    <a16:creationId xmlns:a16="http://schemas.microsoft.com/office/drawing/2014/main" id="{3A614708-4F25-4068-A519-734A7D8DC7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95" name="Oval 4">
                <a:extLst>
                  <a:ext uri="{FF2B5EF4-FFF2-40B4-BE49-F238E27FC236}">
                    <a16:creationId xmlns:a16="http://schemas.microsoft.com/office/drawing/2014/main" id="{5F22057F-FA91-4E24-BC7E-312BE05198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sp>
          <p:nvSpPr>
            <p:cNvPr id="89" name="Oval 3">
              <a:extLst>
                <a:ext uri="{FF2B5EF4-FFF2-40B4-BE49-F238E27FC236}">
                  <a16:creationId xmlns:a16="http://schemas.microsoft.com/office/drawing/2014/main" id="{81F933B2-923E-4436-A8C1-89582E156B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426" y="2613344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90" name="Oval 3">
              <a:extLst>
                <a:ext uri="{FF2B5EF4-FFF2-40B4-BE49-F238E27FC236}">
                  <a16:creationId xmlns:a16="http://schemas.microsoft.com/office/drawing/2014/main" id="{F640E050-2E7F-4087-845B-D99DAB2EFA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3960" y="3112332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 dirty="0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91" name="Oval 3">
              <a:extLst>
                <a:ext uri="{FF2B5EF4-FFF2-40B4-BE49-F238E27FC236}">
                  <a16:creationId xmlns:a16="http://schemas.microsoft.com/office/drawing/2014/main" id="{7573AD52-BACD-4028-9322-7FDC1936E2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3960" y="3859682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92" name="Oval 3">
              <a:extLst>
                <a:ext uri="{FF2B5EF4-FFF2-40B4-BE49-F238E27FC236}">
                  <a16:creationId xmlns:a16="http://schemas.microsoft.com/office/drawing/2014/main" id="{BB5F1F93-DBE8-40E8-A0E0-555126D7AA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4545" y="4106372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93" name="Oval 3">
              <a:extLst>
                <a:ext uri="{FF2B5EF4-FFF2-40B4-BE49-F238E27FC236}">
                  <a16:creationId xmlns:a16="http://schemas.microsoft.com/office/drawing/2014/main" id="{1A8C28EF-8A44-4FEC-BED9-E9DF613168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22124" y="3614440"/>
              <a:ext cx="88410" cy="85218"/>
            </a:xfrm>
            <a:prstGeom prst="ellipse">
              <a:avLst/>
            </a:prstGeom>
            <a:solidFill>
              <a:srgbClr val="047DC8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02" name="그룹 101">
            <a:extLst>
              <a:ext uri="{FF2B5EF4-FFF2-40B4-BE49-F238E27FC236}">
                <a16:creationId xmlns:a16="http://schemas.microsoft.com/office/drawing/2014/main" id="{96B711FF-B663-4C22-B192-027ABC1FCE11}"/>
              </a:ext>
            </a:extLst>
          </p:cNvPr>
          <p:cNvGrpSpPr/>
          <p:nvPr/>
        </p:nvGrpSpPr>
        <p:grpSpPr>
          <a:xfrm>
            <a:off x="783744" y="1742672"/>
            <a:ext cx="7823371" cy="1491909"/>
            <a:chOff x="783744" y="1742672"/>
            <a:chExt cx="7568675" cy="1491909"/>
          </a:xfrm>
        </p:grpSpPr>
        <p:grpSp>
          <p:nvGrpSpPr>
            <p:cNvPr id="103" name="그룹 102">
              <a:extLst>
                <a:ext uri="{FF2B5EF4-FFF2-40B4-BE49-F238E27FC236}">
                  <a16:creationId xmlns:a16="http://schemas.microsoft.com/office/drawing/2014/main" id="{6F2D8DA0-D8E4-4968-88B2-EFA2E634A383}"/>
                </a:ext>
              </a:extLst>
            </p:cNvPr>
            <p:cNvGrpSpPr/>
            <p:nvPr/>
          </p:nvGrpSpPr>
          <p:grpSpPr>
            <a:xfrm>
              <a:off x="783744" y="1742672"/>
              <a:ext cx="7568675" cy="1491909"/>
              <a:chOff x="613914" y="818916"/>
              <a:chExt cx="7568675" cy="1240991"/>
            </a:xfrm>
          </p:grpSpPr>
          <p:sp>
            <p:nvSpPr>
              <p:cNvPr id="109" name="모서리가 둥근 직사각형 122">
                <a:extLst>
                  <a:ext uri="{FF2B5EF4-FFF2-40B4-BE49-F238E27FC236}">
                    <a16:creationId xmlns:a16="http://schemas.microsoft.com/office/drawing/2014/main" id="{EE789EB5-5AB2-4757-A8AC-05B97F0DA7E1}"/>
                  </a:ext>
                </a:extLst>
              </p:cNvPr>
              <p:cNvSpPr/>
              <p:nvPr/>
            </p:nvSpPr>
            <p:spPr>
              <a:xfrm flipH="1">
                <a:off x="731752" y="1429472"/>
                <a:ext cx="420796" cy="423018"/>
              </a:xfrm>
              <a:prstGeom prst="roundRect">
                <a:avLst/>
              </a:prstGeom>
              <a:solidFill>
                <a:srgbClr val="2038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0" name="모서리가 둥근 직사각형 123">
                <a:extLst>
                  <a:ext uri="{FF2B5EF4-FFF2-40B4-BE49-F238E27FC236}">
                    <a16:creationId xmlns:a16="http://schemas.microsoft.com/office/drawing/2014/main" id="{BD22DD7B-7D89-468E-ADDD-0333AAE1523B}"/>
                  </a:ext>
                </a:extLst>
              </p:cNvPr>
              <p:cNvSpPr/>
              <p:nvPr/>
            </p:nvSpPr>
            <p:spPr>
              <a:xfrm flipH="1">
                <a:off x="1339157" y="887981"/>
                <a:ext cx="420796" cy="423018"/>
              </a:xfrm>
              <a:prstGeom prst="roundRect">
                <a:avLst/>
              </a:prstGeom>
              <a:solidFill>
                <a:srgbClr val="20385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1" name="모서리가 둥근 직사각형 129">
                <a:extLst>
                  <a:ext uri="{FF2B5EF4-FFF2-40B4-BE49-F238E27FC236}">
                    <a16:creationId xmlns:a16="http://schemas.microsoft.com/office/drawing/2014/main" id="{26D427C5-CB43-4BFB-99CF-75616A8D5345}"/>
                  </a:ext>
                </a:extLst>
              </p:cNvPr>
              <p:cNvSpPr/>
              <p:nvPr/>
            </p:nvSpPr>
            <p:spPr>
              <a:xfrm flipH="1">
                <a:off x="770506" y="917158"/>
                <a:ext cx="1790558" cy="1137349"/>
              </a:xfrm>
              <a:prstGeom prst="roundRect">
                <a:avLst>
                  <a:gd name="adj" fmla="val 8024"/>
                </a:avLst>
              </a:prstGeom>
              <a:gradFill flip="none" rotWithShape="1">
                <a:gsLst>
                  <a:gs pos="100000">
                    <a:srgbClr val="F5F5F5"/>
                  </a:gs>
                  <a:gs pos="71000">
                    <a:srgbClr val="F9F9F9"/>
                  </a:gs>
                </a:gsLst>
                <a:lin ang="2700000" scaled="1"/>
                <a:tileRect/>
              </a:gradFill>
              <a:ln w="25400">
                <a:solidFill>
                  <a:srgbClr val="3751A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2" name="모서리가 둥근 직사각형 34">
                <a:extLst>
                  <a:ext uri="{FF2B5EF4-FFF2-40B4-BE49-F238E27FC236}">
                    <a16:creationId xmlns:a16="http://schemas.microsoft.com/office/drawing/2014/main" id="{07E3276F-6B02-4064-B6E9-6C54614C29FA}"/>
                  </a:ext>
                </a:extLst>
              </p:cNvPr>
              <p:cNvSpPr/>
              <p:nvPr/>
            </p:nvSpPr>
            <p:spPr>
              <a:xfrm flipH="1">
                <a:off x="726001" y="883486"/>
                <a:ext cx="968786" cy="907379"/>
              </a:xfrm>
              <a:custGeom>
                <a:avLst/>
                <a:gdLst>
                  <a:gd name="connsiteX0" fmla="*/ 0 w 1790558"/>
                  <a:gd name="connsiteY0" fmla="*/ 143674 h 2136437"/>
                  <a:gd name="connsiteX1" fmla="*/ 143674 w 1790558"/>
                  <a:gd name="connsiteY1" fmla="*/ 0 h 2136437"/>
                  <a:gd name="connsiteX2" fmla="*/ 1646884 w 1790558"/>
                  <a:gd name="connsiteY2" fmla="*/ 0 h 2136437"/>
                  <a:gd name="connsiteX3" fmla="*/ 1790558 w 1790558"/>
                  <a:gd name="connsiteY3" fmla="*/ 143674 h 2136437"/>
                  <a:gd name="connsiteX4" fmla="*/ 1790558 w 1790558"/>
                  <a:gd name="connsiteY4" fmla="*/ 1992763 h 2136437"/>
                  <a:gd name="connsiteX5" fmla="*/ 1646884 w 1790558"/>
                  <a:gd name="connsiteY5" fmla="*/ 2136437 h 2136437"/>
                  <a:gd name="connsiteX6" fmla="*/ 143674 w 1790558"/>
                  <a:gd name="connsiteY6" fmla="*/ 2136437 h 2136437"/>
                  <a:gd name="connsiteX7" fmla="*/ 0 w 1790558"/>
                  <a:gd name="connsiteY7" fmla="*/ 1992763 h 2136437"/>
                  <a:gd name="connsiteX8" fmla="*/ 0 w 1790558"/>
                  <a:gd name="connsiteY8" fmla="*/ 143674 h 2136437"/>
                  <a:gd name="connsiteX0" fmla="*/ 0 w 1790558"/>
                  <a:gd name="connsiteY0" fmla="*/ 143674 h 2136437"/>
                  <a:gd name="connsiteX1" fmla="*/ 143674 w 1790558"/>
                  <a:gd name="connsiteY1" fmla="*/ 0 h 2136437"/>
                  <a:gd name="connsiteX2" fmla="*/ 407339 w 1790558"/>
                  <a:gd name="connsiteY2" fmla="*/ 4904 h 2136437"/>
                  <a:gd name="connsiteX3" fmla="*/ 1646884 w 1790558"/>
                  <a:gd name="connsiteY3" fmla="*/ 0 h 2136437"/>
                  <a:gd name="connsiteX4" fmla="*/ 1790558 w 1790558"/>
                  <a:gd name="connsiteY4" fmla="*/ 143674 h 2136437"/>
                  <a:gd name="connsiteX5" fmla="*/ 1790558 w 1790558"/>
                  <a:gd name="connsiteY5" fmla="*/ 1992763 h 2136437"/>
                  <a:gd name="connsiteX6" fmla="*/ 1646884 w 1790558"/>
                  <a:gd name="connsiteY6" fmla="*/ 2136437 h 2136437"/>
                  <a:gd name="connsiteX7" fmla="*/ 143674 w 1790558"/>
                  <a:gd name="connsiteY7" fmla="*/ 2136437 h 2136437"/>
                  <a:gd name="connsiteX8" fmla="*/ 0 w 1790558"/>
                  <a:gd name="connsiteY8" fmla="*/ 1992763 h 2136437"/>
                  <a:gd name="connsiteX9" fmla="*/ 0 w 1790558"/>
                  <a:gd name="connsiteY9" fmla="*/ 143674 h 2136437"/>
                  <a:gd name="connsiteX0" fmla="*/ 0 w 1790558"/>
                  <a:gd name="connsiteY0" fmla="*/ 143674 h 2136437"/>
                  <a:gd name="connsiteX1" fmla="*/ 143674 w 1790558"/>
                  <a:gd name="connsiteY1" fmla="*/ 0 h 2136437"/>
                  <a:gd name="connsiteX2" fmla="*/ 407339 w 1790558"/>
                  <a:gd name="connsiteY2" fmla="*/ 4904 h 2136437"/>
                  <a:gd name="connsiteX3" fmla="*/ 1646884 w 1790558"/>
                  <a:gd name="connsiteY3" fmla="*/ 0 h 2136437"/>
                  <a:gd name="connsiteX4" fmla="*/ 1790558 w 1790558"/>
                  <a:gd name="connsiteY4" fmla="*/ 143674 h 2136437"/>
                  <a:gd name="connsiteX5" fmla="*/ 1786196 w 1790558"/>
                  <a:gd name="connsiteY5" fmla="*/ 1282161 h 2136437"/>
                  <a:gd name="connsiteX6" fmla="*/ 1790558 w 1790558"/>
                  <a:gd name="connsiteY6" fmla="*/ 1992763 h 2136437"/>
                  <a:gd name="connsiteX7" fmla="*/ 1646884 w 1790558"/>
                  <a:gd name="connsiteY7" fmla="*/ 2136437 h 2136437"/>
                  <a:gd name="connsiteX8" fmla="*/ 143674 w 1790558"/>
                  <a:gd name="connsiteY8" fmla="*/ 2136437 h 2136437"/>
                  <a:gd name="connsiteX9" fmla="*/ 0 w 1790558"/>
                  <a:gd name="connsiteY9" fmla="*/ 1992763 h 2136437"/>
                  <a:gd name="connsiteX10" fmla="*/ 0 w 1790558"/>
                  <a:gd name="connsiteY10" fmla="*/ 143674 h 2136437"/>
                  <a:gd name="connsiteX0" fmla="*/ 0 w 1790558"/>
                  <a:gd name="connsiteY0" fmla="*/ 186326 h 2179089"/>
                  <a:gd name="connsiteX1" fmla="*/ 407339 w 1790558"/>
                  <a:gd name="connsiteY1" fmla="*/ 47556 h 2179089"/>
                  <a:gd name="connsiteX2" fmla="*/ 1646884 w 1790558"/>
                  <a:gd name="connsiteY2" fmla="*/ 42652 h 2179089"/>
                  <a:gd name="connsiteX3" fmla="*/ 1790558 w 1790558"/>
                  <a:gd name="connsiteY3" fmla="*/ 186326 h 2179089"/>
                  <a:gd name="connsiteX4" fmla="*/ 1786196 w 1790558"/>
                  <a:gd name="connsiteY4" fmla="*/ 1324813 h 2179089"/>
                  <a:gd name="connsiteX5" fmla="*/ 1790558 w 1790558"/>
                  <a:gd name="connsiteY5" fmla="*/ 2035415 h 2179089"/>
                  <a:gd name="connsiteX6" fmla="*/ 1646884 w 1790558"/>
                  <a:gd name="connsiteY6" fmla="*/ 2179089 h 2179089"/>
                  <a:gd name="connsiteX7" fmla="*/ 143674 w 1790558"/>
                  <a:gd name="connsiteY7" fmla="*/ 2179089 h 2179089"/>
                  <a:gd name="connsiteX8" fmla="*/ 0 w 1790558"/>
                  <a:gd name="connsiteY8" fmla="*/ 2035415 h 2179089"/>
                  <a:gd name="connsiteX9" fmla="*/ 0 w 1790558"/>
                  <a:gd name="connsiteY9" fmla="*/ 186326 h 2179089"/>
                  <a:gd name="connsiteX0" fmla="*/ 0 w 1790558"/>
                  <a:gd name="connsiteY0" fmla="*/ 1992763 h 2136437"/>
                  <a:gd name="connsiteX1" fmla="*/ 407339 w 1790558"/>
                  <a:gd name="connsiteY1" fmla="*/ 4904 h 2136437"/>
                  <a:gd name="connsiteX2" fmla="*/ 1646884 w 1790558"/>
                  <a:gd name="connsiteY2" fmla="*/ 0 h 2136437"/>
                  <a:gd name="connsiteX3" fmla="*/ 1790558 w 1790558"/>
                  <a:gd name="connsiteY3" fmla="*/ 143674 h 2136437"/>
                  <a:gd name="connsiteX4" fmla="*/ 1786196 w 1790558"/>
                  <a:gd name="connsiteY4" fmla="*/ 1282161 h 2136437"/>
                  <a:gd name="connsiteX5" fmla="*/ 1790558 w 1790558"/>
                  <a:gd name="connsiteY5" fmla="*/ 1992763 h 2136437"/>
                  <a:gd name="connsiteX6" fmla="*/ 1646884 w 1790558"/>
                  <a:gd name="connsiteY6" fmla="*/ 2136437 h 2136437"/>
                  <a:gd name="connsiteX7" fmla="*/ 143674 w 1790558"/>
                  <a:gd name="connsiteY7" fmla="*/ 2136437 h 2136437"/>
                  <a:gd name="connsiteX8" fmla="*/ 0 w 1790558"/>
                  <a:gd name="connsiteY8" fmla="*/ 1992763 h 2136437"/>
                  <a:gd name="connsiteX0" fmla="*/ 81953 w 1728837"/>
                  <a:gd name="connsiteY0" fmla="*/ 2136437 h 2136437"/>
                  <a:gd name="connsiteX1" fmla="*/ 345618 w 1728837"/>
                  <a:gd name="connsiteY1" fmla="*/ 4904 h 2136437"/>
                  <a:gd name="connsiteX2" fmla="*/ 1585163 w 1728837"/>
                  <a:gd name="connsiteY2" fmla="*/ 0 h 2136437"/>
                  <a:gd name="connsiteX3" fmla="*/ 1728837 w 1728837"/>
                  <a:gd name="connsiteY3" fmla="*/ 143674 h 2136437"/>
                  <a:gd name="connsiteX4" fmla="*/ 1724475 w 1728837"/>
                  <a:gd name="connsiteY4" fmla="*/ 1282161 h 2136437"/>
                  <a:gd name="connsiteX5" fmla="*/ 1728837 w 1728837"/>
                  <a:gd name="connsiteY5" fmla="*/ 1992763 h 2136437"/>
                  <a:gd name="connsiteX6" fmla="*/ 1585163 w 1728837"/>
                  <a:gd name="connsiteY6" fmla="*/ 2136437 h 2136437"/>
                  <a:gd name="connsiteX7" fmla="*/ 81953 w 1728837"/>
                  <a:gd name="connsiteY7" fmla="*/ 2136437 h 2136437"/>
                  <a:gd name="connsiteX0" fmla="*/ 1239545 w 1383219"/>
                  <a:gd name="connsiteY0" fmla="*/ 2136437 h 2136437"/>
                  <a:gd name="connsiteX1" fmla="*/ 0 w 1383219"/>
                  <a:gd name="connsiteY1" fmla="*/ 4904 h 2136437"/>
                  <a:gd name="connsiteX2" fmla="*/ 1239545 w 1383219"/>
                  <a:gd name="connsiteY2" fmla="*/ 0 h 2136437"/>
                  <a:gd name="connsiteX3" fmla="*/ 1383219 w 1383219"/>
                  <a:gd name="connsiteY3" fmla="*/ 143674 h 2136437"/>
                  <a:gd name="connsiteX4" fmla="*/ 1378857 w 1383219"/>
                  <a:gd name="connsiteY4" fmla="*/ 1282161 h 2136437"/>
                  <a:gd name="connsiteX5" fmla="*/ 1383219 w 1383219"/>
                  <a:gd name="connsiteY5" fmla="*/ 1992763 h 2136437"/>
                  <a:gd name="connsiteX6" fmla="*/ 1239545 w 1383219"/>
                  <a:gd name="connsiteY6" fmla="*/ 2136437 h 2136437"/>
                  <a:gd name="connsiteX0" fmla="*/ 1383219 w 1383219"/>
                  <a:gd name="connsiteY0" fmla="*/ 1992763 h 1992763"/>
                  <a:gd name="connsiteX1" fmla="*/ 0 w 1383219"/>
                  <a:gd name="connsiteY1" fmla="*/ 4904 h 1992763"/>
                  <a:gd name="connsiteX2" fmla="*/ 1239545 w 1383219"/>
                  <a:gd name="connsiteY2" fmla="*/ 0 h 1992763"/>
                  <a:gd name="connsiteX3" fmla="*/ 1383219 w 1383219"/>
                  <a:gd name="connsiteY3" fmla="*/ 143674 h 1992763"/>
                  <a:gd name="connsiteX4" fmla="*/ 1378857 w 1383219"/>
                  <a:gd name="connsiteY4" fmla="*/ 1282161 h 1992763"/>
                  <a:gd name="connsiteX5" fmla="*/ 1383219 w 1383219"/>
                  <a:gd name="connsiteY5" fmla="*/ 1992763 h 1992763"/>
                  <a:gd name="connsiteX0" fmla="*/ 1378857 w 1383219"/>
                  <a:gd name="connsiteY0" fmla="*/ 1282161 h 1282161"/>
                  <a:gd name="connsiteX1" fmla="*/ 0 w 1383219"/>
                  <a:gd name="connsiteY1" fmla="*/ 4904 h 1282161"/>
                  <a:gd name="connsiteX2" fmla="*/ 1239545 w 1383219"/>
                  <a:gd name="connsiteY2" fmla="*/ 0 h 1282161"/>
                  <a:gd name="connsiteX3" fmla="*/ 1383219 w 1383219"/>
                  <a:gd name="connsiteY3" fmla="*/ 143674 h 1282161"/>
                  <a:gd name="connsiteX4" fmla="*/ 1378857 w 1383219"/>
                  <a:gd name="connsiteY4" fmla="*/ 1282161 h 1282161"/>
                  <a:gd name="connsiteX0" fmla="*/ 1364569 w 1368931"/>
                  <a:gd name="connsiteY0" fmla="*/ 1282161 h 1282161"/>
                  <a:gd name="connsiteX1" fmla="*/ 0 w 1368931"/>
                  <a:gd name="connsiteY1" fmla="*/ 141 h 1282161"/>
                  <a:gd name="connsiteX2" fmla="*/ 1225257 w 1368931"/>
                  <a:gd name="connsiteY2" fmla="*/ 0 h 1282161"/>
                  <a:gd name="connsiteX3" fmla="*/ 1368931 w 1368931"/>
                  <a:gd name="connsiteY3" fmla="*/ 143674 h 1282161"/>
                  <a:gd name="connsiteX4" fmla="*/ 1364569 w 1368931"/>
                  <a:gd name="connsiteY4" fmla="*/ 1282161 h 12821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68931" h="1282161">
                    <a:moveTo>
                      <a:pt x="1364569" y="1282161"/>
                    </a:moveTo>
                    <a:lnTo>
                      <a:pt x="0" y="141"/>
                    </a:lnTo>
                    <a:lnTo>
                      <a:pt x="1225257" y="0"/>
                    </a:lnTo>
                    <a:cubicBezTo>
                      <a:pt x="1304606" y="0"/>
                      <a:pt x="1368931" y="64325"/>
                      <a:pt x="1368931" y="143674"/>
                    </a:cubicBezTo>
                    <a:lnTo>
                      <a:pt x="1364569" y="1282161"/>
                    </a:lnTo>
                    <a:close/>
                  </a:path>
                </a:pathLst>
              </a:custGeom>
              <a:solidFill>
                <a:srgbClr val="3751A3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3" name="타원 112">
                <a:extLst>
                  <a:ext uri="{FF2B5EF4-FFF2-40B4-BE49-F238E27FC236}">
                    <a16:creationId xmlns:a16="http://schemas.microsoft.com/office/drawing/2014/main" id="{B8D44D5A-5E99-41C3-9502-73B85A641FC1}"/>
                  </a:ext>
                </a:extLst>
              </p:cNvPr>
              <p:cNvSpPr/>
              <p:nvPr/>
            </p:nvSpPr>
            <p:spPr>
              <a:xfrm rot="10800000" flipH="1" flipV="1">
                <a:off x="693394" y="893439"/>
                <a:ext cx="702422" cy="4291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69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4" name="TextBox 113">
                <a:extLst>
                  <a:ext uri="{FF2B5EF4-FFF2-40B4-BE49-F238E27FC236}">
                    <a16:creationId xmlns:a16="http://schemas.microsoft.com/office/drawing/2014/main" id="{90E29641-9632-4F75-85A6-4D5040180E5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3914" y="818916"/>
                <a:ext cx="861382" cy="6295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lang="en-US" altLang="ko-KR" sz="3200" spc="-150" dirty="0">
                    <a:solidFill>
                      <a:schemeClr val="bg1"/>
                    </a:solidFill>
                    <a:latin typeface="Arial" pitchFamily="34" charset="0"/>
                    <a:ea typeface="HY견고딕" pitchFamily="18" charset="-127"/>
                    <a:cs typeface="Arial" pitchFamily="34" charset="0"/>
                  </a:rPr>
                  <a:t>01</a:t>
                </a:r>
              </a:p>
            </p:txBody>
          </p:sp>
          <p:sp>
            <p:nvSpPr>
              <p:cNvPr id="115" name="TextBox 114">
                <a:extLst>
                  <a:ext uri="{FF2B5EF4-FFF2-40B4-BE49-F238E27FC236}">
                    <a16:creationId xmlns:a16="http://schemas.microsoft.com/office/drawing/2014/main" id="{00F124C2-33E4-4F48-9E72-E73E8DC9E42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14137" y="1258968"/>
                <a:ext cx="1070366" cy="553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>
                  <a:lnSpc>
                    <a:spcPct val="90000"/>
                  </a:lnSpc>
                </a:pPr>
                <a:r>
                  <a:rPr lang="ko-KR" altLang="en-US" sz="2000" b="1" dirty="0">
                    <a:solidFill>
                      <a:srgbClr val="3751A3"/>
                    </a:solidFill>
                    <a:latin typeface="+mn-ea"/>
                    <a:cs typeface="Arial" pitchFamily="34" charset="0"/>
                  </a:rPr>
                  <a:t>학 생</a:t>
                </a:r>
                <a:endParaRPr lang="en-US" altLang="ko-KR" sz="2000" b="1" dirty="0">
                  <a:solidFill>
                    <a:srgbClr val="3751A3"/>
                  </a:solidFill>
                  <a:latin typeface="+mn-ea"/>
                  <a:cs typeface="Arial" pitchFamily="34" charset="0"/>
                </a:endParaRPr>
              </a:p>
            </p:txBody>
          </p:sp>
          <p:sp>
            <p:nvSpPr>
              <p:cNvPr id="116" name="모서리가 둥근 직사각형 135">
                <a:extLst>
                  <a:ext uri="{FF2B5EF4-FFF2-40B4-BE49-F238E27FC236}">
                    <a16:creationId xmlns:a16="http://schemas.microsoft.com/office/drawing/2014/main" id="{E226D96B-D7D5-44B6-B2B3-6802C0DE7D0C}"/>
                  </a:ext>
                </a:extLst>
              </p:cNvPr>
              <p:cNvSpPr/>
              <p:nvPr/>
            </p:nvSpPr>
            <p:spPr>
              <a:xfrm flipH="1">
                <a:off x="2677358" y="922558"/>
                <a:ext cx="5505231" cy="1137349"/>
              </a:xfrm>
              <a:prstGeom prst="roundRect">
                <a:avLst>
                  <a:gd name="adj" fmla="val 8024"/>
                </a:avLst>
              </a:prstGeom>
              <a:gradFill flip="none" rotWithShape="1">
                <a:gsLst>
                  <a:gs pos="100000">
                    <a:srgbClr val="F5F5F5"/>
                  </a:gs>
                  <a:gs pos="71000">
                    <a:srgbClr val="F9F9F9"/>
                  </a:gs>
                </a:gsLst>
                <a:lin ang="2700000" scaled="1"/>
                <a:tileRect/>
              </a:gradFill>
              <a:ln w="25400">
                <a:solidFill>
                  <a:srgbClr val="3751A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17" name="그룹 75">
                <a:extLst>
                  <a:ext uri="{FF2B5EF4-FFF2-40B4-BE49-F238E27FC236}">
                    <a16:creationId xmlns:a16="http://schemas.microsoft.com/office/drawing/2014/main" id="{9A361BF7-671A-492E-A11A-958007D1403E}"/>
                  </a:ext>
                </a:extLst>
              </p:cNvPr>
              <p:cNvGrpSpPr/>
              <p:nvPr/>
            </p:nvGrpSpPr>
            <p:grpSpPr>
              <a:xfrm rot="5400000">
                <a:off x="2541472" y="1004928"/>
                <a:ext cx="140326" cy="468142"/>
                <a:chOff x="5416550" y="4383258"/>
                <a:chExt cx="140326" cy="468142"/>
              </a:xfrm>
            </p:grpSpPr>
            <p:sp>
              <p:nvSpPr>
                <p:cNvPr id="136" name="타원 135">
                  <a:extLst>
                    <a:ext uri="{FF2B5EF4-FFF2-40B4-BE49-F238E27FC236}">
                      <a16:creationId xmlns:a16="http://schemas.microsoft.com/office/drawing/2014/main" id="{C1B5127A-DE91-423D-A648-EEF15DA2482A}"/>
                    </a:ext>
                  </a:extLst>
                </p:cNvPr>
                <p:cNvSpPr/>
                <p:nvPr/>
              </p:nvSpPr>
              <p:spPr>
                <a:xfrm>
                  <a:off x="5416550" y="4711075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7" name="타원 136">
                  <a:extLst>
                    <a:ext uri="{FF2B5EF4-FFF2-40B4-BE49-F238E27FC236}">
                      <a16:creationId xmlns:a16="http://schemas.microsoft.com/office/drawing/2014/main" id="{A6415581-FE6B-4214-9CA2-A14DA5499CF7}"/>
                    </a:ext>
                  </a:extLst>
                </p:cNvPr>
                <p:cNvSpPr/>
                <p:nvPr/>
              </p:nvSpPr>
              <p:spPr>
                <a:xfrm>
                  <a:off x="5416550" y="4383258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8" name="모서리가 둥근 직사각형 163">
                  <a:extLst>
                    <a:ext uri="{FF2B5EF4-FFF2-40B4-BE49-F238E27FC236}">
                      <a16:creationId xmlns:a16="http://schemas.microsoft.com/office/drawing/2014/main" id="{6B53A3AE-4E23-4042-920C-FAC67E2C280D}"/>
                    </a:ext>
                  </a:extLst>
                </p:cNvPr>
                <p:cNvSpPr/>
                <p:nvPr/>
              </p:nvSpPr>
              <p:spPr>
                <a:xfrm>
                  <a:off x="5437486" y="4435644"/>
                  <a:ext cx="93551" cy="374201"/>
                </a:xfrm>
                <a:prstGeom prst="roundRect">
                  <a:avLst>
                    <a:gd name="adj" fmla="val 50000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35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13500000" scaled="1"/>
                  <a:tileRect/>
                </a:gradFill>
                <a:ln w="38100">
                  <a:noFill/>
                </a:ln>
                <a:effectLst>
                  <a:outerShdw dist="38100" dir="2700000" algn="tl" rotWithShape="0">
                    <a:schemeClr val="bg1">
                      <a:lumMod val="50000"/>
                      <a:alpha val="40000"/>
                    </a:scheme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1016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grpSp>
            <p:nvGrpSpPr>
              <p:cNvPr id="118" name="그룹 75">
                <a:extLst>
                  <a:ext uri="{FF2B5EF4-FFF2-40B4-BE49-F238E27FC236}">
                    <a16:creationId xmlns:a16="http://schemas.microsoft.com/office/drawing/2014/main" id="{7BD99DF5-14BF-4BDC-B2A6-324B88BF24B1}"/>
                  </a:ext>
                </a:extLst>
              </p:cNvPr>
              <p:cNvGrpSpPr/>
              <p:nvPr/>
            </p:nvGrpSpPr>
            <p:grpSpPr>
              <a:xfrm rot="5400000">
                <a:off x="2541472" y="1417329"/>
                <a:ext cx="140326" cy="468142"/>
                <a:chOff x="5416550" y="4383258"/>
                <a:chExt cx="140326" cy="468142"/>
              </a:xfrm>
            </p:grpSpPr>
            <p:sp>
              <p:nvSpPr>
                <p:cNvPr id="133" name="타원 132">
                  <a:extLst>
                    <a:ext uri="{FF2B5EF4-FFF2-40B4-BE49-F238E27FC236}">
                      <a16:creationId xmlns:a16="http://schemas.microsoft.com/office/drawing/2014/main" id="{054E60B6-ABB0-4C27-B782-9830C1C84D30}"/>
                    </a:ext>
                  </a:extLst>
                </p:cNvPr>
                <p:cNvSpPr/>
                <p:nvPr/>
              </p:nvSpPr>
              <p:spPr>
                <a:xfrm>
                  <a:off x="5416550" y="4711075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4" name="타원 133">
                  <a:extLst>
                    <a:ext uri="{FF2B5EF4-FFF2-40B4-BE49-F238E27FC236}">
                      <a16:creationId xmlns:a16="http://schemas.microsoft.com/office/drawing/2014/main" id="{1D53461B-2877-4879-B15D-901D3BF7DD3B}"/>
                    </a:ext>
                  </a:extLst>
                </p:cNvPr>
                <p:cNvSpPr/>
                <p:nvPr/>
              </p:nvSpPr>
              <p:spPr>
                <a:xfrm>
                  <a:off x="5416550" y="4383258"/>
                  <a:ext cx="140326" cy="140325"/>
                </a:xfrm>
                <a:prstGeom prst="ellipse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35" name="모서리가 둥근 직사각형 167">
                  <a:extLst>
                    <a:ext uri="{FF2B5EF4-FFF2-40B4-BE49-F238E27FC236}">
                      <a16:creationId xmlns:a16="http://schemas.microsoft.com/office/drawing/2014/main" id="{32250A90-50A4-4AA6-952E-6623E04D0DFB}"/>
                    </a:ext>
                  </a:extLst>
                </p:cNvPr>
                <p:cNvSpPr/>
                <p:nvPr/>
              </p:nvSpPr>
              <p:spPr>
                <a:xfrm>
                  <a:off x="5437486" y="4435644"/>
                  <a:ext cx="93551" cy="374201"/>
                </a:xfrm>
                <a:prstGeom prst="roundRect">
                  <a:avLst>
                    <a:gd name="adj" fmla="val 50000"/>
                  </a:avLst>
                </a:prstGeom>
                <a:gradFill flip="none" rotWithShape="1">
                  <a:gsLst>
                    <a:gs pos="0">
                      <a:schemeClr val="bg1">
                        <a:lumMod val="50000"/>
                      </a:schemeClr>
                    </a:gs>
                    <a:gs pos="3500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13500000" scaled="1"/>
                  <a:tileRect/>
                </a:gradFill>
                <a:ln w="38100">
                  <a:noFill/>
                </a:ln>
                <a:effectLst>
                  <a:outerShdw dist="38100" dir="2700000" algn="tl" rotWithShape="0">
                    <a:schemeClr val="bg1">
                      <a:lumMod val="50000"/>
                      <a:alpha val="40000"/>
                    </a:scheme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 w="101600" h="381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endParaRPr>
                </a:p>
              </p:txBody>
            </p:sp>
          </p:grpSp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F4334162-C74F-4FA5-9162-E5D8DCB48125}"/>
                  </a:ext>
                </a:extLst>
              </p:cNvPr>
              <p:cNvSpPr txBox="1"/>
              <p:nvPr/>
            </p:nvSpPr>
            <p:spPr>
              <a:xfrm>
                <a:off x="2945416" y="1102967"/>
                <a:ext cx="3963624" cy="8371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학부 재학생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: 463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명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(2023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학년도 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1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학기 기준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)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	</a:t>
                </a: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석사과정생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: 114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명 </a:t>
                </a:r>
                <a:endParaRPr lang="en-US" altLang="ko-KR" sz="1100" b="1" dirty="0">
                  <a:solidFill>
                    <a:srgbClr val="000000"/>
                  </a:solidFill>
                  <a:latin typeface="+mn-ea"/>
                  <a:cs typeface="BGPHMF+HYgprM"/>
                </a:endParaRP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박사과정생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: 62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명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(</a:t>
                </a:r>
                <a:r>
                  <a:rPr lang="ko-KR" altLang="en-US" sz="1100" b="1" dirty="0" err="1">
                    <a:solidFill>
                      <a:srgbClr val="000000"/>
                    </a:solidFill>
                    <a:latin typeface="+mn-ea"/>
                    <a:cs typeface="BGPHMF+HYgprM"/>
                  </a:rPr>
                  <a:t>석박통합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포함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)</a:t>
                </a: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매년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학사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100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,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석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/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박사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50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 배출 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(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최근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3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년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평균</a:t>
                </a:r>
                <a:r>
                  <a:rPr lang="en-US" altLang="ko-KR" sz="10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)</a:t>
                </a:r>
              </a:p>
              <a:p>
                <a:pPr marL="179387" lvl="0" defTabSz="1166813" fontAlgn="base">
                  <a:spcBef>
                    <a:spcPct val="10000"/>
                  </a:spcBef>
                  <a:spcAft>
                    <a:spcPct val="0"/>
                  </a:spcAft>
                </a:pP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</a:rPr>
                  <a:t>학기 당 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</a:rPr>
                  <a:t>55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여명의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학과목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조교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, 20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여명의</a:t>
                </a:r>
                <a:r>
                  <a:rPr lang="en-US" altLang="ko-KR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 </a:t>
                </a:r>
                <a:r>
                  <a:rPr lang="ko-KR" altLang="en-US" sz="1100" b="1" dirty="0">
                    <a:solidFill>
                      <a:srgbClr val="000000"/>
                    </a:solidFill>
                    <a:latin typeface="+mn-ea"/>
                    <a:cs typeface="BGPHMF+HYgprM"/>
                  </a:rPr>
                  <a:t>연구조교</a:t>
                </a:r>
                <a:endParaRPr lang="ko-KR" altLang="en-US" sz="1100" b="1" dirty="0">
                  <a:solidFill>
                    <a:srgbClr val="000000"/>
                  </a:solidFill>
                  <a:latin typeface="+mn-ea"/>
                </a:endParaRPr>
              </a:p>
            </p:txBody>
          </p:sp>
          <p:grpSp>
            <p:nvGrpSpPr>
              <p:cNvPr id="120" name="그룹 119">
                <a:extLst>
                  <a:ext uri="{FF2B5EF4-FFF2-40B4-BE49-F238E27FC236}">
                    <a16:creationId xmlns:a16="http://schemas.microsoft.com/office/drawing/2014/main" id="{B32943FD-65F4-4052-BA71-4725A26C2E85}"/>
                  </a:ext>
                </a:extLst>
              </p:cNvPr>
              <p:cNvGrpSpPr/>
              <p:nvPr/>
            </p:nvGrpSpPr>
            <p:grpSpPr>
              <a:xfrm>
                <a:off x="3007464" y="1090025"/>
                <a:ext cx="91409" cy="76886"/>
                <a:chOff x="2133587" y="3601456"/>
                <a:chExt cx="91409" cy="76886"/>
              </a:xfrm>
            </p:grpSpPr>
            <p:sp>
              <p:nvSpPr>
                <p:cNvPr id="130" name="Oval 4">
                  <a:extLst>
                    <a:ext uri="{FF2B5EF4-FFF2-40B4-BE49-F238E27FC236}">
                      <a16:creationId xmlns:a16="http://schemas.microsoft.com/office/drawing/2014/main" id="{8B7D436A-D4C3-4B4E-B0DE-8FA6B0425B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46284" y="3601456"/>
                  <a:ext cx="66185" cy="525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1000"/>
                      </a:schemeClr>
                    </a:gs>
                    <a:gs pos="78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31" name="Oval 4">
                  <a:extLst>
                    <a:ext uri="{FF2B5EF4-FFF2-40B4-BE49-F238E27FC236}">
                      <a16:creationId xmlns:a16="http://schemas.microsoft.com/office/drawing/2014/main" id="{B2593FFF-8ED5-4274-BFFE-28ABA6BDD0C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50051" y="3658458"/>
                  <a:ext cx="74945" cy="1988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3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6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32" name="Oval 4">
                  <a:extLst>
                    <a:ext uri="{FF2B5EF4-FFF2-40B4-BE49-F238E27FC236}">
                      <a16:creationId xmlns:a16="http://schemas.microsoft.com/office/drawing/2014/main" id="{E6454F51-F5DD-4338-AE0F-06E30201CF6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33587" y="3617980"/>
                  <a:ext cx="74403" cy="548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2000"/>
                      </a:schemeClr>
                    </a:gs>
                    <a:gs pos="54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121" name="Oval 4">
                <a:extLst>
                  <a:ext uri="{FF2B5EF4-FFF2-40B4-BE49-F238E27FC236}">
                    <a16:creationId xmlns:a16="http://schemas.microsoft.com/office/drawing/2014/main" id="{3C79FFF2-2A3D-4610-A80E-A9867777E0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3023928" y="1325999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122" name="그룹 121">
                <a:extLst>
                  <a:ext uri="{FF2B5EF4-FFF2-40B4-BE49-F238E27FC236}">
                    <a16:creationId xmlns:a16="http://schemas.microsoft.com/office/drawing/2014/main" id="{89088A69-EBF9-474D-9B2A-9A39FF096CC8}"/>
                  </a:ext>
                </a:extLst>
              </p:cNvPr>
              <p:cNvGrpSpPr/>
              <p:nvPr/>
            </p:nvGrpSpPr>
            <p:grpSpPr>
              <a:xfrm>
                <a:off x="3007464" y="1391090"/>
                <a:ext cx="91409" cy="143603"/>
                <a:chOff x="2133587" y="3534739"/>
                <a:chExt cx="91409" cy="143603"/>
              </a:xfrm>
            </p:grpSpPr>
            <p:sp>
              <p:nvSpPr>
                <p:cNvPr id="128" name="Oval 4">
                  <a:extLst>
                    <a:ext uri="{FF2B5EF4-FFF2-40B4-BE49-F238E27FC236}">
                      <a16:creationId xmlns:a16="http://schemas.microsoft.com/office/drawing/2014/main" id="{908C8734-27A5-488A-A3BB-2B15ADCE45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50051" y="3658458"/>
                  <a:ext cx="74945" cy="1988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3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6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29" name="Oval 4">
                  <a:extLst>
                    <a:ext uri="{FF2B5EF4-FFF2-40B4-BE49-F238E27FC236}">
                      <a16:creationId xmlns:a16="http://schemas.microsoft.com/office/drawing/2014/main" id="{AF8D94D3-DBC2-4831-84FF-788F54E7AFE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33587" y="3534739"/>
                  <a:ext cx="74403" cy="548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2000"/>
                      </a:schemeClr>
                    </a:gs>
                    <a:gs pos="54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  <p:sp>
            <p:nvSpPr>
              <p:cNvPr id="123" name="Oval 4">
                <a:extLst>
                  <a:ext uri="{FF2B5EF4-FFF2-40B4-BE49-F238E27FC236}">
                    <a16:creationId xmlns:a16="http://schemas.microsoft.com/office/drawing/2014/main" id="{D6E2237A-A794-4321-B1CA-EE0E2967F3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3023928" y="1702499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grpSp>
            <p:nvGrpSpPr>
              <p:cNvPr id="124" name="그룹 123">
                <a:extLst>
                  <a:ext uri="{FF2B5EF4-FFF2-40B4-BE49-F238E27FC236}">
                    <a16:creationId xmlns:a16="http://schemas.microsoft.com/office/drawing/2014/main" id="{4419552E-920A-405F-B20C-5680AFC9CF20}"/>
                  </a:ext>
                </a:extLst>
              </p:cNvPr>
              <p:cNvGrpSpPr/>
              <p:nvPr/>
            </p:nvGrpSpPr>
            <p:grpSpPr>
              <a:xfrm>
                <a:off x="3007464" y="1833016"/>
                <a:ext cx="91409" cy="76886"/>
                <a:chOff x="2133587" y="3601456"/>
                <a:chExt cx="91409" cy="76886"/>
              </a:xfrm>
            </p:grpSpPr>
            <p:sp>
              <p:nvSpPr>
                <p:cNvPr id="125" name="Oval 4">
                  <a:extLst>
                    <a:ext uri="{FF2B5EF4-FFF2-40B4-BE49-F238E27FC236}">
                      <a16:creationId xmlns:a16="http://schemas.microsoft.com/office/drawing/2014/main" id="{7AB91F36-01AE-4BC0-A6A5-EEF2545E9C4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146284" y="3601456"/>
                  <a:ext cx="66185" cy="52528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bg1">
                        <a:alpha val="71000"/>
                      </a:schemeClr>
                    </a:gs>
                    <a:gs pos="78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26" name="Oval 4">
                  <a:extLst>
                    <a:ext uri="{FF2B5EF4-FFF2-40B4-BE49-F238E27FC236}">
                      <a16:creationId xmlns:a16="http://schemas.microsoft.com/office/drawing/2014/main" id="{575E381F-8F29-4F1C-9FEA-28B691ABAAE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50051" y="3658458"/>
                  <a:ext cx="74945" cy="1988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3000"/>
                      </a:schemeClr>
                    </a:gs>
                    <a:gs pos="100000">
                      <a:schemeClr val="bg1">
                        <a:gamma/>
                        <a:tint val="0"/>
                        <a:invGamma/>
                        <a:alpha val="6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  <p:sp>
              <p:nvSpPr>
                <p:cNvPr id="127" name="Oval 4">
                  <a:extLst>
                    <a:ext uri="{FF2B5EF4-FFF2-40B4-BE49-F238E27FC236}">
                      <a16:creationId xmlns:a16="http://schemas.microsoft.com/office/drawing/2014/main" id="{22FA2D21-6279-4E37-B92B-AE24BBABBBC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flipV="1">
                  <a:off x="2133587" y="3617980"/>
                  <a:ext cx="74403" cy="54894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>
                        <a:alpha val="72000"/>
                      </a:schemeClr>
                    </a:gs>
                    <a:gs pos="54000">
                      <a:schemeClr val="bg1">
                        <a:gamma/>
                        <a:tint val="0"/>
                        <a:invGamma/>
                        <a:alpha val="0"/>
                      </a:schemeClr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ko-KR" altLang="en-US" b="1">
                    <a:solidFill>
                      <a:srgbClr val="000000"/>
                    </a:solidFill>
                    <a:latin typeface="맑은 고딕"/>
                    <a:ea typeface="맑은 고딕"/>
                  </a:endParaRPr>
                </a:p>
              </p:txBody>
            </p:sp>
          </p:grpSp>
        </p:grpSp>
        <p:sp>
          <p:nvSpPr>
            <p:cNvPr id="104" name="Oval 3">
              <a:extLst>
                <a:ext uri="{FF2B5EF4-FFF2-40B4-BE49-F238E27FC236}">
                  <a16:creationId xmlns:a16="http://schemas.microsoft.com/office/drawing/2014/main" id="{A01B876B-EAED-4B6C-B43B-116B83D67C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181560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05" name="Oval 3">
              <a:extLst>
                <a:ext uri="{FF2B5EF4-FFF2-40B4-BE49-F238E27FC236}">
                  <a16:creationId xmlns:a16="http://schemas.microsoft.com/office/drawing/2014/main" id="{D915C420-6B8F-42D6-BE2C-798C97D34E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358405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06" name="Oval 3">
              <a:extLst>
                <a:ext uri="{FF2B5EF4-FFF2-40B4-BE49-F238E27FC236}">
                  <a16:creationId xmlns:a16="http://schemas.microsoft.com/office/drawing/2014/main" id="{D7C8D797-4CD4-43F5-BFC0-51C737CD68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544775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07" name="Oval 3">
              <a:extLst>
                <a:ext uri="{FF2B5EF4-FFF2-40B4-BE49-F238E27FC236}">
                  <a16:creationId xmlns:a16="http://schemas.microsoft.com/office/drawing/2014/main" id="{D69996B1-D5DD-4194-A2E3-911F7B8A6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3848" y="2744734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108" name="Oval 3">
              <a:extLst>
                <a:ext uri="{FF2B5EF4-FFF2-40B4-BE49-F238E27FC236}">
                  <a16:creationId xmlns:a16="http://schemas.microsoft.com/office/drawing/2014/main" id="{EB0E6053-95A6-4357-B449-5591509AEF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2769" y="2928119"/>
              <a:ext cx="45719" cy="45719"/>
            </a:xfrm>
            <a:prstGeom prst="ellipse">
              <a:avLst/>
            </a:prstGeom>
            <a:solidFill>
              <a:srgbClr val="3751A3"/>
            </a:solidFill>
            <a:ln w="57150">
              <a:solidFill>
                <a:srgbClr val="3751A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39" name="Oval 3">
            <a:extLst>
              <a:ext uri="{FF2B5EF4-FFF2-40B4-BE49-F238E27FC236}">
                <a16:creationId xmlns:a16="http://schemas.microsoft.com/office/drawing/2014/main" id="{150AF64E-D33B-4CFC-B88E-710A19BE4A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5856" y="5575700"/>
            <a:ext cx="91290" cy="85548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26355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BC3F752-2F08-4D7B-9AF3-0DB767FD9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29A912-2C38-4D15-B591-16064313CCF9}"/>
              </a:ext>
            </a:extLst>
          </p:cNvPr>
          <p:cNvSpPr txBox="1">
            <a:spLocks/>
          </p:cNvSpPr>
          <p:nvPr/>
        </p:nvSpPr>
        <p:spPr>
          <a:xfrm>
            <a:off x="386535" y="1175175"/>
            <a:ext cx="8370930" cy="5385302"/>
          </a:xfrm>
          <a:prstGeom prst="rect">
            <a:avLst/>
          </a:prstGeom>
          <a:noFill/>
          <a:ln>
            <a:noFill/>
          </a:ln>
        </p:spPr>
        <p:txBody>
          <a:bodyPr wrap="square" lIns="144000" tIns="72000" rIns="144000" bIns="72000" anchor="t" anchorCtr="0">
            <a:spAutoFit/>
          </a:bodyPr>
          <a:lstStyle>
            <a:lvl1pPr marL="360000" marR="0" indent="-360000" algn="l" defTabSz="914400" rtl="0" eaLnBrk="0" fontAlgn="base" latinLnBrk="1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itchFamily="2" charset="2"/>
              <a:buChar char=""/>
              <a:tabLst/>
              <a:defRPr sz="1800" b="1" kern="1200" baseline="0">
                <a:solidFill>
                  <a:srgbClr val="00206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"/>
              <a:defRPr sz="1600" b="1" kern="1200" baseline="0">
                <a:solidFill>
                  <a:schemeClr val="accent6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600" b="1" kern="1200" baseline="0">
                <a:solidFill>
                  <a:srgbClr val="00800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3pPr>
            <a:lvl4pPr marL="1162800" indent="-2052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5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2023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등록 대학원생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176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본교 대학원 진학률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46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% </a:t>
            </a:r>
          </a:p>
          <a:p>
            <a:pPr marL="489600" lvl="1" indent="0" latinLnBrk="0">
              <a:buNone/>
            </a:pPr>
            <a:r>
              <a:rPr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   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(2022</a:t>
            </a:r>
            <a:r>
              <a:rPr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년 </a:t>
            </a:r>
            <a:r>
              <a:rPr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</a:t>
            </a:r>
            <a:r>
              <a:rPr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졸업생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86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중 본교 진학자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40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</a:p>
          <a:p>
            <a:pPr lvl="4" latinLnBrk="0"/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대학원 교육 프로그램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대학원 연계 산학맞춤형 트랙프로그램 운영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BK21 Four 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개 연구단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반도체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헬스케어 연구단 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4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최근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년간 국책 및 산학과제 실적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국책과제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170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468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 대외연구비 수주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산학과제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97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43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 대외연구비 수주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기술이전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83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 기술료 징수</a:t>
            </a: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지적재산권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특허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150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출원 및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건 등록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4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최근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년간 교내 지원 장학금 수혜인원</a:t>
            </a: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RA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19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 TA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56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일반장학금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21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553C38D4-B31F-46DD-A71E-464F9237E9F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 대학원 현황 </a:t>
            </a:r>
          </a:p>
        </p:txBody>
      </p:sp>
    </p:spTree>
    <p:extLst>
      <p:ext uri="{BB962C8B-B14F-4D97-AF65-F5344CB8AC3E}">
        <p14:creationId xmlns:p14="http://schemas.microsoft.com/office/powerpoint/2010/main" val="4040464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09A7ADD-90CA-4987-BE1E-F860C9B42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0349367-9304-439A-9994-E88C862BB3E6}"/>
              </a:ext>
            </a:extLst>
          </p:cNvPr>
          <p:cNvSpPr txBox="1">
            <a:spLocks/>
          </p:cNvSpPr>
          <p:nvPr/>
        </p:nvSpPr>
        <p:spPr>
          <a:xfrm>
            <a:off x="265692" y="1196752"/>
            <a:ext cx="8856983" cy="5305793"/>
          </a:xfrm>
          <a:prstGeom prst="rect">
            <a:avLst/>
          </a:prstGeom>
          <a:noFill/>
          <a:ln>
            <a:noFill/>
          </a:ln>
        </p:spPr>
        <p:txBody>
          <a:bodyPr wrap="square" lIns="144000" tIns="72000" rIns="144000" bIns="72000" anchor="t" anchorCtr="0">
            <a:spAutoFit/>
          </a:bodyPr>
          <a:lstStyle>
            <a:lvl1pPr marL="360000" marR="0" indent="-360000" algn="l" defTabSz="914400" rtl="0" eaLnBrk="0" fontAlgn="base" latinLnBrk="1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itchFamily="2" charset="2"/>
              <a:buChar char=""/>
              <a:tabLst/>
              <a:defRPr sz="1800" b="1" kern="1200" baseline="0">
                <a:solidFill>
                  <a:srgbClr val="00206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"/>
              <a:defRPr sz="1600" b="1" kern="1200" baseline="0">
                <a:solidFill>
                  <a:schemeClr val="accent6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600" b="1" kern="1200" baseline="0">
                <a:solidFill>
                  <a:srgbClr val="00800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3pPr>
            <a:lvl4pPr marL="1162800" indent="-2052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5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역량에 따라 많은 경우 중복 수혜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5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Albatross Fellowship: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본교 학부 성적 상위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10%,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입학금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+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100%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면제 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Albatross Scholarship: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본교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학부 성적 </a:t>
            </a:r>
            <a:r>
              <a:rPr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CGPA 3.5</a:t>
            </a:r>
            <a:r>
              <a:rPr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이상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중 선발하여 등록금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70%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면제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5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교내 지원금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(2022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/2023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기준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TA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조교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52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</a:t>
            </a:r>
            <a:r>
              <a:rPr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61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등록금의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30%~50%)</a:t>
            </a:r>
          </a:p>
          <a:p>
            <a:pPr lvl="1"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RA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조교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17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등록금의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20%) *23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부터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TA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로 통합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1"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일반장학금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27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명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/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등록금의 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60%~90%)</a:t>
            </a:r>
          </a:p>
          <a:p>
            <a:pPr lvl="5" latinLnBrk="0"/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연구조교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26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인건비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)/100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총 연구비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)</a:t>
            </a:r>
          </a:p>
          <a:p>
            <a:pPr lvl="5" latinLnBrk="0"/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BK21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55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인건비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)/77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억원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총 연구비</a:t>
            </a:r>
            <a:r>
              <a:rPr kumimoji="0" lang="en-US" altLang="ko-KR" b="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vl="5" latinLnBrk="0"/>
            <a:endParaRPr kumimoji="0" lang="ko-KR" altLang="en-US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  <a:p>
            <a:pPr latinLnBrk="0"/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산학장학금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: 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삼성반도체트랙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LG</a:t>
            </a:r>
            <a:r>
              <a:rPr kumimoji="0" lang="ko-KR" altLang="en-US" b="0" dirty="0" err="1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이노텍트랙</a:t>
            </a:r>
            <a:r>
              <a:rPr kumimoji="0" lang="en-US" altLang="ko-KR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, LG</a:t>
            </a:r>
            <a:r>
              <a:rPr kumimoji="0" lang="ko-KR" altLang="en-US" b="0" dirty="0"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전자트랙 등 </a:t>
            </a:r>
            <a:endParaRPr kumimoji="0" lang="en-US" altLang="ko-KR" b="0" dirty="0">
              <a:latin typeface="Tahoma" panose="020B0604030504040204" pitchFamily="34" charset="0"/>
              <a:ea typeface="나눔고딕" panose="020D0604000000000000" pitchFamily="50" charset="-127"/>
              <a:cs typeface="Tahoma" panose="020B0604030504040204" pitchFamily="34" charset="0"/>
            </a:endParaRP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B2FAEB1B-8761-4956-8CBF-4C554DACBD9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전자공학과 대학원 장학금 규모 </a:t>
            </a:r>
          </a:p>
        </p:txBody>
      </p:sp>
    </p:spTree>
    <p:extLst>
      <p:ext uri="{BB962C8B-B14F-4D97-AF65-F5344CB8AC3E}">
        <p14:creationId xmlns:p14="http://schemas.microsoft.com/office/powerpoint/2010/main" val="521832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735E0F93-2506-4FBA-9B96-6B0BBB98DDDC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B19F9DD-1F3C-4D14-A1F7-CB4E5F9DE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916" y="487604"/>
            <a:ext cx="8280167" cy="588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4299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모서리가 둥근 직사각형 398">
            <a:extLst>
              <a:ext uri="{FF2B5EF4-FFF2-40B4-BE49-F238E27FC236}">
                <a16:creationId xmlns:a16="http://schemas.microsoft.com/office/drawing/2014/main" id="{8E281ADE-BC87-42C6-85C2-F71F62C835B5}"/>
              </a:ext>
            </a:extLst>
          </p:cNvPr>
          <p:cNvSpPr/>
          <p:nvPr/>
        </p:nvSpPr>
        <p:spPr>
          <a:xfrm>
            <a:off x="5542501" y="3894795"/>
            <a:ext cx="1719645" cy="1520187"/>
          </a:xfrm>
          <a:prstGeom prst="roundRect">
            <a:avLst>
              <a:gd name="adj" fmla="val 2937"/>
            </a:avLst>
          </a:prstGeom>
          <a:solidFill>
            <a:srgbClr val="047DC8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9" name="모서리가 둥근 직사각형 138"/>
          <p:cNvSpPr/>
          <p:nvPr/>
        </p:nvSpPr>
        <p:spPr>
          <a:xfrm>
            <a:off x="51168" y="3895410"/>
            <a:ext cx="1699023" cy="575023"/>
          </a:xfrm>
          <a:prstGeom prst="roundRect">
            <a:avLst>
              <a:gd name="adj" fmla="val 2937"/>
            </a:avLst>
          </a:prstGeom>
          <a:solidFill>
            <a:srgbClr val="3751A3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99392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800" b="1" dirty="0">
                <a:latin typeface="+mn-ea"/>
                <a:ea typeface="+mn-ea"/>
              </a:rPr>
              <a:t>산학 연계 프로그램</a:t>
            </a:r>
          </a:p>
        </p:txBody>
      </p:sp>
      <p:sp>
        <p:nvSpPr>
          <p:cNvPr id="68" name="Line 64"/>
          <p:cNvSpPr>
            <a:spLocks noChangeShapeType="1"/>
          </p:cNvSpPr>
          <p:nvPr/>
        </p:nvSpPr>
        <p:spPr bwMode="auto">
          <a:xfrm>
            <a:off x="153981" y="55730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124" name="그룹 3"/>
          <p:cNvGrpSpPr/>
          <p:nvPr/>
        </p:nvGrpSpPr>
        <p:grpSpPr>
          <a:xfrm>
            <a:off x="1391367" y="1559029"/>
            <a:ext cx="1662134" cy="1653947"/>
            <a:chOff x="612542" y="2179083"/>
            <a:chExt cx="1624031" cy="1624031"/>
          </a:xfrm>
        </p:grpSpPr>
        <p:sp>
          <p:nvSpPr>
            <p:cNvPr id="130" name="타원 129"/>
            <p:cNvSpPr/>
            <p:nvPr/>
          </p:nvSpPr>
          <p:spPr>
            <a:xfrm>
              <a:off x="612542" y="2179083"/>
              <a:ext cx="1624031" cy="1624031"/>
            </a:xfrm>
            <a:prstGeom prst="ellipse">
              <a:avLst/>
            </a:prstGeom>
            <a:solidFill>
              <a:sysClr val="window" lastClr="FFFFFF">
                <a:lumMod val="95000"/>
              </a:sysClr>
            </a:solidFill>
            <a:ln w="25400" cap="flat" cmpd="sng" algn="ctr">
              <a:noFill/>
              <a:prstDash val="solid"/>
            </a:ln>
            <a:effectLst>
              <a:outerShdw blurRad="88900" sx="102000" sy="102000" algn="ctr" rotWithShape="0">
                <a:prstClr val="black">
                  <a:alpha val="14000"/>
                </a:prst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52400" h="31750" prst="coolSlant"/>
            </a:sp3d>
          </p:spPr>
          <p:txBody>
            <a:bodyPr rtlCol="0" anchor="ctr"/>
            <a:lstStyle/>
            <a:p>
              <a:pPr algn="ctr" latinLnBrk="0"/>
              <a:endParaRPr lang="ko-KR" altLang="en-US" sz="1600" kern="0" dirty="0">
                <a:solidFill>
                  <a:sysClr val="window" lastClr="FFFFFF"/>
                </a:solidFill>
              </a:endParaRPr>
            </a:p>
          </p:txBody>
        </p:sp>
        <p:grpSp>
          <p:nvGrpSpPr>
            <p:cNvPr id="131" name="그룹 34"/>
            <p:cNvGrpSpPr/>
            <p:nvPr/>
          </p:nvGrpSpPr>
          <p:grpSpPr>
            <a:xfrm>
              <a:off x="781766" y="2305869"/>
              <a:ext cx="1260870" cy="1289948"/>
              <a:chOff x="750640" y="2286097"/>
              <a:chExt cx="1347835" cy="1378919"/>
            </a:xfrm>
          </p:grpSpPr>
          <p:sp>
            <p:nvSpPr>
              <p:cNvPr id="132" name="타원 131"/>
              <p:cNvSpPr/>
              <p:nvPr/>
            </p:nvSpPr>
            <p:spPr>
              <a:xfrm>
                <a:off x="750640" y="2317181"/>
                <a:ext cx="1347835" cy="1347835"/>
              </a:xfrm>
              <a:prstGeom prst="ellipse">
                <a:avLst/>
              </a:prstGeom>
              <a:solidFill>
                <a:schemeClr val="bg1"/>
              </a:solidFill>
              <a:ln w="127000" cap="flat" cmpd="sng" algn="ctr">
                <a:solidFill>
                  <a:srgbClr val="3751A3"/>
                </a:solidFill>
                <a:prstDash val="solid"/>
              </a:ln>
              <a:effectLst>
                <a:outerShdw blurRad="63500" sx="102000" sy="102000" algn="ctr" rotWithShape="0">
                  <a:prstClr val="black">
                    <a:alpha val="9000"/>
                  </a:prstClr>
                </a:outerShdw>
              </a:effectLst>
            </p:spPr>
            <p:txBody>
              <a:bodyPr rtlCol="0" anchor="ctr"/>
              <a:lstStyle/>
              <a:p>
                <a:pPr algn="ctr" latinLnBrk="0"/>
                <a:endParaRPr lang="ko-KR" altLang="en-US" sz="1600" kern="0">
                  <a:solidFill>
                    <a:sysClr val="window" lastClr="FFFFFF"/>
                  </a:solidFill>
                </a:endParaRPr>
              </a:p>
            </p:txBody>
          </p:sp>
          <p:sp>
            <p:nvSpPr>
              <p:cNvPr id="134" name="타원 7"/>
              <p:cNvSpPr/>
              <p:nvPr/>
            </p:nvSpPr>
            <p:spPr>
              <a:xfrm>
                <a:off x="801535" y="2286097"/>
                <a:ext cx="1246045" cy="1039300"/>
              </a:xfrm>
              <a:prstGeom prst="ellipse">
                <a:avLst/>
              </a:prstGeom>
              <a:gradFill>
                <a:gsLst>
                  <a:gs pos="0">
                    <a:sysClr val="window" lastClr="FFFFFF">
                      <a:alpha val="65000"/>
                    </a:sysClr>
                  </a:gs>
                  <a:gs pos="45000">
                    <a:sysClr val="window" lastClr="FFFFFF">
                      <a:alpha val="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latinLnBrk="0"/>
                <a:endParaRPr lang="ko-KR" altLang="en-US" sz="1600" kern="0">
                  <a:solidFill>
                    <a:sysClr val="window" lastClr="FFFFFF"/>
                  </a:solidFill>
                </a:endParaRPr>
              </a:p>
            </p:txBody>
          </p:sp>
        </p:grpSp>
      </p:grpSp>
      <p:sp>
        <p:nvSpPr>
          <p:cNvPr id="171" name="타원 170"/>
          <p:cNvSpPr/>
          <p:nvPr/>
        </p:nvSpPr>
        <p:spPr>
          <a:xfrm rot="1800000" flipH="1">
            <a:off x="2391610" y="1752217"/>
            <a:ext cx="303188" cy="102485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grpSp>
        <p:nvGrpSpPr>
          <p:cNvPr id="174" name="그룹 118"/>
          <p:cNvGrpSpPr/>
          <p:nvPr/>
        </p:nvGrpSpPr>
        <p:grpSpPr>
          <a:xfrm>
            <a:off x="1524206" y="1707823"/>
            <a:ext cx="1349704" cy="1343056"/>
            <a:chOff x="1176291" y="2004993"/>
            <a:chExt cx="1353061" cy="1353060"/>
          </a:xfrm>
        </p:grpSpPr>
        <p:sp>
          <p:nvSpPr>
            <p:cNvPr id="175" name="타원 174"/>
            <p:cNvSpPr/>
            <p:nvPr/>
          </p:nvSpPr>
          <p:spPr>
            <a:xfrm>
              <a:off x="1176291" y="2004993"/>
              <a:ext cx="1353061" cy="1353060"/>
            </a:xfrm>
            <a:prstGeom prst="ellipse">
              <a:avLst/>
            </a:prstGeom>
            <a:gradFill flip="none" rotWithShape="1">
              <a:gsLst>
                <a:gs pos="80000">
                  <a:schemeClr val="bg1">
                    <a:alpha val="0"/>
                  </a:schemeClr>
                </a:gs>
                <a:gs pos="84000">
                  <a:schemeClr val="bg1">
                    <a:alpha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6" name="타원 175"/>
            <p:cNvSpPr/>
            <p:nvPr/>
          </p:nvSpPr>
          <p:spPr>
            <a:xfrm rot="2326258">
              <a:off x="1413235" y="3174265"/>
              <a:ext cx="95068" cy="9173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89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183" name="TextBox 182"/>
          <p:cNvSpPr txBox="1"/>
          <p:nvPr/>
        </p:nvSpPr>
        <p:spPr>
          <a:xfrm>
            <a:off x="1645058" y="201080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latinLnBrk="0">
              <a:defRPr/>
            </a:pPr>
            <a:r>
              <a:rPr lang="ko-KR" altLang="en-US" sz="12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산학 맞춤형</a:t>
            </a:r>
            <a:endParaRPr lang="en-US" altLang="ko-KR" sz="1200" b="1" kern="0" dirty="0">
              <a:solidFill>
                <a:srgbClr val="3751A3"/>
              </a:solidFill>
              <a:latin typeface="+mn-ea"/>
              <a:cs typeface="Arial" pitchFamily="34" charset="0"/>
            </a:endParaRPr>
          </a:p>
          <a:p>
            <a:pPr algn="ctr" latinLnBrk="0">
              <a:defRPr/>
            </a:pPr>
            <a:r>
              <a:rPr lang="ko-KR" altLang="en-US" sz="12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인재양성</a:t>
            </a:r>
            <a:endParaRPr lang="en-US" altLang="ko-KR" sz="1200" b="1" kern="0" dirty="0">
              <a:solidFill>
                <a:srgbClr val="3751A3"/>
              </a:solidFill>
              <a:latin typeface="+mn-ea"/>
              <a:cs typeface="Arial" pitchFamily="34" charset="0"/>
            </a:endParaRPr>
          </a:p>
          <a:p>
            <a:pPr algn="ctr" latinLnBrk="0">
              <a:defRPr/>
            </a:pPr>
            <a:r>
              <a:rPr lang="ko-KR" altLang="en-US" sz="12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교육프로그램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3797609" y="1559029"/>
            <a:ext cx="1662134" cy="1653947"/>
            <a:chOff x="3797609" y="1559029"/>
            <a:chExt cx="1662134" cy="1653947"/>
          </a:xfrm>
        </p:grpSpPr>
        <p:grpSp>
          <p:nvGrpSpPr>
            <p:cNvPr id="135" name="그룹 8"/>
            <p:cNvGrpSpPr/>
            <p:nvPr/>
          </p:nvGrpSpPr>
          <p:grpSpPr>
            <a:xfrm>
              <a:off x="3797609" y="1559029"/>
              <a:ext cx="1662134" cy="1653947"/>
              <a:chOff x="612542" y="2179083"/>
              <a:chExt cx="1624031" cy="1624031"/>
            </a:xfrm>
          </p:grpSpPr>
          <p:sp>
            <p:nvSpPr>
              <p:cNvPr id="136" name="타원 135"/>
              <p:cNvSpPr/>
              <p:nvPr/>
            </p:nvSpPr>
            <p:spPr>
              <a:xfrm>
                <a:off x="612542" y="2179083"/>
                <a:ext cx="1624031" cy="1624031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88900" sx="102000" sy="102000" algn="ctr" rotWithShape="0">
                  <a:prstClr val="black">
                    <a:alpha val="14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52400" h="31750" prst="coolSlant"/>
              </a:sp3d>
            </p:spPr>
            <p:txBody>
              <a:bodyPr rtlCol="0" anchor="ctr"/>
              <a:lstStyle/>
              <a:p>
                <a:pPr algn="ctr" latinLnBrk="0"/>
                <a:endParaRPr lang="ko-KR" altLang="en-US" sz="1600" kern="0" dirty="0">
                  <a:solidFill>
                    <a:sysClr val="window" lastClr="FFFFFF"/>
                  </a:solidFill>
                </a:endParaRPr>
              </a:p>
            </p:txBody>
          </p:sp>
          <p:grpSp>
            <p:nvGrpSpPr>
              <p:cNvPr id="137" name="그룹 34"/>
              <p:cNvGrpSpPr/>
              <p:nvPr/>
            </p:nvGrpSpPr>
            <p:grpSpPr>
              <a:xfrm>
                <a:off x="781766" y="2305869"/>
                <a:ext cx="1260870" cy="1289948"/>
                <a:chOff x="750640" y="2286097"/>
                <a:chExt cx="1347835" cy="1378919"/>
              </a:xfrm>
            </p:grpSpPr>
            <p:sp>
              <p:nvSpPr>
                <p:cNvPr id="162" name="타원 161"/>
                <p:cNvSpPr/>
                <p:nvPr/>
              </p:nvSpPr>
              <p:spPr>
                <a:xfrm>
                  <a:off x="750640" y="2317181"/>
                  <a:ext cx="1347835" cy="1347835"/>
                </a:xfrm>
                <a:prstGeom prst="ellipse">
                  <a:avLst/>
                </a:prstGeom>
                <a:solidFill>
                  <a:schemeClr val="bg1"/>
                </a:solidFill>
                <a:ln w="127000" cap="flat" cmpd="sng" algn="ctr">
                  <a:solidFill>
                    <a:srgbClr val="047DC8"/>
                  </a:solidFill>
                  <a:prstDash val="solid"/>
                </a:ln>
                <a:effectLst>
                  <a:outerShdw blurRad="63500" sx="102000" sy="102000" algn="ctr" rotWithShape="0">
                    <a:prstClr val="black">
                      <a:alpha val="9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  <p:sp>
              <p:nvSpPr>
                <p:cNvPr id="163" name="타원 12"/>
                <p:cNvSpPr/>
                <p:nvPr/>
              </p:nvSpPr>
              <p:spPr>
                <a:xfrm>
                  <a:off x="801535" y="2286097"/>
                  <a:ext cx="1246045" cy="1039300"/>
                </a:xfrm>
                <a:prstGeom prst="ellipse">
                  <a:avLst/>
                </a:prstGeom>
                <a:gradFill>
                  <a:gsLst>
                    <a:gs pos="0">
                      <a:sysClr val="window" lastClr="FFFFFF">
                        <a:alpha val="65000"/>
                      </a:sysClr>
                    </a:gs>
                    <a:gs pos="45000">
                      <a:sysClr val="window" lastClr="FFFFFF">
                        <a:alpha val="0"/>
                      </a:sysClr>
                    </a:gs>
                  </a:gsLst>
                  <a:lin ang="54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</p:grpSp>
        </p:grpSp>
        <p:sp>
          <p:nvSpPr>
            <p:cNvPr id="172" name="타원 171"/>
            <p:cNvSpPr/>
            <p:nvPr/>
          </p:nvSpPr>
          <p:spPr>
            <a:xfrm rot="1800000" flipH="1">
              <a:off x="4803346" y="1752217"/>
              <a:ext cx="303188" cy="10248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grpSp>
          <p:nvGrpSpPr>
            <p:cNvPr id="177" name="그룹 119"/>
            <p:cNvGrpSpPr/>
            <p:nvPr/>
          </p:nvGrpSpPr>
          <p:grpSpPr>
            <a:xfrm>
              <a:off x="3921652" y="1707823"/>
              <a:ext cx="1349704" cy="1343056"/>
              <a:chOff x="1176291" y="2004993"/>
              <a:chExt cx="1353061" cy="1353060"/>
            </a:xfrm>
          </p:grpSpPr>
          <p:sp>
            <p:nvSpPr>
              <p:cNvPr id="178" name="타원 177"/>
              <p:cNvSpPr/>
              <p:nvPr/>
            </p:nvSpPr>
            <p:spPr>
              <a:xfrm>
                <a:off x="1176291" y="2004993"/>
                <a:ext cx="1353061" cy="1353060"/>
              </a:xfrm>
              <a:prstGeom prst="ellipse">
                <a:avLst/>
              </a:prstGeom>
              <a:gradFill flip="none" rotWithShape="1">
                <a:gsLst>
                  <a:gs pos="80000">
                    <a:schemeClr val="bg1">
                      <a:alpha val="0"/>
                    </a:schemeClr>
                  </a:gs>
                  <a:gs pos="84000">
                    <a:schemeClr val="bg1">
                      <a:alpha val="3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179" name="타원 178"/>
              <p:cNvSpPr/>
              <p:nvPr/>
            </p:nvSpPr>
            <p:spPr>
              <a:xfrm rot="2326258">
                <a:off x="1413235" y="3174265"/>
                <a:ext cx="95068" cy="917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89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84" name="TextBox 183"/>
            <p:cNvSpPr txBox="1"/>
            <p:nvPr/>
          </p:nvSpPr>
          <p:spPr>
            <a:xfrm>
              <a:off x="4042334" y="2021019"/>
              <a:ext cx="119455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047DC8"/>
                  </a:solidFill>
                  <a:latin typeface="Arial" pitchFamily="34" charset="0"/>
                  <a:cs typeface="Arial" pitchFamily="34" charset="0"/>
                </a:rPr>
                <a:t>산학트랙 </a:t>
              </a:r>
              <a:endParaRPr lang="en-US" altLang="ko-KR" sz="1200" b="1" kern="0" dirty="0">
                <a:solidFill>
                  <a:srgbClr val="047DC8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047DC8"/>
                  </a:solidFill>
                  <a:latin typeface="Arial" pitchFamily="34" charset="0"/>
                  <a:cs typeface="Arial" pitchFamily="34" charset="0"/>
                </a:rPr>
                <a:t>프로그램 이수 </a:t>
              </a:r>
              <a:endParaRPr lang="en-US" altLang="ko-KR" sz="1200" b="1" kern="0" dirty="0">
                <a:solidFill>
                  <a:srgbClr val="047DC8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047DC8"/>
                  </a:solidFill>
                  <a:latin typeface="Arial" pitchFamily="34" charset="0"/>
                  <a:cs typeface="Arial" pitchFamily="34" charset="0"/>
                </a:rPr>
                <a:t>후 취업보장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203852" y="1559029"/>
            <a:ext cx="1662134" cy="1653947"/>
            <a:chOff x="6203852" y="1559029"/>
            <a:chExt cx="1662134" cy="1653947"/>
          </a:xfrm>
        </p:grpSpPr>
        <p:grpSp>
          <p:nvGrpSpPr>
            <p:cNvPr id="164" name="그룹 13"/>
            <p:cNvGrpSpPr/>
            <p:nvPr/>
          </p:nvGrpSpPr>
          <p:grpSpPr>
            <a:xfrm>
              <a:off x="6203852" y="1559029"/>
              <a:ext cx="1662134" cy="1653947"/>
              <a:chOff x="612542" y="2179083"/>
              <a:chExt cx="1624031" cy="1624031"/>
            </a:xfrm>
          </p:grpSpPr>
          <p:sp>
            <p:nvSpPr>
              <p:cNvPr id="165" name="타원 164"/>
              <p:cNvSpPr/>
              <p:nvPr/>
            </p:nvSpPr>
            <p:spPr>
              <a:xfrm>
                <a:off x="612542" y="2179083"/>
                <a:ext cx="1624031" cy="1624031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88900" sx="102000" sy="102000" algn="ctr" rotWithShape="0">
                  <a:prstClr val="black">
                    <a:alpha val="14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>
                <a:bevelT w="152400" h="31750" prst="coolSlant"/>
              </a:sp3d>
            </p:spPr>
            <p:txBody>
              <a:bodyPr rtlCol="0" anchor="ctr"/>
              <a:lstStyle/>
              <a:p>
                <a:pPr algn="ctr" latinLnBrk="0"/>
                <a:endParaRPr lang="ko-KR" altLang="en-US" sz="1600" kern="0" dirty="0">
                  <a:solidFill>
                    <a:sysClr val="window" lastClr="FFFFFF"/>
                  </a:solidFill>
                </a:endParaRPr>
              </a:p>
            </p:txBody>
          </p:sp>
          <p:grpSp>
            <p:nvGrpSpPr>
              <p:cNvPr id="166" name="그룹 34"/>
              <p:cNvGrpSpPr/>
              <p:nvPr/>
            </p:nvGrpSpPr>
            <p:grpSpPr>
              <a:xfrm>
                <a:off x="781766" y="2305869"/>
                <a:ext cx="1260870" cy="1289948"/>
                <a:chOff x="750640" y="2286097"/>
                <a:chExt cx="1347835" cy="1378919"/>
              </a:xfrm>
            </p:grpSpPr>
            <p:sp>
              <p:nvSpPr>
                <p:cNvPr id="167" name="타원 166"/>
                <p:cNvSpPr/>
                <p:nvPr/>
              </p:nvSpPr>
              <p:spPr>
                <a:xfrm>
                  <a:off x="750640" y="2317181"/>
                  <a:ext cx="1347835" cy="1347835"/>
                </a:xfrm>
                <a:prstGeom prst="ellipse">
                  <a:avLst/>
                </a:prstGeom>
                <a:solidFill>
                  <a:schemeClr val="bg1"/>
                </a:solidFill>
                <a:ln w="127000" cap="flat" cmpd="sng" algn="ctr">
                  <a:solidFill>
                    <a:srgbClr val="29B18D"/>
                  </a:solidFill>
                  <a:prstDash val="solid"/>
                </a:ln>
                <a:effectLst>
                  <a:outerShdw blurRad="63500" sx="102000" sy="102000" algn="ctr" rotWithShape="0">
                    <a:prstClr val="black">
                      <a:alpha val="9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  <p:sp>
              <p:nvSpPr>
                <p:cNvPr id="168" name="타원 17"/>
                <p:cNvSpPr/>
                <p:nvPr/>
              </p:nvSpPr>
              <p:spPr>
                <a:xfrm>
                  <a:off x="801535" y="2286097"/>
                  <a:ext cx="1246045" cy="1039300"/>
                </a:xfrm>
                <a:prstGeom prst="ellipse">
                  <a:avLst/>
                </a:prstGeom>
                <a:gradFill>
                  <a:gsLst>
                    <a:gs pos="0">
                      <a:sysClr val="window" lastClr="FFFFFF">
                        <a:alpha val="65000"/>
                      </a:sysClr>
                    </a:gs>
                    <a:gs pos="45000">
                      <a:sysClr val="window" lastClr="FFFFFF">
                        <a:alpha val="0"/>
                      </a:sysClr>
                    </a:gs>
                  </a:gsLst>
                  <a:lin ang="5400000" scaled="0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latinLnBrk="0"/>
                  <a:endParaRPr lang="ko-KR" altLang="en-US" sz="1600" kern="0">
                    <a:solidFill>
                      <a:sysClr val="window" lastClr="FFFFFF"/>
                    </a:solidFill>
                  </a:endParaRPr>
                </a:p>
              </p:txBody>
            </p:sp>
          </p:grpSp>
        </p:grpSp>
        <p:sp>
          <p:nvSpPr>
            <p:cNvPr id="173" name="타원 172"/>
            <p:cNvSpPr/>
            <p:nvPr/>
          </p:nvSpPr>
          <p:spPr>
            <a:xfrm rot="1800000" flipH="1">
              <a:off x="7205385" y="1752217"/>
              <a:ext cx="303188" cy="10248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grpSp>
          <p:nvGrpSpPr>
            <p:cNvPr id="180" name="그룹 122"/>
            <p:cNvGrpSpPr/>
            <p:nvPr/>
          </p:nvGrpSpPr>
          <p:grpSpPr>
            <a:xfrm>
              <a:off x="6336072" y="1707823"/>
              <a:ext cx="1349704" cy="1343056"/>
              <a:chOff x="1176291" y="2004993"/>
              <a:chExt cx="1353061" cy="1353060"/>
            </a:xfrm>
          </p:grpSpPr>
          <p:sp>
            <p:nvSpPr>
              <p:cNvPr id="181" name="타원 180"/>
              <p:cNvSpPr/>
              <p:nvPr/>
            </p:nvSpPr>
            <p:spPr>
              <a:xfrm>
                <a:off x="1176291" y="2004993"/>
                <a:ext cx="1353061" cy="1353060"/>
              </a:xfrm>
              <a:prstGeom prst="ellipse">
                <a:avLst/>
              </a:prstGeom>
              <a:gradFill flip="none" rotWithShape="1">
                <a:gsLst>
                  <a:gs pos="80000">
                    <a:schemeClr val="bg1">
                      <a:alpha val="0"/>
                    </a:schemeClr>
                  </a:gs>
                  <a:gs pos="84000">
                    <a:schemeClr val="bg1">
                      <a:alpha val="35000"/>
                    </a:schemeClr>
                  </a:gs>
                </a:gsLst>
                <a:path path="circle">
                  <a:fillToRect l="100000" b="100000"/>
                </a:path>
                <a:tileRect t="-100000" r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182" name="타원 181"/>
              <p:cNvSpPr/>
              <p:nvPr/>
            </p:nvSpPr>
            <p:spPr>
              <a:xfrm rot="2326258">
                <a:off x="1413235" y="3174265"/>
                <a:ext cx="95068" cy="917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89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85" name="TextBox 184"/>
            <p:cNvSpPr txBox="1"/>
            <p:nvPr/>
          </p:nvSpPr>
          <p:spPr>
            <a:xfrm>
              <a:off x="6614959" y="1968774"/>
              <a:ext cx="851515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대학원 </a:t>
              </a:r>
              <a:endParaRPr lang="en-US" altLang="ko-KR" sz="1200" b="1" kern="0" dirty="0">
                <a:solidFill>
                  <a:srgbClr val="29B18D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연계 지원</a:t>
              </a:r>
              <a:endParaRPr lang="en-US" altLang="ko-KR" sz="1200" b="1" kern="0" dirty="0">
                <a:solidFill>
                  <a:srgbClr val="29B18D"/>
                </a:solidFill>
                <a:latin typeface="Arial" pitchFamily="34" charset="0"/>
                <a:cs typeface="Arial" pitchFamily="34" charset="0"/>
              </a:endParaRPr>
            </a:p>
            <a:p>
              <a:pPr algn="ctr" latinLnBrk="0">
                <a:defRPr/>
              </a:pPr>
              <a:r>
                <a:rPr lang="en-US" altLang="ko-KR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(</a:t>
              </a: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등록금</a:t>
              </a:r>
              <a:r>
                <a:rPr lang="en-US" altLang="ko-KR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,</a:t>
              </a:r>
            </a:p>
            <a:p>
              <a:pPr algn="ctr" latinLnBrk="0">
                <a:defRPr/>
              </a:pPr>
              <a:r>
                <a:rPr lang="ko-KR" altLang="en-US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생활비등</a:t>
              </a:r>
              <a:r>
                <a:rPr lang="en-US" altLang="ko-KR" sz="1200" b="1" kern="0" dirty="0">
                  <a:solidFill>
                    <a:srgbClr val="29B18D"/>
                  </a:solidFill>
                  <a:latin typeface="Arial" pitchFamily="34" charset="0"/>
                  <a:cs typeface="Arial" pitchFamily="34" charset="0"/>
                </a:rPr>
                <a:t>)</a:t>
              </a:r>
              <a:endParaRPr lang="ko-KR" altLang="en-US" sz="1200" b="1" kern="0" dirty="0">
                <a:solidFill>
                  <a:srgbClr val="29B18D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86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857000"/>
            <a:ext cx="364085" cy="342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7" name="직사각형 186"/>
          <p:cNvSpPr/>
          <p:nvPr/>
        </p:nvSpPr>
        <p:spPr>
          <a:xfrm>
            <a:off x="641271" y="800708"/>
            <a:ext cx="86231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기본개념</a:t>
            </a:r>
            <a:endParaRPr lang="ko-KR" altLang="ko-KR" sz="2000" b="1" dirty="0"/>
          </a:p>
        </p:txBody>
      </p:sp>
      <p:pic>
        <p:nvPicPr>
          <p:cNvPr id="188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3302887"/>
            <a:ext cx="371339" cy="349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9" name="직사각형 188"/>
          <p:cNvSpPr/>
          <p:nvPr/>
        </p:nvSpPr>
        <p:spPr>
          <a:xfrm>
            <a:off x="665353" y="3246595"/>
            <a:ext cx="86231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b="1" dirty="0"/>
              <a:t>참여기업</a:t>
            </a:r>
            <a:endParaRPr lang="ko-KR" altLang="ko-KR" sz="2000" b="1" dirty="0"/>
          </a:p>
        </p:txBody>
      </p:sp>
      <p:pic>
        <p:nvPicPr>
          <p:cNvPr id="190" name="Picture 42" descr="상하화살표"/>
          <p:cNvPicPr>
            <a:picLocks noChangeAspect="1" noChangeArrowheads="1"/>
          </p:cNvPicPr>
          <p:nvPr/>
        </p:nvPicPr>
        <p:blipFill>
          <a:blip r:embed="rId4" cstate="print">
            <a:lum bright="54000" contrast="-6000"/>
            <a:grayscl/>
          </a:blip>
          <a:srcRect/>
          <a:stretch>
            <a:fillRect/>
          </a:stretch>
        </p:blipFill>
        <p:spPr bwMode="auto">
          <a:xfrm>
            <a:off x="2643999" y="1473324"/>
            <a:ext cx="1052928" cy="183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1" name="Picture 42" descr="상하화살표"/>
          <p:cNvPicPr>
            <a:picLocks noChangeAspect="1" noChangeArrowheads="1"/>
          </p:cNvPicPr>
          <p:nvPr/>
        </p:nvPicPr>
        <p:blipFill>
          <a:blip r:embed="rId4" cstate="print">
            <a:lum bright="54000" contrast="-6000"/>
            <a:grayscl/>
          </a:blip>
          <a:srcRect/>
          <a:stretch>
            <a:fillRect/>
          </a:stretch>
        </p:blipFill>
        <p:spPr bwMode="auto">
          <a:xfrm>
            <a:off x="5056887" y="1473324"/>
            <a:ext cx="1052928" cy="1837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93" name="그룹 168"/>
          <p:cNvGrpSpPr/>
          <p:nvPr/>
        </p:nvGrpSpPr>
        <p:grpSpPr>
          <a:xfrm>
            <a:off x="3347864" y="3894797"/>
            <a:ext cx="2554753" cy="2645268"/>
            <a:chOff x="513131" y="4626233"/>
            <a:chExt cx="2596187" cy="2655423"/>
          </a:xfrm>
        </p:grpSpPr>
        <p:grpSp>
          <p:nvGrpSpPr>
            <p:cNvPr id="216" name="그룹 111"/>
            <p:cNvGrpSpPr/>
            <p:nvPr/>
          </p:nvGrpSpPr>
          <p:grpSpPr>
            <a:xfrm>
              <a:off x="836525" y="4626233"/>
              <a:ext cx="1818060" cy="2655423"/>
              <a:chOff x="708052" y="4609438"/>
              <a:chExt cx="2023175" cy="2889864"/>
            </a:xfrm>
          </p:grpSpPr>
          <p:sp>
            <p:nvSpPr>
              <p:cNvPr id="223" name="모서리가 둥근 직사각형 222"/>
              <p:cNvSpPr/>
              <p:nvPr/>
            </p:nvSpPr>
            <p:spPr>
              <a:xfrm>
                <a:off x="708052" y="4609438"/>
                <a:ext cx="2023175" cy="1671087"/>
              </a:xfrm>
              <a:prstGeom prst="roundRect">
                <a:avLst>
                  <a:gd name="adj" fmla="val 2937"/>
                </a:avLst>
              </a:prstGeom>
              <a:solidFill>
                <a:srgbClr val="3751A3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4" name="모서리가 둥근 직사각형 223"/>
              <p:cNvSpPr/>
              <p:nvPr/>
            </p:nvSpPr>
            <p:spPr>
              <a:xfrm>
                <a:off x="708052" y="4875622"/>
                <a:ext cx="2023175" cy="2623680"/>
              </a:xfrm>
              <a:prstGeom prst="roundRect">
                <a:avLst>
                  <a:gd name="adj" fmla="val 2937"/>
                </a:avLst>
              </a:prstGeom>
              <a:solidFill>
                <a:schemeClr val="bg1">
                  <a:lumMod val="95000"/>
                </a:schemeClr>
              </a:soli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18" name="TextBox 217"/>
            <p:cNvSpPr txBox="1"/>
            <p:nvPr/>
          </p:nvSpPr>
          <p:spPr>
            <a:xfrm>
              <a:off x="971210" y="5543679"/>
              <a:ext cx="2129423" cy="253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90000"/>
                </a:lnSpc>
              </a:pP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219" name="타원 218"/>
            <p:cNvSpPr/>
            <p:nvPr/>
          </p:nvSpPr>
          <p:spPr>
            <a:xfrm>
              <a:off x="940906" y="4858049"/>
              <a:ext cx="48185" cy="48185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0" name="타원 219"/>
            <p:cNvSpPr/>
            <p:nvPr/>
          </p:nvSpPr>
          <p:spPr>
            <a:xfrm>
              <a:off x="3061131" y="4858049"/>
              <a:ext cx="48185" cy="48185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1" name="타원 220"/>
            <p:cNvSpPr/>
            <p:nvPr/>
          </p:nvSpPr>
          <p:spPr>
            <a:xfrm>
              <a:off x="940906" y="7178937"/>
              <a:ext cx="48186" cy="48186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2" name="타원 221"/>
            <p:cNvSpPr/>
            <p:nvPr/>
          </p:nvSpPr>
          <p:spPr>
            <a:xfrm>
              <a:off x="3061132" y="7178937"/>
              <a:ext cx="48186" cy="48186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513131" y="5034114"/>
              <a:ext cx="2481240" cy="264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 extrusionH="57150">
                <a:bevelT w="1270" h="1270"/>
              </a:sp3d>
            </a:bodyPr>
            <a:lstStyle/>
            <a:p>
              <a:pPr algn="ctr"/>
              <a:r>
                <a:rPr lang="ko-KR" altLang="en-US" sz="1400" b="1">
                  <a:solidFill>
                    <a:srgbClr val="3751A3"/>
                  </a:solidFill>
                  <a:latin typeface="+mn-ea"/>
                  <a:cs typeface="Arial" pitchFamily="34" charset="0"/>
                </a:rPr>
                <a:t>㈜ 삼성전자반도체</a:t>
              </a:r>
              <a:endParaRPr lang="en-US" altLang="ko-KR" sz="1400" b="1" dirty="0">
                <a:solidFill>
                  <a:srgbClr val="3751A3"/>
                </a:solidFill>
                <a:latin typeface="+mn-ea"/>
                <a:cs typeface="Arial" pitchFamily="34" charset="0"/>
              </a:endParaRPr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819" y="3356992"/>
            <a:ext cx="1946285" cy="1130167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3754021" y="4394698"/>
            <a:ext cx="1776203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en-US" altLang="ko-KR" sz="1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defRPr/>
            </a:pPr>
            <a:r>
              <a:rPr lang="ko-KR" altLang="en-US" sz="9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트랙명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: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삼성전자반도체 </a:t>
            </a:r>
            <a:b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</a:b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전략산학협력 및 트랙 프로그램 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대상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: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 전자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/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컴퓨터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내용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: </a:t>
            </a:r>
            <a:b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</a:b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박사재학생 대상 산학협력 </a:t>
            </a:r>
            <a:b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</a:b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전략산학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MOU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체결</a:t>
            </a:r>
          </a:p>
          <a:p>
            <a:pPr>
              <a:defRPr/>
            </a:pP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박사과정 대상 장학금 지급 및 지원</a:t>
            </a:r>
          </a:p>
          <a:p>
            <a:pPr>
              <a:defRPr/>
            </a:pP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학부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4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학년의 본교 대학원 진학 시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석사 연계지원</a:t>
            </a:r>
            <a:endParaRPr lang="en-US" altLang="ko-KR" sz="1000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grpSp>
        <p:nvGrpSpPr>
          <p:cNvPr id="230" name="그룹 229"/>
          <p:cNvGrpSpPr/>
          <p:nvPr/>
        </p:nvGrpSpPr>
        <p:grpSpPr>
          <a:xfrm>
            <a:off x="3726678" y="4617218"/>
            <a:ext cx="94053" cy="87818"/>
            <a:chOff x="2133587" y="3599013"/>
            <a:chExt cx="95284" cy="85218"/>
          </a:xfrm>
        </p:grpSpPr>
        <p:sp>
          <p:nvSpPr>
            <p:cNvPr id="231" name="Oval 3"/>
            <p:cNvSpPr>
              <a:spLocks noChangeArrowheads="1"/>
            </p:cNvSpPr>
            <p:nvPr/>
          </p:nvSpPr>
          <p:spPr bwMode="auto">
            <a:xfrm>
              <a:off x="2140461" y="3599013"/>
              <a:ext cx="88410" cy="85218"/>
            </a:xfrm>
            <a:prstGeom prst="ellipse">
              <a:avLst/>
            </a:prstGeom>
            <a:solidFill>
              <a:srgbClr val="3751A3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32" name="Oval 4"/>
            <p:cNvSpPr>
              <a:spLocks noChangeArrowheads="1"/>
            </p:cNvSpPr>
            <p:nvPr/>
          </p:nvSpPr>
          <p:spPr bwMode="auto">
            <a:xfrm>
              <a:off x="2146284" y="3601456"/>
              <a:ext cx="66185" cy="52528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1000"/>
                  </a:schemeClr>
                </a:gs>
                <a:gs pos="78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33" name="Oval 4"/>
            <p:cNvSpPr>
              <a:spLocks noChangeArrowheads="1"/>
            </p:cNvSpPr>
            <p:nvPr/>
          </p:nvSpPr>
          <p:spPr bwMode="auto">
            <a:xfrm flipV="1">
              <a:off x="2150051" y="365845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34" name="Oval 4"/>
            <p:cNvSpPr>
              <a:spLocks noChangeArrowheads="1"/>
            </p:cNvSpPr>
            <p:nvPr/>
          </p:nvSpPr>
          <p:spPr bwMode="auto">
            <a:xfrm flipV="1">
              <a:off x="2133587" y="3618414"/>
              <a:ext cx="84764" cy="5446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2000"/>
                  </a:schemeClr>
                </a:gs>
                <a:gs pos="54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235" name="그룹 234"/>
          <p:cNvGrpSpPr/>
          <p:nvPr/>
        </p:nvGrpSpPr>
        <p:grpSpPr>
          <a:xfrm>
            <a:off x="3719766" y="4987765"/>
            <a:ext cx="100876" cy="170803"/>
            <a:chOff x="2126675" y="3512596"/>
            <a:chExt cx="102196" cy="165746"/>
          </a:xfrm>
        </p:grpSpPr>
        <p:sp>
          <p:nvSpPr>
            <p:cNvPr id="236" name="Oval 3"/>
            <p:cNvSpPr>
              <a:spLocks noChangeArrowheads="1"/>
            </p:cNvSpPr>
            <p:nvPr/>
          </p:nvSpPr>
          <p:spPr bwMode="auto">
            <a:xfrm>
              <a:off x="2140461" y="3549174"/>
              <a:ext cx="88410" cy="85218"/>
            </a:xfrm>
            <a:prstGeom prst="ellipse">
              <a:avLst/>
            </a:prstGeom>
            <a:solidFill>
              <a:srgbClr val="3751A3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37" name="Oval 4"/>
            <p:cNvSpPr>
              <a:spLocks noChangeArrowheads="1"/>
            </p:cNvSpPr>
            <p:nvPr/>
          </p:nvSpPr>
          <p:spPr bwMode="auto">
            <a:xfrm>
              <a:off x="2146284" y="3543648"/>
              <a:ext cx="66185" cy="52528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1000"/>
                  </a:schemeClr>
                </a:gs>
                <a:gs pos="78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38" name="Oval 4"/>
            <p:cNvSpPr>
              <a:spLocks noChangeArrowheads="1"/>
            </p:cNvSpPr>
            <p:nvPr/>
          </p:nvSpPr>
          <p:spPr bwMode="auto">
            <a:xfrm flipV="1">
              <a:off x="2150051" y="365845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39" name="Oval 4"/>
            <p:cNvSpPr>
              <a:spLocks noChangeArrowheads="1"/>
            </p:cNvSpPr>
            <p:nvPr/>
          </p:nvSpPr>
          <p:spPr bwMode="auto">
            <a:xfrm flipV="1">
              <a:off x="2126675" y="3512596"/>
              <a:ext cx="84764" cy="5446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2000"/>
                  </a:schemeClr>
                </a:gs>
                <a:gs pos="54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240" name="그룹 239"/>
          <p:cNvGrpSpPr/>
          <p:nvPr/>
        </p:nvGrpSpPr>
        <p:grpSpPr>
          <a:xfrm>
            <a:off x="3733552" y="5295847"/>
            <a:ext cx="87268" cy="346843"/>
            <a:chOff x="2140461" y="3341768"/>
            <a:chExt cx="88410" cy="336574"/>
          </a:xfrm>
        </p:grpSpPr>
        <p:sp>
          <p:nvSpPr>
            <p:cNvPr id="241" name="Oval 3"/>
            <p:cNvSpPr>
              <a:spLocks noChangeArrowheads="1"/>
            </p:cNvSpPr>
            <p:nvPr/>
          </p:nvSpPr>
          <p:spPr bwMode="auto">
            <a:xfrm>
              <a:off x="2140461" y="3341768"/>
              <a:ext cx="88410" cy="85218"/>
            </a:xfrm>
            <a:prstGeom prst="ellipse">
              <a:avLst/>
            </a:prstGeom>
            <a:solidFill>
              <a:srgbClr val="3751A3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42" name="Oval 4"/>
            <p:cNvSpPr>
              <a:spLocks noChangeArrowheads="1"/>
            </p:cNvSpPr>
            <p:nvPr/>
          </p:nvSpPr>
          <p:spPr bwMode="auto">
            <a:xfrm>
              <a:off x="2146284" y="3502168"/>
              <a:ext cx="66185" cy="52528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1000"/>
                  </a:schemeClr>
                </a:gs>
                <a:gs pos="78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43" name="Oval 4"/>
            <p:cNvSpPr>
              <a:spLocks noChangeArrowheads="1"/>
            </p:cNvSpPr>
            <p:nvPr/>
          </p:nvSpPr>
          <p:spPr bwMode="auto">
            <a:xfrm flipV="1">
              <a:off x="2150051" y="365845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44" name="Oval 4"/>
            <p:cNvSpPr>
              <a:spLocks noChangeArrowheads="1"/>
            </p:cNvSpPr>
            <p:nvPr/>
          </p:nvSpPr>
          <p:spPr bwMode="auto">
            <a:xfrm flipV="1">
              <a:off x="2142284" y="3527986"/>
              <a:ext cx="84764" cy="5446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2000"/>
                  </a:schemeClr>
                </a:gs>
                <a:gs pos="54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142" name="모서리가 둥근 직사각형 141"/>
          <p:cNvSpPr/>
          <p:nvPr/>
        </p:nvSpPr>
        <p:spPr>
          <a:xfrm>
            <a:off x="55528" y="4161707"/>
            <a:ext cx="1687783" cy="2373518"/>
          </a:xfrm>
          <a:prstGeom prst="roundRect">
            <a:avLst>
              <a:gd name="adj" fmla="val 2937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31" name="그룹 168"/>
          <p:cNvGrpSpPr/>
          <p:nvPr/>
        </p:nvGrpSpPr>
        <p:grpSpPr>
          <a:xfrm>
            <a:off x="-324544" y="4246601"/>
            <a:ext cx="2593026" cy="2335764"/>
            <a:chOff x="474239" y="4858049"/>
            <a:chExt cx="2635079" cy="2369074"/>
          </a:xfrm>
        </p:grpSpPr>
        <p:sp>
          <p:nvSpPr>
            <p:cNvPr id="403" name="TextBox 402"/>
            <p:cNvSpPr txBox="1"/>
            <p:nvPr/>
          </p:nvSpPr>
          <p:spPr>
            <a:xfrm>
              <a:off x="971210" y="5543679"/>
              <a:ext cx="2129423" cy="253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spAutoFit/>
            </a:bodyPr>
            <a:lstStyle/>
            <a:p>
              <a:pPr algn="ctr">
                <a:lnSpc>
                  <a:spcPct val="90000"/>
                </a:lnSpc>
              </a:pPr>
              <a:endParaRPr lang="en-US" altLang="ko-KR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endParaRPr>
            </a:p>
          </p:txBody>
        </p:sp>
        <p:sp>
          <p:nvSpPr>
            <p:cNvPr id="404" name="타원 403"/>
            <p:cNvSpPr/>
            <p:nvPr/>
          </p:nvSpPr>
          <p:spPr>
            <a:xfrm>
              <a:off x="940906" y="4858049"/>
              <a:ext cx="48185" cy="48185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5" name="타원 404"/>
            <p:cNvSpPr/>
            <p:nvPr/>
          </p:nvSpPr>
          <p:spPr>
            <a:xfrm>
              <a:off x="3061131" y="4858049"/>
              <a:ext cx="48185" cy="48185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6" name="타원 405"/>
            <p:cNvSpPr/>
            <p:nvPr/>
          </p:nvSpPr>
          <p:spPr>
            <a:xfrm>
              <a:off x="940906" y="7178937"/>
              <a:ext cx="48186" cy="48186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7" name="타원 406"/>
            <p:cNvSpPr/>
            <p:nvPr/>
          </p:nvSpPr>
          <p:spPr>
            <a:xfrm>
              <a:off x="3061132" y="7178937"/>
              <a:ext cx="48186" cy="48186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8" name="TextBox 407"/>
            <p:cNvSpPr txBox="1"/>
            <p:nvPr/>
          </p:nvSpPr>
          <p:spPr>
            <a:xfrm>
              <a:off x="474239" y="4900272"/>
              <a:ext cx="2481240" cy="264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rtlCol="0" anchor="ctr" anchorCtr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 extrusionH="57150">
                <a:bevelT w="1270" h="1270"/>
              </a:sp3d>
            </a:bodyPr>
            <a:lstStyle/>
            <a:p>
              <a:pPr algn="ctr"/>
              <a:r>
                <a:rPr lang="ko-KR" altLang="en-US" sz="1400" b="1" dirty="0">
                  <a:solidFill>
                    <a:srgbClr val="3751A3"/>
                  </a:solidFill>
                  <a:latin typeface="+mn-ea"/>
                  <a:cs typeface="Arial" pitchFamily="34" charset="0"/>
                </a:rPr>
                <a:t>㈜ </a:t>
              </a:r>
              <a:r>
                <a:rPr lang="en-US" altLang="ko-KR" sz="1400" b="1" dirty="0">
                  <a:solidFill>
                    <a:srgbClr val="3751A3"/>
                  </a:solidFill>
                  <a:latin typeface="+mn-ea"/>
                  <a:cs typeface="Arial" pitchFamily="34" charset="0"/>
                </a:rPr>
                <a:t>LG</a:t>
              </a:r>
              <a:r>
                <a:rPr lang="ko-KR" altLang="en-US" sz="1400" b="1" dirty="0">
                  <a:solidFill>
                    <a:srgbClr val="3751A3"/>
                  </a:solidFill>
                  <a:latin typeface="+mn-ea"/>
                  <a:cs typeface="Arial" pitchFamily="34" charset="0"/>
                </a:rPr>
                <a:t>전자</a:t>
              </a:r>
              <a:endParaRPr lang="en-US" altLang="ko-KR" sz="1400" b="1" dirty="0">
                <a:solidFill>
                  <a:srgbClr val="3751A3"/>
                </a:solidFill>
                <a:latin typeface="+mn-ea"/>
                <a:cs typeface="Arial" pitchFamily="34" charset="0"/>
              </a:endParaRPr>
            </a:p>
          </p:txBody>
        </p:sp>
      </p:grpSp>
      <p:grpSp>
        <p:nvGrpSpPr>
          <p:cNvPr id="393" name="그룹 170"/>
          <p:cNvGrpSpPr/>
          <p:nvPr/>
        </p:nvGrpSpPr>
        <p:grpSpPr>
          <a:xfrm>
            <a:off x="1843854" y="3892547"/>
            <a:ext cx="1719645" cy="2647568"/>
            <a:chOff x="-97266" y="4463124"/>
            <a:chExt cx="2005519" cy="2922404"/>
          </a:xfrm>
        </p:grpSpPr>
        <p:sp>
          <p:nvSpPr>
            <p:cNvPr id="399" name="모서리가 둥근 직사각형 398"/>
            <p:cNvSpPr/>
            <p:nvPr/>
          </p:nvSpPr>
          <p:spPr>
            <a:xfrm>
              <a:off x="-97266" y="4463124"/>
              <a:ext cx="2005519" cy="1677993"/>
            </a:xfrm>
            <a:prstGeom prst="roundRect">
              <a:avLst>
                <a:gd name="adj" fmla="val 2937"/>
              </a:avLst>
            </a:prstGeom>
            <a:solidFill>
              <a:srgbClr val="047DC8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0" name="모서리가 둥근 직사각형 399"/>
            <p:cNvSpPr/>
            <p:nvPr/>
          </p:nvSpPr>
          <p:spPr>
            <a:xfrm>
              <a:off x="-94349" y="4765622"/>
              <a:ext cx="1994935" cy="2619906"/>
            </a:xfrm>
            <a:prstGeom prst="roundRect">
              <a:avLst>
                <a:gd name="adj" fmla="val 2937"/>
              </a:avLst>
            </a:prstGeom>
            <a:solidFill>
              <a:schemeClr val="bg1">
                <a:lumMod val="95000"/>
              </a:schemeClr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94" name="타원 393"/>
          <p:cNvSpPr/>
          <p:nvPr/>
        </p:nvSpPr>
        <p:spPr>
          <a:xfrm>
            <a:off x="2644318" y="4246603"/>
            <a:ext cx="45978" cy="47508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5" name="타원 394"/>
          <p:cNvSpPr/>
          <p:nvPr/>
        </p:nvSpPr>
        <p:spPr>
          <a:xfrm>
            <a:off x="4463988" y="4246603"/>
            <a:ext cx="45978" cy="47508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6" name="타원 395"/>
          <p:cNvSpPr/>
          <p:nvPr/>
        </p:nvSpPr>
        <p:spPr>
          <a:xfrm>
            <a:off x="2644318" y="6492197"/>
            <a:ext cx="45978" cy="47508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7" name="타원 396"/>
          <p:cNvSpPr/>
          <p:nvPr/>
        </p:nvSpPr>
        <p:spPr>
          <a:xfrm>
            <a:off x="4463989" y="6492197"/>
            <a:ext cx="45978" cy="47508"/>
          </a:xfrm>
          <a:prstGeom prst="ellipse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8" name="TextBox 397"/>
          <p:cNvSpPr txBox="1"/>
          <p:nvPr/>
        </p:nvSpPr>
        <p:spPr>
          <a:xfrm>
            <a:off x="1511660" y="4294523"/>
            <a:ext cx="2367588" cy="26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extrusionH="57150">
              <a:bevelT w="1270" h="1270"/>
            </a:sp3d>
          </a:bodyPr>
          <a:lstStyle/>
          <a:p>
            <a:pPr algn="ctr"/>
            <a:r>
              <a:rPr lang="ko-KR" altLang="en-US" sz="1400" b="1" dirty="0">
                <a:solidFill>
                  <a:srgbClr val="047DC8"/>
                </a:solidFill>
                <a:latin typeface="+mn-ea"/>
                <a:cs typeface="Arial" pitchFamily="34" charset="0"/>
              </a:rPr>
              <a:t>㈜ </a:t>
            </a:r>
            <a:r>
              <a:rPr lang="en-US" altLang="ko-KR" sz="1400" b="1" dirty="0">
                <a:solidFill>
                  <a:srgbClr val="047DC8"/>
                </a:solidFill>
                <a:latin typeface="+mn-ea"/>
                <a:cs typeface="Arial" pitchFamily="34" charset="0"/>
              </a:rPr>
              <a:t>LG</a:t>
            </a:r>
            <a:r>
              <a:rPr lang="ko-KR" altLang="en-US" sz="1400" b="1" dirty="0" err="1">
                <a:solidFill>
                  <a:srgbClr val="047DC8"/>
                </a:solidFill>
                <a:latin typeface="+mn-ea"/>
                <a:cs typeface="Arial" pitchFamily="34" charset="0"/>
              </a:rPr>
              <a:t>이노텍</a:t>
            </a:r>
            <a:endParaRPr lang="en-US" altLang="ko-KR" sz="1400" b="1" dirty="0">
              <a:solidFill>
                <a:srgbClr val="047DC8"/>
              </a:solidFill>
              <a:latin typeface="+mn-ea"/>
              <a:cs typeface="Arial" pitchFamily="34" charset="0"/>
            </a:endParaRPr>
          </a:p>
        </p:txBody>
      </p:sp>
      <p:sp>
        <p:nvSpPr>
          <p:cNvPr id="334" name="직사각형 333"/>
          <p:cNvSpPr/>
          <p:nvPr/>
        </p:nvSpPr>
        <p:spPr>
          <a:xfrm>
            <a:off x="174567" y="4581582"/>
            <a:ext cx="1571218" cy="1506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트랙명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LG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전자 </a:t>
            </a:r>
            <a:r>
              <a:rPr lang="ko-KR" altLang="en-US" sz="900">
                <a:solidFill>
                  <a:schemeClr val="tx1">
                    <a:lumMod val="95000"/>
                    <a:lumOff val="5000"/>
                  </a:schemeClr>
                </a:solidFill>
              </a:rPr>
              <a:t>미래융합센터 트랙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ko-KR" altLang="en-US" sz="900">
                <a:solidFill>
                  <a:schemeClr val="tx1">
                    <a:lumMod val="95000"/>
                    <a:lumOff val="5000"/>
                  </a:schemeClr>
                </a:solidFill>
              </a:rPr>
              <a:t>프로그램 </a:t>
            </a:r>
            <a:br>
              <a:rPr lang="en-US" altLang="ko-KR" sz="90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endParaRPr lang="en-US" altLang="ko-KR" sz="90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>
                <a:solidFill>
                  <a:schemeClr val="tx1">
                    <a:lumMod val="95000"/>
                    <a:lumOff val="5000"/>
                  </a:schemeClr>
                </a:solidFill>
              </a:rPr>
              <a:t>대상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전자 </a:t>
            </a:r>
            <a:b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b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내용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</a:p>
          <a:p>
            <a:pPr marL="171450" indent="-171450">
              <a:buFontTx/>
              <a:buChar char="-"/>
              <a:defRPr/>
            </a:pPr>
            <a:r>
              <a:rPr lang="ko-KR" altLang="en-US" sz="900" kern="0" spc="50">
                <a:ln w="11430"/>
                <a:latin typeface="+mn-ea"/>
              </a:rPr>
              <a:t>공동기술 개발 및</a:t>
            </a:r>
            <a:endParaRPr lang="en-US" altLang="ko-KR" sz="900" kern="0" spc="50">
              <a:ln w="11430"/>
              <a:latin typeface="+mn-ea"/>
            </a:endParaRPr>
          </a:p>
          <a:p>
            <a:pPr>
              <a:defRPr/>
            </a:pPr>
            <a:r>
              <a:rPr lang="ko-KR" altLang="en-US" sz="900" kern="0" spc="50">
                <a:ln w="11430"/>
                <a:latin typeface="+mn-ea"/>
              </a:rPr>
              <a:t>고급인재</a:t>
            </a:r>
            <a:r>
              <a:rPr lang="en-US" altLang="ko-KR" sz="900" kern="0" spc="50">
                <a:ln w="11430"/>
                <a:latin typeface="+mn-ea"/>
              </a:rPr>
              <a:t> </a:t>
            </a:r>
            <a:r>
              <a:rPr lang="ko-KR" altLang="en-US" sz="900" kern="0" spc="50">
                <a:ln w="11430"/>
                <a:latin typeface="+mn-ea"/>
              </a:rPr>
              <a:t>양성</a:t>
            </a:r>
            <a:endParaRPr lang="en-US" altLang="ko-KR" sz="900" kern="0" spc="50" dirty="0">
              <a:ln w="11430"/>
              <a:latin typeface="+mn-ea"/>
            </a:endParaRPr>
          </a:p>
          <a:p>
            <a:pPr>
              <a:defRPr/>
            </a:pPr>
            <a:r>
              <a:rPr lang="en-US" altLang="ko-KR" sz="900" kern="0" spc="50" dirty="0">
                <a:ln w="11430"/>
                <a:latin typeface="+mn-ea"/>
              </a:rPr>
              <a:t>- </a:t>
            </a:r>
            <a:r>
              <a:rPr lang="ko-KR" altLang="en-US" sz="900" kern="0" spc="50" dirty="0">
                <a:ln w="11430"/>
                <a:latin typeface="+mn-ea"/>
              </a:rPr>
              <a:t>학부 및 대학원 </a:t>
            </a:r>
            <a:r>
              <a:rPr lang="ko-KR" altLang="en-US" sz="900" kern="0" spc="50">
                <a:ln w="11430"/>
                <a:latin typeface="+mn-ea"/>
              </a:rPr>
              <a:t>석</a:t>
            </a:r>
            <a:r>
              <a:rPr lang="en-US" altLang="ko-KR" sz="900" kern="0" spc="50">
                <a:ln w="11430"/>
                <a:latin typeface="+mn-ea"/>
              </a:rPr>
              <a:t>/</a:t>
            </a:r>
            <a:r>
              <a:rPr lang="ko-KR" altLang="en-US" sz="900" kern="0" spc="50">
                <a:ln w="11430"/>
                <a:latin typeface="+mn-ea"/>
              </a:rPr>
              <a:t>박사 과정 우수인력 </a:t>
            </a:r>
            <a:r>
              <a:rPr lang="ko-KR" altLang="en-US" sz="900" kern="0" spc="50" dirty="0">
                <a:ln w="11430"/>
                <a:latin typeface="+mn-ea"/>
              </a:rPr>
              <a:t>선발</a:t>
            </a:r>
            <a:r>
              <a:rPr lang="en-US" altLang="ko-KR" sz="900" kern="0" spc="50" dirty="0">
                <a:ln w="11430"/>
                <a:latin typeface="+mn-ea"/>
              </a:rPr>
              <a:t>/</a:t>
            </a:r>
            <a:r>
              <a:rPr lang="ko-KR" altLang="en-US" sz="900" kern="0" spc="50" dirty="0">
                <a:ln w="11430"/>
                <a:latin typeface="+mn-ea"/>
              </a:rPr>
              <a:t>지원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35" name="직사각형 334"/>
          <p:cNvSpPr/>
          <p:nvPr/>
        </p:nvSpPr>
        <p:spPr>
          <a:xfrm>
            <a:off x="2006197" y="4550782"/>
            <a:ext cx="1482733" cy="1365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트랙명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LG</a:t>
            </a:r>
            <a:r>
              <a:rPr lang="ko-KR" altLang="en-US" sz="9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이노텍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트랙 프로그램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대상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전자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컴퓨터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기계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내용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</a:p>
          <a:p>
            <a:pPr>
              <a:defRPr/>
            </a:pP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ko-KR" altLang="en-US" sz="900" kern="0" spc="50" dirty="0">
                <a:ln w="11430"/>
                <a:latin typeface="+mn-ea"/>
              </a:rPr>
              <a:t>학부 및 대학원 석</a:t>
            </a:r>
            <a:r>
              <a:rPr lang="en-US" altLang="ko-KR" sz="900" kern="0" spc="50" dirty="0">
                <a:ln w="11430"/>
                <a:latin typeface="+mn-ea"/>
              </a:rPr>
              <a:t>/</a:t>
            </a:r>
            <a:r>
              <a:rPr lang="ko-KR" altLang="en-US" sz="900" kern="0" spc="50" dirty="0">
                <a:ln w="11430"/>
                <a:latin typeface="+mn-ea"/>
              </a:rPr>
              <a:t>박사 과정 우수인력 선발</a:t>
            </a:r>
            <a:r>
              <a:rPr lang="en-US" altLang="ko-KR" sz="900" kern="0" spc="50" dirty="0">
                <a:ln w="11430"/>
                <a:latin typeface="+mn-ea"/>
              </a:rPr>
              <a:t>/</a:t>
            </a:r>
            <a:r>
              <a:rPr lang="ko-KR" altLang="en-US" sz="900" kern="0" spc="50" dirty="0">
                <a:ln w="11430"/>
                <a:latin typeface="+mn-ea"/>
              </a:rPr>
              <a:t>지원</a:t>
            </a:r>
            <a:endParaRPr lang="en-US" altLang="ko-KR" sz="900" dirty="0"/>
          </a:p>
        </p:txBody>
      </p:sp>
      <p:grpSp>
        <p:nvGrpSpPr>
          <p:cNvPr id="337" name="그룹 336"/>
          <p:cNvGrpSpPr/>
          <p:nvPr/>
        </p:nvGrpSpPr>
        <p:grpSpPr>
          <a:xfrm>
            <a:off x="93042" y="4647798"/>
            <a:ext cx="110621" cy="88229"/>
            <a:chOff x="2133587" y="3238824"/>
            <a:chExt cx="112068" cy="86506"/>
          </a:xfrm>
        </p:grpSpPr>
        <p:sp>
          <p:nvSpPr>
            <p:cNvPr id="380" name="Oval 3"/>
            <p:cNvSpPr>
              <a:spLocks noChangeArrowheads="1"/>
            </p:cNvSpPr>
            <p:nvPr/>
          </p:nvSpPr>
          <p:spPr bwMode="auto">
            <a:xfrm>
              <a:off x="2157245" y="3238824"/>
              <a:ext cx="88410" cy="85218"/>
            </a:xfrm>
            <a:prstGeom prst="ellipse">
              <a:avLst/>
            </a:prstGeom>
            <a:solidFill>
              <a:srgbClr val="3751A3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81" name="Oval 4"/>
            <p:cNvSpPr>
              <a:spLocks noChangeArrowheads="1"/>
            </p:cNvSpPr>
            <p:nvPr/>
          </p:nvSpPr>
          <p:spPr bwMode="auto">
            <a:xfrm>
              <a:off x="2153766" y="3261782"/>
              <a:ext cx="66185" cy="52528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1000"/>
                  </a:schemeClr>
                </a:gs>
                <a:gs pos="78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82" name="Oval 4"/>
            <p:cNvSpPr>
              <a:spLocks noChangeArrowheads="1"/>
            </p:cNvSpPr>
            <p:nvPr/>
          </p:nvSpPr>
          <p:spPr bwMode="auto">
            <a:xfrm flipV="1">
              <a:off x="2150051" y="3280953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83" name="Oval 4"/>
            <p:cNvSpPr>
              <a:spLocks noChangeArrowheads="1"/>
            </p:cNvSpPr>
            <p:nvPr/>
          </p:nvSpPr>
          <p:spPr bwMode="auto">
            <a:xfrm flipV="1">
              <a:off x="2133587" y="3270870"/>
              <a:ext cx="84764" cy="5446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2000"/>
                  </a:schemeClr>
                </a:gs>
                <a:gs pos="54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338" name="그룹 337"/>
          <p:cNvGrpSpPr/>
          <p:nvPr/>
        </p:nvGrpSpPr>
        <p:grpSpPr>
          <a:xfrm>
            <a:off x="93043" y="5013314"/>
            <a:ext cx="102350" cy="412097"/>
            <a:chOff x="2133587" y="3274295"/>
            <a:chExt cx="103689" cy="404047"/>
          </a:xfrm>
        </p:grpSpPr>
        <p:sp>
          <p:nvSpPr>
            <p:cNvPr id="376" name="Oval 3"/>
            <p:cNvSpPr>
              <a:spLocks noChangeArrowheads="1"/>
            </p:cNvSpPr>
            <p:nvPr/>
          </p:nvSpPr>
          <p:spPr bwMode="auto">
            <a:xfrm>
              <a:off x="2148866" y="3306383"/>
              <a:ext cx="88410" cy="85218"/>
            </a:xfrm>
            <a:prstGeom prst="ellipse">
              <a:avLst/>
            </a:prstGeom>
            <a:solidFill>
              <a:srgbClr val="3751A3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377" name="Oval 4"/>
            <p:cNvSpPr>
              <a:spLocks noChangeArrowheads="1"/>
            </p:cNvSpPr>
            <p:nvPr/>
          </p:nvSpPr>
          <p:spPr bwMode="auto">
            <a:xfrm>
              <a:off x="2162526" y="3340620"/>
              <a:ext cx="66185" cy="52528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1000"/>
                  </a:schemeClr>
                </a:gs>
                <a:gs pos="78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78" name="Oval 4"/>
            <p:cNvSpPr>
              <a:spLocks noChangeArrowheads="1"/>
            </p:cNvSpPr>
            <p:nvPr/>
          </p:nvSpPr>
          <p:spPr bwMode="auto">
            <a:xfrm flipV="1">
              <a:off x="2150051" y="365845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79" name="Oval 4"/>
            <p:cNvSpPr>
              <a:spLocks noChangeArrowheads="1"/>
            </p:cNvSpPr>
            <p:nvPr/>
          </p:nvSpPr>
          <p:spPr bwMode="auto">
            <a:xfrm flipV="1">
              <a:off x="2133587" y="3274295"/>
              <a:ext cx="84764" cy="5446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2000"/>
                  </a:schemeClr>
                </a:gs>
                <a:gs pos="54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339" name="그룹 338"/>
          <p:cNvGrpSpPr/>
          <p:nvPr/>
        </p:nvGrpSpPr>
        <p:grpSpPr>
          <a:xfrm>
            <a:off x="33477" y="4870104"/>
            <a:ext cx="163455" cy="875177"/>
            <a:chOff x="2074022" y="2820260"/>
            <a:chExt cx="165594" cy="858082"/>
          </a:xfrm>
        </p:grpSpPr>
        <p:sp>
          <p:nvSpPr>
            <p:cNvPr id="373" name="Oval 4"/>
            <p:cNvSpPr>
              <a:spLocks noChangeArrowheads="1"/>
            </p:cNvSpPr>
            <p:nvPr/>
          </p:nvSpPr>
          <p:spPr bwMode="auto">
            <a:xfrm>
              <a:off x="2173431" y="3408864"/>
              <a:ext cx="66185" cy="52528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1000"/>
                  </a:schemeClr>
                </a:gs>
                <a:gs pos="78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74" name="Oval 4"/>
            <p:cNvSpPr>
              <a:spLocks noChangeArrowheads="1"/>
            </p:cNvSpPr>
            <p:nvPr/>
          </p:nvSpPr>
          <p:spPr bwMode="auto">
            <a:xfrm flipV="1">
              <a:off x="2150051" y="365845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375" name="Oval 4"/>
            <p:cNvSpPr>
              <a:spLocks noChangeArrowheads="1"/>
            </p:cNvSpPr>
            <p:nvPr/>
          </p:nvSpPr>
          <p:spPr bwMode="auto">
            <a:xfrm flipV="1">
              <a:off x="2074022" y="2820260"/>
              <a:ext cx="84764" cy="5446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2000"/>
                  </a:schemeClr>
                </a:gs>
                <a:gs pos="54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368" name="Oval 3"/>
          <p:cNvSpPr>
            <a:spLocks noChangeArrowheads="1"/>
          </p:cNvSpPr>
          <p:nvPr/>
        </p:nvSpPr>
        <p:spPr bwMode="auto">
          <a:xfrm>
            <a:off x="1932867" y="4611803"/>
            <a:ext cx="87268" cy="86916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69" name="Oval 4"/>
          <p:cNvSpPr>
            <a:spLocks noChangeArrowheads="1"/>
          </p:cNvSpPr>
          <p:nvPr/>
        </p:nvSpPr>
        <p:spPr bwMode="auto">
          <a:xfrm>
            <a:off x="2181186" y="4744305"/>
            <a:ext cx="65330" cy="53575"/>
          </a:xfrm>
          <a:prstGeom prst="ellipse">
            <a:avLst/>
          </a:prstGeom>
          <a:gradFill rotWithShape="1">
            <a:gsLst>
              <a:gs pos="0">
                <a:schemeClr val="bg1">
                  <a:alpha val="71000"/>
                </a:schemeClr>
              </a:gs>
              <a:gs pos="78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70" name="Oval 4"/>
          <p:cNvSpPr>
            <a:spLocks noChangeArrowheads="1"/>
          </p:cNvSpPr>
          <p:nvPr/>
        </p:nvSpPr>
        <p:spPr bwMode="auto">
          <a:xfrm flipV="1">
            <a:off x="2721612" y="5063167"/>
            <a:ext cx="73977" cy="45719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73000"/>
                </a:schemeClr>
              </a:gs>
              <a:gs pos="100000">
                <a:schemeClr val="bg1">
                  <a:gamma/>
                  <a:tint val="0"/>
                  <a:invGamma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71" name="Oval 4"/>
          <p:cNvSpPr>
            <a:spLocks noChangeArrowheads="1"/>
          </p:cNvSpPr>
          <p:nvPr/>
        </p:nvSpPr>
        <p:spPr bwMode="auto">
          <a:xfrm flipV="1">
            <a:off x="2117494" y="4950328"/>
            <a:ext cx="83669" cy="5554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72000"/>
                </a:schemeClr>
              </a:gs>
              <a:gs pos="54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64" name="Oval 3"/>
          <p:cNvSpPr>
            <a:spLocks noChangeArrowheads="1"/>
          </p:cNvSpPr>
          <p:nvPr/>
        </p:nvSpPr>
        <p:spPr bwMode="auto">
          <a:xfrm>
            <a:off x="1931657" y="5031727"/>
            <a:ext cx="87268" cy="86916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65" name="Oval 4"/>
          <p:cNvSpPr>
            <a:spLocks noChangeArrowheads="1"/>
          </p:cNvSpPr>
          <p:nvPr/>
        </p:nvSpPr>
        <p:spPr bwMode="auto">
          <a:xfrm>
            <a:off x="2138052" y="5200565"/>
            <a:ext cx="65330" cy="53575"/>
          </a:xfrm>
          <a:prstGeom prst="ellipse">
            <a:avLst/>
          </a:prstGeom>
          <a:gradFill rotWithShape="1">
            <a:gsLst>
              <a:gs pos="0">
                <a:schemeClr val="bg1">
                  <a:alpha val="71000"/>
                </a:schemeClr>
              </a:gs>
              <a:gs pos="78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66" name="Oval 4"/>
          <p:cNvSpPr>
            <a:spLocks noChangeArrowheads="1"/>
          </p:cNvSpPr>
          <p:nvPr/>
        </p:nvSpPr>
        <p:spPr bwMode="auto">
          <a:xfrm flipV="1">
            <a:off x="2721612" y="5383481"/>
            <a:ext cx="73977" cy="45719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73000"/>
                </a:schemeClr>
              </a:gs>
              <a:gs pos="100000">
                <a:schemeClr val="bg1">
                  <a:gamma/>
                  <a:tint val="0"/>
                  <a:invGamma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67" name="Oval 4"/>
          <p:cNvSpPr>
            <a:spLocks noChangeArrowheads="1"/>
          </p:cNvSpPr>
          <p:nvPr/>
        </p:nvSpPr>
        <p:spPr bwMode="auto">
          <a:xfrm flipV="1">
            <a:off x="2025399" y="5165633"/>
            <a:ext cx="83669" cy="5554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72000"/>
                </a:schemeClr>
              </a:gs>
              <a:gs pos="54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60" name="Oval 3"/>
          <p:cNvSpPr>
            <a:spLocks noChangeArrowheads="1"/>
          </p:cNvSpPr>
          <p:nvPr/>
        </p:nvSpPr>
        <p:spPr bwMode="auto">
          <a:xfrm>
            <a:off x="1929591" y="5298028"/>
            <a:ext cx="87268" cy="86916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361" name="Oval 4"/>
          <p:cNvSpPr>
            <a:spLocks noChangeArrowheads="1"/>
          </p:cNvSpPr>
          <p:nvPr/>
        </p:nvSpPr>
        <p:spPr bwMode="auto">
          <a:xfrm>
            <a:off x="2130192" y="5577720"/>
            <a:ext cx="65330" cy="53575"/>
          </a:xfrm>
          <a:prstGeom prst="ellipse">
            <a:avLst/>
          </a:prstGeom>
          <a:gradFill rotWithShape="1">
            <a:gsLst>
              <a:gs pos="0">
                <a:schemeClr val="bg1">
                  <a:alpha val="71000"/>
                </a:schemeClr>
              </a:gs>
              <a:gs pos="78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62" name="Oval 4"/>
          <p:cNvSpPr>
            <a:spLocks noChangeArrowheads="1"/>
          </p:cNvSpPr>
          <p:nvPr/>
        </p:nvSpPr>
        <p:spPr bwMode="auto">
          <a:xfrm flipV="1">
            <a:off x="2721612" y="5707517"/>
            <a:ext cx="73977" cy="45719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73000"/>
                </a:schemeClr>
              </a:gs>
              <a:gs pos="100000">
                <a:schemeClr val="bg1">
                  <a:gamma/>
                  <a:tint val="0"/>
                  <a:invGamma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63" name="Oval 4"/>
          <p:cNvSpPr>
            <a:spLocks noChangeArrowheads="1"/>
          </p:cNvSpPr>
          <p:nvPr/>
        </p:nvSpPr>
        <p:spPr bwMode="auto">
          <a:xfrm flipV="1">
            <a:off x="1780715" y="5466120"/>
            <a:ext cx="83669" cy="55545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72000"/>
                </a:schemeClr>
              </a:gs>
              <a:gs pos="54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58" name="Oval 4"/>
          <p:cNvSpPr>
            <a:spLocks noChangeArrowheads="1"/>
          </p:cNvSpPr>
          <p:nvPr/>
        </p:nvSpPr>
        <p:spPr bwMode="auto">
          <a:xfrm flipV="1">
            <a:off x="5265467" y="5123445"/>
            <a:ext cx="73977" cy="45719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73000"/>
                </a:schemeClr>
              </a:gs>
              <a:gs pos="100000">
                <a:schemeClr val="bg1">
                  <a:gamma/>
                  <a:tint val="0"/>
                  <a:invGamma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54" name="Oval 4"/>
          <p:cNvSpPr>
            <a:spLocks noChangeArrowheads="1"/>
          </p:cNvSpPr>
          <p:nvPr/>
        </p:nvSpPr>
        <p:spPr bwMode="auto">
          <a:xfrm flipV="1">
            <a:off x="5265467" y="5449388"/>
            <a:ext cx="73977" cy="45719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73000"/>
                </a:schemeClr>
              </a:gs>
              <a:gs pos="100000">
                <a:schemeClr val="bg1">
                  <a:gamma/>
                  <a:tint val="0"/>
                  <a:invGamma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50" name="Oval 4"/>
          <p:cNvSpPr>
            <a:spLocks noChangeArrowheads="1"/>
          </p:cNvSpPr>
          <p:nvPr/>
        </p:nvSpPr>
        <p:spPr bwMode="auto">
          <a:xfrm flipV="1">
            <a:off x="5265467" y="5757516"/>
            <a:ext cx="73977" cy="45719"/>
          </a:xfrm>
          <a:prstGeom prst="ellipse">
            <a:avLst/>
          </a:prstGeom>
          <a:gradFill flip="none" rotWithShape="1">
            <a:gsLst>
              <a:gs pos="0">
                <a:schemeClr val="bg1">
                  <a:alpha val="73000"/>
                </a:schemeClr>
              </a:gs>
              <a:gs pos="100000">
                <a:schemeClr val="bg1">
                  <a:gamma/>
                  <a:tint val="0"/>
                  <a:invGamma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b="1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pic>
        <p:nvPicPr>
          <p:cNvPr id="346" name="그림 3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7" y="3755529"/>
            <a:ext cx="1494221" cy="429555"/>
          </a:xfrm>
          <a:prstGeom prst="rect">
            <a:avLst/>
          </a:prstGeom>
        </p:spPr>
      </p:pic>
      <p:pic>
        <p:nvPicPr>
          <p:cNvPr id="347" name="그림 34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24" t="8883" r="27663"/>
          <a:stretch/>
        </p:blipFill>
        <p:spPr>
          <a:xfrm>
            <a:off x="1688764" y="3733674"/>
            <a:ext cx="2055144" cy="559422"/>
          </a:xfrm>
          <a:prstGeom prst="rect">
            <a:avLst/>
          </a:prstGeom>
        </p:spPr>
      </p:pic>
      <p:grpSp>
        <p:nvGrpSpPr>
          <p:cNvPr id="133" name="그룹 132">
            <a:extLst>
              <a:ext uri="{FF2B5EF4-FFF2-40B4-BE49-F238E27FC236}">
                <a16:creationId xmlns:a16="http://schemas.microsoft.com/office/drawing/2014/main" id="{D2A8780B-51D2-47D5-A4C9-D607A9AF7947}"/>
              </a:ext>
            </a:extLst>
          </p:cNvPr>
          <p:cNvGrpSpPr/>
          <p:nvPr/>
        </p:nvGrpSpPr>
        <p:grpSpPr>
          <a:xfrm>
            <a:off x="4349657" y="192357"/>
            <a:ext cx="4072856" cy="1400439"/>
            <a:chOff x="384629" y="2146429"/>
            <a:chExt cx="4072856" cy="1400439"/>
          </a:xfrm>
        </p:grpSpPr>
        <p:sp>
          <p:nvSpPr>
            <p:cNvPr id="138" name="AutoShape 42">
              <a:extLst>
                <a:ext uri="{FF2B5EF4-FFF2-40B4-BE49-F238E27FC236}">
                  <a16:creationId xmlns:a16="http://schemas.microsoft.com/office/drawing/2014/main" id="{E67DA3B2-C696-49D8-9884-2FC42E21E41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384629" y="2146429"/>
              <a:ext cx="3987103" cy="1188000"/>
            </a:xfrm>
            <a:prstGeom prst="roundRect">
              <a:avLst>
                <a:gd name="adj" fmla="val 7361"/>
              </a:avLst>
            </a:prstGeom>
            <a:solidFill>
              <a:schemeClr val="bg1"/>
            </a:solidFill>
            <a:ln w="3175" algn="ctr">
              <a:solidFill>
                <a:srgbClr val="DDDDDD"/>
              </a:solidFill>
              <a:round/>
              <a:headEnd/>
              <a:tailEnd/>
            </a:ln>
            <a:effectLst>
              <a:outerShdw dist="45791" dir="2021404" algn="ctr" rotWithShape="0">
                <a:schemeClr val="bg2"/>
              </a:outerShdw>
            </a:effectLst>
          </p:spPr>
          <p:txBody>
            <a:bodyPr wrap="square" anchor="ctr">
              <a:spAutoFit/>
            </a:bodyPr>
            <a:lstStyle/>
            <a:p>
              <a:endParaRPr lang="ko-KR" altLang="en-US" dirty="0"/>
            </a:p>
          </p:txBody>
        </p:sp>
        <p:sp>
          <p:nvSpPr>
            <p:cNvPr id="141" name="직사각형 140">
              <a:extLst>
                <a:ext uri="{FF2B5EF4-FFF2-40B4-BE49-F238E27FC236}">
                  <a16:creationId xmlns:a16="http://schemas.microsoft.com/office/drawing/2014/main" id="{A5F0ED82-6A3A-4E57-95BC-841A9D4FE39E}"/>
                </a:ext>
              </a:extLst>
            </p:cNvPr>
            <p:cNvSpPr/>
            <p:nvPr/>
          </p:nvSpPr>
          <p:spPr>
            <a:xfrm>
              <a:off x="611560" y="2192651"/>
              <a:ext cx="3845925" cy="13542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ko-KR" altLang="en-US" sz="1600" b="1" dirty="0">
                  <a:latin typeface="+mn-ea"/>
                </a:rPr>
                <a:t>전자공학과 맞춤형 교육</a:t>
              </a:r>
              <a:r>
                <a:rPr lang="en-US" altLang="ko-KR" sz="1600" b="1" dirty="0">
                  <a:latin typeface="+mn-ea"/>
                </a:rPr>
                <a:t>/</a:t>
              </a:r>
              <a:r>
                <a:rPr lang="ko-KR" altLang="en-US" sz="1600" b="1" dirty="0">
                  <a:latin typeface="+mn-ea"/>
                </a:rPr>
                <a:t>산학 프로그램</a:t>
              </a:r>
              <a:endParaRPr lang="en-US" altLang="ko-KR" sz="1600" b="1" dirty="0">
                <a:latin typeface="+mn-ea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en-US" altLang="ko-KR" sz="1400" dirty="0">
                  <a:latin typeface="+mn-ea"/>
                </a:rPr>
                <a:t>  </a:t>
              </a:r>
              <a:r>
                <a:rPr lang="ko-KR" altLang="en-US" sz="1400" dirty="0">
                  <a:latin typeface="+mn-ea"/>
                </a:rPr>
                <a:t>학부 </a:t>
              </a:r>
              <a:r>
                <a:rPr lang="en-US" altLang="ko-KR" sz="1400" dirty="0">
                  <a:latin typeface="+mn-ea"/>
                </a:rPr>
                <a:t>3</a:t>
              </a:r>
              <a:r>
                <a:rPr lang="ko-KR" altLang="en-US" sz="1400" dirty="0">
                  <a:latin typeface="+mn-ea"/>
                </a:rPr>
                <a:t>학년 또는 </a:t>
              </a:r>
              <a:r>
                <a:rPr lang="en-US" altLang="ko-KR" sz="1400" dirty="0">
                  <a:latin typeface="+mn-ea"/>
                </a:rPr>
                <a:t>4</a:t>
              </a:r>
              <a:r>
                <a:rPr lang="ko-KR" altLang="en-US" sz="1400" dirty="0">
                  <a:latin typeface="+mn-ea"/>
                </a:rPr>
                <a:t>학년에서 선발</a:t>
              </a:r>
              <a:endParaRPr lang="en-US" altLang="ko-KR" sz="1400" dirty="0">
                <a:latin typeface="+mn-ea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ko-KR" altLang="en-US" sz="1400" dirty="0">
                  <a:latin typeface="+mn-ea"/>
                </a:rPr>
                <a:t>  산학장학생은 등록금</a:t>
              </a:r>
              <a:r>
                <a:rPr lang="en-US" altLang="ko-KR" sz="1400" dirty="0">
                  <a:latin typeface="+mn-ea"/>
                </a:rPr>
                <a:t>+</a:t>
              </a:r>
              <a:r>
                <a:rPr lang="ko-KR" altLang="en-US" sz="1400" dirty="0">
                  <a:latin typeface="+mn-ea"/>
                </a:rPr>
                <a:t>학업 보조금 지급</a:t>
              </a:r>
            </a:p>
            <a:p>
              <a:pPr>
                <a:defRPr/>
              </a:pPr>
              <a:endParaRPr lang="ko-KR" altLang="en-US" sz="1600" b="1" dirty="0">
                <a:latin typeface="+mn-ea"/>
              </a:endParaRPr>
            </a:p>
          </p:txBody>
        </p:sp>
        <p:sp>
          <p:nvSpPr>
            <p:cNvPr id="143" name="직사각형 142">
              <a:extLst>
                <a:ext uri="{FF2B5EF4-FFF2-40B4-BE49-F238E27FC236}">
                  <a16:creationId xmlns:a16="http://schemas.microsoft.com/office/drawing/2014/main" id="{E395023E-DF80-4B61-924B-A8BA6B0E14BB}"/>
                </a:ext>
              </a:extLst>
            </p:cNvPr>
            <p:cNvSpPr/>
            <p:nvPr/>
          </p:nvSpPr>
          <p:spPr>
            <a:xfrm>
              <a:off x="485826" y="2354069"/>
              <a:ext cx="144000" cy="144000"/>
            </a:xfrm>
            <a:prstGeom prst="rect">
              <a:avLst/>
            </a:prstGeom>
            <a:solidFill>
              <a:srgbClr val="047DC8"/>
            </a:solidFill>
            <a:ln w="254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endParaRPr>
            </a:p>
          </p:txBody>
        </p:sp>
        <p:grpSp>
          <p:nvGrpSpPr>
            <p:cNvPr id="144" name="그룹 143">
              <a:extLst>
                <a:ext uri="{FF2B5EF4-FFF2-40B4-BE49-F238E27FC236}">
                  <a16:creationId xmlns:a16="http://schemas.microsoft.com/office/drawing/2014/main" id="{E7F1DE72-E3A5-48BE-A5DE-471BBA9BDD13}"/>
                </a:ext>
              </a:extLst>
            </p:cNvPr>
            <p:cNvGrpSpPr/>
            <p:nvPr/>
          </p:nvGrpSpPr>
          <p:grpSpPr>
            <a:xfrm>
              <a:off x="662601" y="2742168"/>
              <a:ext cx="95284" cy="85218"/>
              <a:chOff x="2133587" y="3599013"/>
              <a:chExt cx="95284" cy="85218"/>
            </a:xfrm>
          </p:grpSpPr>
          <p:sp>
            <p:nvSpPr>
              <p:cNvPr id="150" name="Oval 3">
                <a:extLst>
                  <a:ext uri="{FF2B5EF4-FFF2-40B4-BE49-F238E27FC236}">
                    <a16:creationId xmlns:a16="http://schemas.microsoft.com/office/drawing/2014/main" id="{8A95F8EE-DD11-45C1-9CFE-0D230852DD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0461" y="3599013"/>
                <a:ext cx="88410" cy="85218"/>
              </a:xfrm>
              <a:prstGeom prst="ellipse">
                <a:avLst/>
              </a:prstGeom>
              <a:solidFill>
                <a:srgbClr val="0070C0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51" name="Oval 4">
                <a:extLst>
                  <a:ext uri="{FF2B5EF4-FFF2-40B4-BE49-F238E27FC236}">
                    <a16:creationId xmlns:a16="http://schemas.microsoft.com/office/drawing/2014/main" id="{88402294-28CC-4BB8-A8F7-36534F3A0D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52" name="Oval 4">
                <a:extLst>
                  <a:ext uri="{FF2B5EF4-FFF2-40B4-BE49-F238E27FC236}">
                    <a16:creationId xmlns:a16="http://schemas.microsoft.com/office/drawing/2014/main" id="{6294D14E-DA25-4982-97D7-B6B88C7330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53" name="Oval 4">
                <a:extLst>
                  <a:ext uri="{FF2B5EF4-FFF2-40B4-BE49-F238E27FC236}">
                    <a16:creationId xmlns:a16="http://schemas.microsoft.com/office/drawing/2014/main" id="{CD3BC8F8-96A0-41EE-9BBD-C51CAAE4CB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33587" y="3617980"/>
                <a:ext cx="74403" cy="5489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  <p:grpSp>
          <p:nvGrpSpPr>
            <p:cNvPr id="145" name="그룹 144">
              <a:extLst>
                <a:ext uri="{FF2B5EF4-FFF2-40B4-BE49-F238E27FC236}">
                  <a16:creationId xmlns:a16="http://schemas.microsoft.com/office/drawing/2014/main" id="{7ED10633-C525-4968-ABAA-3CA106248319}"/>
                </a:ext>
              </a:extLst>
            </p:cNvPr>
            <p:cNvGrpSpPr/>
            <p:nvPr/>
          </p:nvGrpSpPr>
          <p:grpSpPr>
            <a:xfrm>
              <a:off x="662601" y="3046666"/>
              <a:ext cx="95284" cy="85218"/>
              <a:chOff x="2133587" y="3599013"/>
              <a:chExt cx="95284" cy="85218"/>
            </a:xfrm>
          </p:grpSpPr>
          <p:sp>
            <p:nvSpPr>
              <p:cNvPr id="146" name="Oval 3">
                <a:extLst>
                  <a:ext uri="{FF2B5EF4-FFF2-40B4-BE49-F238E27FC236}">
                    <a16:creationId xmlns:a16="http://schemas.microsoft.com/office/drawing/2014/main" id="{51F7098A-B2B2-4A4F-B524-ECA85402C0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0461" y="3599013"/>
                <a:ext cx="88410" cy="85218"/>
              </a:xfrm>
              <a:prstGeom prst="ellipse">
                <a:avLst/>
              </a:prstGeom>
              <a:solidFill>
                <a:srgbClr val="0070C0"/>
              </a:solidFill>
              <a:ln w="571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lt1"/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47" name="Oval 4">
                <a:extLst>
                  <a:ext uri="{FF2B5EF4-FFF2-40B4-BE49-F238E27FC236}">
                    <a16:creationId xmlns:a16="http://schemas.microsoft.com/office/drawing/2014/main" id="{FCD96472-74DC-471E-BC30-88306A6E906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46284" y="3601456"/>
                <a:ext cx="66185" cy="52528"/>
              </a:xfrm>
              <a:prstGeom prst="ellipse">
                <a:avLst/>
              </a:prstGeom>
              <a:gradFill rotWithShape="1">
                <a:gsLst>
                  <a:gs pos="0">
                    <a:schemeClr val="bg1">
                      <a:alpha val="71000"/>
                    </a:schemeClr>
                  </a:gs>
                  <a:gs pos="78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48" name="Oval 4">
                <a:extLst>
                  <a:ext uri="{FF2B5EF4-FFF2-40B4-BE49-F238E27FC236}">
                    <a16:creationId xmlns:a16="http://schemas.microsoft.com/office/drawing/2014/main" id="{141D438E-2280-461E-8A7A-A8F9B7D5D5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50051" y="3658458"/>
                <a:ext cx="74945" cy="1988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3000"/>
                    </a:schemeClr>
                  </a:gs>
                  <a:gs pos="100000">
                    <a:schemeClr val="bg1">
                      <a:gamma/>
                      <a:tint val="0"/>
                      <a:invGamma/>
                      <a:alpha val="6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  <p:sp>
            <p:nvSpPr>
              <p:cNvPr id="149" name="Oval 4">
                <a:extLst>
                  <a:ext uri="{FF2B5EF4-FFF2-40B4-BE49-F238E27FC236}">
                    <a16:creationId xmlns:a16="http://schemas.microsoft.com/office/drawing/2014/main" id="{CE0BF1E5-1688-497C-B005-656A65075A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V="1">
                <a:off x="2133587" y="3617980"/>
                <a:ext cx="74403" cy="5489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alpha val="72000"/>
                    </a:schemeClr>
                  </a:gs>
                  <a:gs pos="54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b="1">
                  <a:solidFill>
                    <a:srgbClr val="000000"/>
                  </a:solidFill>
                  <a:latin typeface="맑은 고딕"/>
                  <a:ea typeface="맑은 고딕"/>
                </a:endParaRP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18BED00-874D-4C59-B870-A94D9C4BA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7A34-08DF-4F0F-AE4A-D23DEC13E25C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154" name="모서리가 둥근 직사각형 399">
            <a:extLst>
              <a:ext uri="{FF2B5EF4-FFF2-40B4-BE49-F238E27FC236}">
                <a16:creationId xmlns:a16="http://schemas.microsoft.com/office/drawing/2014/main" id="{6782CD48-CA80-49CA-A49E-C4805D01FEFD}"/>
              </a:ext>
            </a:extLst>
          </p:cNvPr>
          <p:cNvSpPr/>
          <p:nvPr/>
        </p:nvSpPr>
        <p:spPr>
          <a:xfrm>
            <a:off x="5535353" y="4121216"/>
            <a:ext cx="1726702" cy="2414338"/>
          </a:xfrm>
          <a:prstGeom prst="roundRect">
            <a:avLst>
              <a:gd name="adj" fmla="val 2937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EA9CCD83-DB4C-4049-A8F6-2A8281E97238}"/>
              </a:ext>
            </a:extLst>
          </p:cNvPr>
          <p:cNvSpPr txBox="1"/>
          <p:nvPr/>
        </p:nvSpPr>
        <p:spPr>
          <a:xfrm>
            <a:off x="5211317" y="4294523"/>
            <a:ext cx="2367588" cy="26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extrusionH="57150">
              <a:bevelT w="1270" h="1270"/>
            </a:sp3d>
          </a:bodyPr>
          <a:lstStyle/>
          <a:p>
            <a:pPr algn="ctr"/>
            <a:r>
              <a:rPr lang="ko-KR" altLang="en-US" sz="1400" b="1" dirty="0">
                <a:solidFill>
                  <a:srgbClr val="047DC8"/>
                </a:solidFill>
                <a:latin typeface="+mn-ea"/>
                <a:cs typeface="Arial" pitchFamily="34" charset="0"/>
              </a:rPr>
              <a:t>㈜ 현대모비스</a:t>
            </a:r>
            <a:endParaRPr lang="en-US" altLang="ko-KR" sz="1400" b="1" dirty="0">
              <a:solidFill>
                <a:srgbClr val="047DC8"/>
              </a:solidFill>
              <a:latin typeface="+mn-ea"/>
              <a:cs typeface="Arial" pitchFamily="34" charset="0"/>
            </a:endParaRPr>
          </a:p>
        </p:txBody>
      </p:sp>
      <p:pic>
        <p:nvPicPr>
          <p:cNvPr id="3076" name="Picture 4" descr="파일:Hyundai Mobis Logo.svg">
            <a:extLst>
              <a:ext uri="{FF2B5EF4-FFF2-40B4-BE49-F238E27FC236}">
                <a16:creationId xmlns:a16="http://schemas.microsoft.com/office/drawing/2014/main" id="{B64A8042-91F1-42B9-8C72-5485DC6CB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241" y="3712284"/>
            <a:ext cx="1212350" cy="436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" name="Oval 3">
            <a:extLst>
              <a:ext uri="{FF2B5EF4-FFF2-40B4-BE49-F238E27FC236}">
                <a16:creationId xmlns:a16="http://schemas.microsoft.com/office/drawing/2014/main" id="{147C2F85-41CF-48DA-B340-2F0119CF4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601" y="5328263"/>
            <a:ext cx="87268" cy="86916"/>
          </a:xfrm>
          <a:prstGeom prst="ellipse">
            <a:avLst/>
          </a:prstGeom>
          <a:solidFill>
            <a:srgbClr val="3751A3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58" name="직사각형 157">
            <a:extLst>
              <a:ext uri="{FF2B5EF4-FFF2-40B4-BE49-F238E27FC236}">
                <a16:creationId xmlns:a16="http://schemas.microsoft.com/office/drawing/2014/main" id="{2B7157B3-7DE2-427C-A0D5-8688F831B6C3}"/>
              </a:ext>
            </a:extLst>
          </p:cNvPr>
          <p:cNvSpPr/>
          <p:nvPr/>
        </p:nvSpPr>
        <p:spPr>
          <a:xfrm>
            <a:off x="5707516" y="4550369"/>
            <a:ext cx="1478693" cy="13655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트랙명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현대모비스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SW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인력양성 프로그램 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대상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전자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컴퓨터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기계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내용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</a:p>
          <a:p>
            <a:pPr>
              <a:defRPr/>
            </a:pP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ko-KR" altLang="en-US" sz="900" kern="0" spc="50" dirty="0">
                <a:ln w="11430"/>
                <a:latin typeface="+mn-ea"/>
              </a:rPr>
              <a:t>학부 및 대학원 석</a:t>
            </a:r>
            <a:r>
              <a:rPr lang="en-US" altLang="ko-KR" sz="900" kern="0" spc="50" dirty="0">
                <a:ln w="11430"/>
                <a:latin typeface="+mn-ea"/>
              </a:rPr>
              <a:t>/</a:t>
            </a:r>
            <a:r>
              <a:rPr lang="ko-KR" altLang="en-US" sz="900" kern="0" spc="50" dirty="0">
                <a:ln w="11430"/>
                <a:latin typeface="+mn-ea"/>
              </a:rPr>
              <a:t>박사 과정 우수인력 선발</a:t>
            </a:r>
            <a:r>
              <a:rPr lang="en-US" altLang="ko-KR" sz="900" kern="0" spc="50" dirty="0">
                <a:ln w="11430"/>
                <a:latin typeface="+mn-ea"/>
              </a:rPr>
              <a:t>/</a:t>
            </a:r>
            <a:r>
              <a:rPr lang="ko-KR" altLang="en-US" sz="900" kern="0" spc="50" dirty="0">
                <a:ln w="11430"/>
                <a:latin typeface="+mn-ea"/>
              </a:rPr>
              <a:t>지원</a:t>
            </a:r>
            <a:endParaRPr lang="en-US" altLang="ko-KR" sz="900" dirty="0"/>
          </a:p>
        </p:txBody>
      </p:sp>
      <p:sp>
        <p:nvSpPr>
          <p:cNvPr id="159" name="Oval 3">
            <a:extLst>
              <a:ext uri="{FF2B5EF4-FFF2-40B4-BE49-F238E27FC236}">
                <a16:creationId xmlns:a16="http://schemas.microsoft.com/office/drawing/2014/main" id="{3587811A-3227-470E-AE4F-C23253082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9315" y="4612523"/>
            <a:ext cx="87268" cy="86916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0" name="Oval 3">
            <a:extLst>
              <a:ext uri="{FF2B5EF4-FFF2-40B4-BE49-F238E27FC236}">
                <a16:creationId xmlns:a16="http://schemas.microsoft.com/office/drawing/2014/main" id="{007FD402-EB87-4FB4-8E81-92C08C334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9315" y="5022916"/>
            <a:ext cx="87268" cy="86916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1" name="Oval 3">
            <a:extLst>
              <a:ext uri="{FF2B5EF4-FFF2-40B4-BE49-F238E27FC236}">
                <a16:creationId xmlns:a16="http://schemas.microsoft.com/office/drawing/2014/main" id="{B05A4EE1-827C-46F9-B8B4-AA43B3CA0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29315" y="5298109"/>
            <a:ext cx="87268" cy="86916"/>
          </a:xfrm>
          <a:prstGeom prst="ellipse">
            <a:avLst/>
          </a:prstGeom>
          <a:solidFill>
            <a:srgbClr val="047DC8"/>
          </a:solidFill>
          <a:ln w="571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ko-KR" alt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69" name="모서리가 둥근 직사각형 398">
            <a:extLst>
              <a:ext uri="{FF2B5EF4-FFF2-40B4-BE49-F238E27FC236}">
                <a16:creationId xmlns:a16="http://schemas.microsoft.com/office/drawing/2014/main" id="{11850DF3-897B-461F-A54F-192D5C1A0859}"/>
              </a:ext>
            </a:extLst>
          </p:cNvPr>
          <p:cNvSpPr/>
          <p:nvPr/>
        </p:nvSpPr>
        <p:spPr>
          <a:xfrm>
            <a:off x="7344100" y="3892547"/>
            <a:ext cx="1719645" cy="1520187"/>
          </a:xfrm>
          <a:prstGeom prst="roundRect">
            <a:avLst>
              <a:gd name="adj" fmla="val 2937"/>
            </a:avLst>
          </a:prstGeom>
          <a:solidFill>
            <a:srgbClr val="047DC8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0" name="모서리가 둥근 직사각형 399">
            <a:extLst>
              <a:ext uri="{FF2B5EF4-FFF2-40B4-BE49-F238E27FC236}">
                <a16:creationId xmlns:a16="http://schemas.microsoft.com/office/drawing/2014/main" id="{AC2F9AD1-F649-4E00-8675-90332968D98E}"/>
              </a:ext>
            </a:extLst>
          </p:cNvPr>
          <p:cNvSpPr/>
          <p:nvPr/>
        </p:nvSpPr>
        <p:spPr>
          <a:xfrm>
            <a:off x="7336952" y="4118968"/>
            <a:ext cx="1726702" cy="2414338"/>
          </a:xfrm>
          <a:prstGeom prst="roundRect">
            <a:avLst>
              <a:gd name="adj" fmla="val 2937"/>
            </a:avLst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4" name="직사각형 193">
            <a:extLst>
              <a:ext uri="{FF2B5EF4-FFF2-40B4-BE49-F238E27FC236}">
                <a16:creationId xmlns:a16="http://schemas.microsoft.com/office/drawing/2014/main" id="{3BACB3D4-E07D-4770-A95A-9B7CA6696905}"/>
              </a:ext>
            </a:extLst>
          </p:cNvPr>
          <p:cNvSpPr/>
          <p:nvPr/>
        </p:nvSpPr>
        <p:spPr>
          <a:xfrm>
            <a:off x="7488324" y="4557461"/>
            <a:ext cx="1478693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9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트랙명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DB</a:t>
            </a:r>
            <a:r>
              <a:rPr lang="ko-KR" altLang="en-US" sz="9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하이텍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반도체 인력양성 프로그램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대상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전자</a:t>
            </a: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endParaRPr lang="en-US" altLang="ko-KR" sz="9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defRPr/>
            </a:pPr>
            <a:r>
              <a:rPr lang="ko-KR" altLang="en-US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내용 </a:t>
            </a: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</a:p>
          <a:p>
            <a:pPr>
              <a:defRPr/>
            </a:pPr>
            <a:r>
              <a:rPr lang="en-US" altLang="ko-KR" sz="9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</a:t>
            </a:r>
            <a:r>
              <a:rPr lang="ko-KR" altLang="en-US" sz="900" kern="0" spc="50" dirty="0">
                <a:ln w="11430"/>
                <a:latin typeface="+mn-ea"/>
              </a:rPr>
              <a:t>학부 및 대학원 석</a:t>
            </a:r>
            <a:r>
              <a:rPr lang="en-US" altLang="ko-KR" sz="900" kern="0" spc="50" dirty="0">
                <a:ln w="11430"/>
                <a:latin typeface="+mn-ea"/>
              </a:rPr>
              <a:t>/</a:t>
            </a:r>
            <a:r>
              <a:rPr lang="ko-KR" altLang="en-US" sz="900" kern="0" spc="50" dirty="0">
                <a:ln w="11430"/>
                <a:latin typeface="+mn-ea"/>
              </a:rPr>
              <a:t>박사 과정 우수인력 선발</a:t>
            </a:r>
            <a:r>
              <a:rPr lang="en-US" altLang="ko-KR" sz="900" kern="0" spc="50" dirty="0">
                <a:ln w="11430"/>
                <a:latin typeface="+mn-ea"/>
              </a:rPr>
              <a:t>/</a:t>
            </a:r>
            <a:r>
              <a:rPr lang="ko-KR" altLang="en-US" sz="900" kern="0" spc="50" dirty="0">
                <a:ln w="11430"/>
                <a:latin typeface="+mn-ea"/>
              </a:rPr>
              <a:t>지원</a:t>
            </a:r>
            <a:endParaRPr lang="en-US" altLang="ko-KR" sz="9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F3E126E-BF05-4E72-9B68-776D5A73FD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66474" y="3702824"/>
            <a:ext cx="1439125" cy="458883"/>
          </a:xfrm>
          <a:prstGeom prst="rect">
            <a:avLst/>
          </a:prstGeom>
        </p:spPr>
      </p:pic>
      <p:sp>
        <p:nvSpPr>
          <p:cNvPr id="198" name="TextBox 197">
            <a:extLst>
              <a:ext uri="{FF2B5EF4-FFF2-40B4-BE49-F238E27FC236}">
                <a16:creationId xmlns:a16="http://schemas.microsoft.com/office/drawing/2014/main" id="{1AE00083-0DE4-4E12-8F4E-10CEB51363F3}"/>
              </a:ext>
            </a:extLst>
          </p:cNvPr>
          <p:cNvSpPr txBox="1"/>
          <p:nvPr/>
        </p:nvSpPr>
        <p:spPr>
          <a:xfrm>
            <a:off x="6896854" y="4294523"/>
            <a:ext cx="2367588" cy="26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 extrusionH="57150">
              <a:bevelT w="1270" h="1270"/>
            </a:sp3d>
          </a:bodyPr>
          <a:lstStyle/>
          <a:p>
            <a:pPr algn="ctr"/>
            <a:r>
              <a:rPr lang="ko-KR" altLang="en-US" sz="1400" b="1" dirty="0">
                <a:solidFill>
                  <a:srgbClr val="3751A3"/>
                </a:solidFill>
                <a:latin typeface="+mn-ea"/>
                <a:cs typeface="Arial" pitchFamily="34" charset="0"/>
              </a:rPr>
              <a:t>㈜ </a:t>
            </a:r>
            <a:r>
              <a:rPr lang="en-US" altLang="ko-KR" sz="1400" b="1" dirty="0">
                <a:solidFill>
                  <a:srgbClr val="3751A3"/>
                </a:solidFill>
                <a:latin typeface="+mn-ea"/>
                <a:cs typeface="Arial" pitchFamily="34" charset="0"/>
              </a:rPr>
              <a:t>DB</a:t>
            </a:r>
            <a:r>
              <a:rPr lang="ko-KR" altLang="en-US" sz="1400" b="1" dirty="0" err="1">
                <a:solidFill>
                  <a:srgbClr val="3751A3"/>
                </a:solidFill>
                <a:latin typeface="+mn-ea"/>
                <a:cs typeface="Arial" pitchFamily="34" charset="0"/>
              </a:rPr>
              <a:t>하이텍</a:t>
            </a:r>
            <a:endParaRPr lang="en-US" altLang="ko-KR" sz="1400" b="1" dirty="0">
              <a:solidFill>
                <a:srgbClr val="0070C0"/>
              </a:solidFill>
              <a:latin typeface="+mn-ea"/>
              <a:cs typeface="Arial" pitchFamily="34" charset="0"/>
            </a:endParaRPr>
          </a:p>
        </p:txBody>
      </p:sp>
      <p:grpSp>
        <p:nvGrpSpPr>
          <p:cNvPr id="199" name="그룹 198">
            <a:extLst>
              <a:ext uri="{FF2B5EF4-FFF2-40B4-BE49-F238E27FC236}">
                <a16:creationId xmlns:a16="http://schemas.microsoft.com/office/drawing/2014/main" id="{79DD56DD-6244-4BB7-9E03-0A79A5AA3D59}"/>
              </a:ext>
            </a:extLst>
          </p:cNvPr>
          <p:cNvGrpSpPr/>
          <p:nvPr/>
        </p:nvGrpSpPr>
        <p:grpSpPr>
          <a:xfrm>
            <a:off x="7442479" y="5006323"/>
            <a:ext cx="100876" cy="170803"/>
            <a:chOff x="2126675" y="3512596"/>
            <a:chExt cx="102196" cy="165746"/>
          </a:xfrm>
        </p:grpSpPr>
        <p:sp>
          <p:nvSpPr>
            <p:cNvPr id="200" name="Oval 3">
              <a:extLst>
                <a:ext uri="{FF2B5EF4-FFF2-40B4-BE49-F238E27FC236}">
                  <a16:creationId xmlns:a16="http://schemas.microsoft.com/office/drawing/2014/main" id="{FE1E6C2B-50C3-4237-A6B8-94F81DC9AD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0461" y="3549174"/>
              <a:ext cx="88410" cy="85218"/>
            </a:xfrm>
            <a:prstGeom prst="ellipse">
              <a:avLst/>
            </a:prstGeom>
            <a:solidFill>
              <a:srgbClr val="3751A3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01" name="Oval 4">
              <a:extLst>
                <a:ext uri="{FF2B5EF4-FFF2-40B4-BE49-F238E27FC236}">
                  <a16:creationId xmlns:a16="http://schemas.microsoft.com/office/drawing/2014/main" id="{A42EE01F-AC56-48DD-8E97-27AE66C526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6284" y="3599820"/>
              <a:ext cx="66185" cy="52528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1000"/>
                  </a:schemeClr>
                </a:gs>
                <a:gs pos="78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02" name="Oval 4">
              <a:extLst>
                <a:ext uri="{FF2B5EF4-FFF2-40B4-BE49-F238E27FC236}">
                  <a16:creationId xmlns:a16="http://schemas.microsoft.com/office/drawing/2014/main" id="{59F9A881-4612-45C5-9262-93DC537921E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150051" y="365845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03" name="Oval 4">
              <a:extLst>
                <a:ext uri="{FF2B5EF4-FFF2-40B4-BE49-F238E27FC236}">
                  <a16:creationId xmlns:a16="http://schemas.microsoft.com/office/drawing/2014/main" id="{E3CD3DEF-B5E0-44F6-B755-0BF25331590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126675" y="3512596"/>
              <a:ext cx="84764" cy="5446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2000"/>
                  </a:schemeClr>
                </a:gs>
                <a:gs pos="54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204" name="그룹 203">
            <a:extLst>
              <a:ext uri="{FF2B5EF4-FFF2-40B4-BE49-F238E27FC236}">
                <a16:creationId xmlns:a16="http://schemas.microsoft.com/office/drawing/2014/main" id="{2E25E89C-9BA2-4BB1-ACBF-538648B95904}"/>
              </a:ext>
            </a:extLst>
          </p:cNvPr>
          <p:cNvGrpSpPr/>
          <p:nvPr/>
        </p:nvGrpSpPr>
        <p:grpSpPr>
          <a:xfrm>
            <a:off x="7456265" y="5314405"/>
            <a:ext cx="87268" cy="346843"/>
            <a:chOff x="2140461" y="3341768"/>
            <a:chExt cx="88410" cy="336574"/>
          </a:xfrm>
        </p:grpSpPr>
        <p:sp>
          <p:nvSpPr>
            <p:cNvPr id="205" name="Oval 3">
              <a:extLst>
                <a:ext uri="{FF2B5EF4-FFF2-40B4-BE49-F238E27FC236}">
                  <a16:creationId xmlns:a16="http://schemas.microsoft.com/office/drawing/2014/main" id="{B5EBA320-E39F-451A-A7E5-3E59EDCC66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0461" y="3341768"/>
              <a:ext cx="88410" cy="85218"/>
            </a:xfrm>
            <a:prstGeom prst="ellipse">
              <a:avLst/>
            </a:prstGeom>
            <a:solidFill>
              <a:srgbClr val="3751A3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06" name="Oval 4">
              <a:extLst>
                <a:ext uri="{FF2B5EF4-FFF2-40B4-BE49-F238E27FC236}">
                  <a16:creationId xmlns:a16="http://schemas.microsoft.com/office/drawing/2014/main" id="{DAE5B208-A189-47BB-9F20-337F7F853D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6284" y="3502168"/>
              <a:ext cx="66185" cy="52528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1000"/>
                  </a:schemeClr>
                </a:gs>
                <a:gs pos="78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07" name="Oval 4">
              <a:extLst>
                <a:ext uri="{FF2B5EF4-FFF2-40B4-BE49-F238E27FC236}">
                  <a16:creationId xmlns:a16="http://schemas.microsoft.com/office/drawing/2014/main" id="{1E7168FB-F20C-4574-A4F9-04DF5DAC48B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150051" y="365845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08" name="Oval 4">
              <a:extLst>
                <a:ext uri="{FF2B5EF4-FFF2-40B4-BE49-F238E27FC236}">
                  <a16:creationId xmlns:a16="http://schemas.microsoft.com/office/drawing/2014/main" id="{2CBCCC25-D3EC-4B29-97B8-59BB47CE229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142284" y="3527986"/>
              <a:ext cx="84764" cy="5446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2000"/>
                  </a:schemeClr>
                </a:gs>
                <a:gs pos="54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  <p:grpSp>
        <p:nvGrpSpPr>
          <p:cNvPr id="209" name="그룹 208">
            <a:extLst>
              <a:ext uri="{FF2B5EF4-FFF2-40B4-BE49-F238E27FC236}">
                <a16:creationId xmlns:a16="http://schemas.microsoft.com/office/drawing/2014/main" id="{52EDCBBB-647E-4D0C-B535-637EA46253AC}"/>
              </a:ext>
            </a:extLst>
          </p:cNvPr>
          <p:cNvGrpSpPr/>
          <p:nvPr/>
        </p:nvGrpSpPr>
        <p:grpSpPr>
          <a:xfrm>
            <a:off x="7452320" y="4617132"/>
            <a:ext cx="87268" cy="254640"/>
            <a:chOff x="2140461" y="3431241"/>
            <a:chExt cx="88410" cy="247101"/>
          </a:xfrm>
        </p:grpSpPr>
        <p:sp>
          <p:nvSpPr>
            <p:cNvPr id="210" name="Oval 3">
              <a:extLst>
                <a:ext uri="{FF2B5EF4-FFF2-40B4-BE49-F238E27FC236}">
                  <a16:creationId xmlns:a16="http://schemas.microsoft.com/office/drawing/2014/main" id="{183DA045-2712-4AAF-AC1E-242834DF5A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0461" y="3431241"/>
              <a:ext cx="88410" cy="85218"/>
            </a:xfrm>
            <a:prstGeom prst="ellipse">
              <a:avLst/>
            </a:prstGeom>
            <a:solidFill>
              <a:srgbClr val="3751A3"/>
            </a:solidFill>
            <a:ln w="571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ko-KR" altLang="en-US">
                <a:solidFill>
                  <a:schemeClr val="lt1"/>
                </a:solidFill>
                <a:latin typeface="+mn-lt"/>
                <a:ea typeface="+mn-ea"/>
              </a:endParaRPr>
            </a:p>
          </p:txBody>
        </p:sp>
        <p:sp>
          <p:nvSpPr>
            <p:cNvPr id="211" name="Oval 4">
              <a:extLst>
                <a:ext uri="{FF2B5EF4-FFF2-40B4-BE49-F238E27FC236}">
                  <a16:creationId xmlns:a16="http://schemas.microsoft.com/office/drawing/2014/main" id="{3DDFFDF1-8540-4AD1-984C-516BDEE094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6284" y="3502168"/>
              <a:ext cx="66185" cy="52528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71000"/>
                  </a:schemeClr>
                </a:gs>
                <a:gs pos="78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12" name="Oval 4">
              <a:extLst>
                <a:ext uri="{FF2B5EF4-FFF2-40B4-BE49-F238E27FC236}">
                  <a16:creationId xmlns:a16="http://schemas.microsoft.com/office/drawing/2014/main" id="{D28D7158-D664-4D0D-8225-17B7C05CA28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150051" y="3658458"/>
              <a:ext cx="74945" cy="1988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3000"/>
                  </a:schemeClr>
                </a:gs>
                <a:gs pos="100000">
                  <a:schemeClr val="bg1">
                    <a:gamma/>
                    <a:tint val="0"/>
                    <a:invGamma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213" name="Oval 4">
              <a:extLst>
                <a:ext uri="{FF2B5EF4-FFF2-40B4-BE49-F238E27FC236}">
                  <a16:creationId xmlns:a16="http://schemas.microsoft.com/office/drawing/2014/main" id="{9D424E35-8008-4B52-BDA8-8160223D991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2142284" y="3527986"/>
              <a:ext cx="84764" cy="5446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2000"/>
                  </a:schemeClr>
                </a:gs>
                <a:gs pos="54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b="1">
                <a:solidFill>
                  <a:srgbClr val="000000"/>
                </a:solidFill>
                <a:latin typeface="맑은 고딕"/>
                <a:ea typeface="맑은 고딕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1888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Line 64"/>
          <p:cNvSpPr>
            <a:spLocks noChangeShapeType="1"/>
          </p:cNvSpPr>
          <p:nvPr/>
        </p:nvSpPr>
        <p:spPr>
          <a:xfrm>
            <a:off x="153981" y="55784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tailEnd type="oval" w="med" len="med"/>
          </a:ln>
          <a:effectLst/>
        </p:spPr>
        <p:txBody>
          <a:bodyPr wrap="square"/>
          <a:lstStyle/>
          <a:p>
            <a:pPr lvl="0">
              <a:defRPr/>
            </a:pPr>
            <a:endParaRPr lang="ko-KR" altLang="en-US"/>
          </a:p>
        </p:txBody>
      </p:sp>
      <p:grpSp>
        <p:nvGrpSpPr>
          <p:cNvPr id="8" name="그룹 7"/>
          <p:cNvGrpSpPr/>
          <p:nvPr/>
        </p:nvGrpSpPr>
        <p:grpSpPr>
          <a:xfrm>
            <a:off x="-34399" y="3897052"/>
            <a:ext cx="3437292" cy="3240360"/>
            <a:chOff x="1226820" y="1400592"/>
            <a:chExt cx="6522720" cy="3041868"/>
          </a:xfrm>
        </p:grpSpPr>
        <p:pic>
          <p:nvPicPr>
            <p:cNvPr id="9" name="Picture 5" descr="C:\Users\권순호\Desktop\111.png"/>
            <p:cNvPicPr>
              <a:picLocks noChangeAspect="1" noChangeArrowheads="1"/>
            </p:cNvPicPr>
            <p:nvPr/>
          </p:nvPicPr>
          <p:blipFill rotWithShape="1">
            <a:blip r:embed="rId3"/>
            <a:srcRect l="5440" t="64690" r="5760" b="14910"/>
            <a:stretch>
              <a:fillRect/>
            </a:stretch>
          </p:blipFill>
          <p:spPr>
            <a:xfrm>
              <a:off x="1226820" y="3543300"/>
              <a:ext cx="6522720" cy="899160"/>
            </a:xfrm>
            <a:prstGeom prst="rect">
              <a:avLst/>
            </a:prstGeom>
            <a:noFill/>
          </p:spPr>
        </p:pic>
        <p:sp>
          <p:nvSpPr>
            <p:cNvPr id="10" name="모서리가 둥근 직사각형 9"/>
            <p:cNvSpPr/>
            <p:nvPr/>
          </p:nvSpPr>
          <p:spPr>
            <a:xfrm>
              <a:off x="1675068" y="1400592"/>
              <a:ext cx="5626224" cy="2592288"/>
            </a:xfrm>
            <a:prstGeom prst="roundRect">
              <a:avLst>
                <a:gd name="adj" fmla="val 4909"/>
              </a:avLst>
            </a:prstGeom>
            <a:solidFill>
              <a:srgbClr val="FAFAFA"/>
            </a:solidFill>
            <a:ln w="3175">
              <a:solidFill>
                <a:schemeClr val="bg1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aphicFrame>
        <p:nvGraphicFramePr>
          <p:cNvPr id="14" name="차트 22"/>
          <p:cNvGraphicFramePr/>
          <p:nvPr>
            <p:extLst/>
          </p:nvPr>
        </p:nvGraphicFramePr>
        <p:xfrm>
          <a:off x="195804" y="4417195"/>
          <a:ext cx="2950493" cy="22533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직사각형 15"/>
          <p:cNvSpPr/>
          <p:nvPr/>
        </p:nvSpPr>
        <p:spPr>
          <a:xfrm>
            <a:off x="645584" y="4029660"/>
            <a:ext cx="21852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200" b="1" dirty="0">
                <a:latin typeface="+mn-ea"/>
              </a:rPr>
              <a:t>최근 </a:t>
            </a:r>
            <a:r>
              <a:rPr lang="en-US" altLang="ko-KR" sz="1200" b="1" dirty="0">
                <a:latin typeface="+mn-ea"/>
              </a:rPr>
              <a:t>3</a:t>
            </a:r>
            <a:r>
              <a:rPr lang="ko-KR" altLang="en-US" sz="1200" b="1" dirty="0">
                <a:latin typeface="+mn-ea"/>
              </a:rPr>
              <a:t>년 석사 졸업생 취업률</a:t>
            </a:r>
            <a:endParaRPr lang="ko-KR" altLang="en-US" sz="1200" dirty="0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5D060A32-DA5A-47BD-A82F-CC310DC0D73C}"/>
              </a:ext>
            </a:extLst>
          </p:cNvPr>
          <p:cNvGrpSpPr/>
          <p:nvPr/>
        </p:nvGrpSpPr>
        <p:grpSpPr>
          <a:xfrm>
            <a:off x="3203848" y="3861048"/>
            <a:ext cx="3415184" cy="2741250"/>
            <a:chOff x="3203848" y="3929240"/>
            <a:chExt cx="3625402" cy="3148429"/>
          </a:xfrm>
        </p:grpSpPr>
        <p:grpSp>
          <p:nvGrpSpPr>
            <p:cNvPr id="18" name="그룹 50"/>
            <p:cNvGrpSpPr>
              <a:grpSpLocks/>
            </p:cNvGrpSpPr>
            <p:nvPr/>
          </p:nvGrpSpPr>
          <p:grpSpPr>
            <a:xfrm>
              <a:off x="3712271" y="4064840"/>
              <a:ext cx="3116979" cy="3012829"/>
              <a:chOff x="1519930" y="2255423"/>
              <a:chExt cx="7187297" cy="4993530"/>
            </a:xfrm>
          </p:grpSpPr>
          <p:sp>
            <p:nvSpPr>
              <p:cNvPr id="19" name="타원 18"/>
              <p:cNvSpPr/>
              <p:nvPr/>
            </p:nvSpPr>
            <p:spPr>
              <a:xfrm>
                <a:off x="2472993" y="5616623"/>
                <a:ext cx="4910351" cy="703863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tx1">
                      <a:alpha val="91000"/>
                    </a:scheme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graphicFrame>
            <p:nvGraphicFramePr>
              <p:cNvPr id="20" name="차트 19"/>
              <p:cNvGraphicFramePr/>
              <p:nvPr>
                <p:extLst/>
              </p:nvPr>
            </p:nvGraphicFramePr>
            <p:xfrm>
              <a:off x="1519930" y="2255423"/>
              <a:ext cx="7187297" cy="499353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21" name="타원 20"/>
              <p:cNvSpPr/>
              <p:nvPr/>
            </p:nvSpPr>
            <p:spPr>
              <a:xfrm rot="2326258">
                <a:off x="3021269" y="4785430"/>
                <a:ext cx="385949" cy="37243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자유형 21"/>
              <p:cNvSpPr/>
              <p:nvPr/>
            </p:nvSpPr>
            <p:spPr>
              <a:xfrm>
                <a:off x="2480731" y="2416338"/>
                <a:ext cx="5171305" cy="1457521"/>
              </a:xfrm>
              <a:custGeom>
                <a:avLst/>
                <a:gdLst>
                  <a:gd name="connsiteX0" fmla="*/ 0 w 4764420"/>
                  <a:gd name="connsiteY0" fmla="*/ 1661784 h 3323568"/>
                  <a:gd name="connsiteX1" fmla="*/ 1019279 w 4764420"/>
                  <a:gd name="connsiteY1" fmla="*/ 298852 h 3323568"/>
                  <a:gd name="connsiteX2" fmla="*/ 2382213 w 4764420"/>
                  <a:gd name="connsiteY2" fmla="*/ 3 h 3323568"/>
                  <a:gd name="connsiteX3" fmla="*/ 3745147 w 4764420"/>
                  <a:gd name="connsiteY3" fmla="*/ 298855 h 3323568"/>
                  <a:gd name="connsiteX4" fmla="*/ 4764421 w 4764420"/>
                  <a:gd name="connsiteY4" fmla="*/ 1661792 h 3323568"/>
                  <a:gd name="connsiteX5" fmla="*/ 3745144 w 4764420"/>
                  <a:gd name="connsiteY5" fmla="*/ 3024726 h 3323568"/>
                  <a:gd name="connsiteX6" fmla="*/ 2382210 w 4764420"/>
                  <a:gd name="connsiteY6" fmla="*/ 3323576 h 3323568"/>
                  <a:gd name="connsiteX7" fmla="*/ 1019276 w 4764420"/>
                  <a:gd name="connsiteY7" fmla="*/ 3024725 h 3323568"/>
                  <a:gd name="connsiteX8" fmla="*/ 1 w 4764420"/>
                  <a:gd name="connsiteY8" fmla="*/ 1661789 h 3323568"/>
                  <a:gd name="connsiteX9" fmla="*/ 0 w 4764420"/>
                  <a:gd name="connsiteY9" fmla="*/ 1661784 h 3323568"/>
                  <a:gd name="connsiteX0" fmla="*/ 0 w 4764423"/>
                  <a:gd name="connsiteY0" fmla="*/ 1661781 h 3550729"/>
                  <a:gd name="connsiteX1" fmla="*/ 1019279 w 4764423"/>
                  <a:gd name="connsiteY1" fmla="*/ 298849 h 3550729"/>
                  <a:gd name="connsiteX2" fmla="*/ 2382213 w 4764423"/>
                  <a:gd name="connsiteY2" fmla="*/ 0 h 3550729"/>
                  <a:gd name="connsiteX3" fmla="*/ 3745147 w 4764423"/>
                  <a:gd name="connsiteY3" fmla="*/ 298852 h 3550729"/>
                  <a:gd name="connsiteX4" fmla="*/ 4764421 w 4764423"/>
                  <a:gd name="connsiteY4" fmla="*/ 1661789 h 3550729"/>
                  <a:gd name="connsiteX5" fmla="*/ 3745144 w 4764423"/>
                  <a:gd name="connsiteY5" fmla="*/ 3024723 h 3550729"/>
                  <a:gd name="connsiteX6" fmla="*/ 2382210 w 4764423"/>
                  <a:gd name="connsiteY6" fmla="*/ 3323573 h 3550729"/>
                  <a:gd name="connsiteX7" fmla="*/ 1 w 4764423"/>
                  <a:gd name="connsiteY7" fmla="*/ 1661786 h 3550729"/>
                  <a:gd name="connsiteX8" fmla="*/ 0 w 4764423"/>
                  <a:gd name="connsiteY8" fmla="*/ 1661781 h 3550729"/>
                  <a:gd name="connsiteX0" fmla="*/ 0 w 4764423"/>
                  <a:gd name="connsiteY0" fmla="*/ 1661781 h 3323574"/>
                  <a:gd name="connsiteX1" fmla="*/ 1019279 w 4764423"/>
                  <a:gd name="connsiteY1" fmla="*/ 298849 h 3323574"/>
                  <a:gd name="connsiteX2" fmla="*/ 2382213 w 4764423"/>
                  <a:gd name="connsiteY2" fmla="*/ 0 h 3323574"/>
                  <a:gd name="connsiteX3" fmla="*/ 3745147 w 4764423"/>
                  <a:gd name="connsiteY3" fmla="*/ 298852 h 3323574"/>
                  <a:gd name="connsiteX4" fmla="*/ 4764421 w 4764423"/>
                  <a:gd name="connsiteY4" fmla="*/ 1661789 h 3323574"/>
                  <a:gd name="connsiteX5" fmla="*/ 2382210 w 4764423"/>
                  <a:gd name="connsiteY5" fmla="*/ 3323573 h 3323574"/>
                  <a:gd name="connsiteX6" fmla="*/ 1 w 4764423"/>
                  <a:gd name="connsiteY6" fmla="*/ 1661786 h 3323574"/>
                  <a:gd name="connsiteX7" fmla="*/ 0 w 4764423"/>
                  <a:gd name="connsiteY7" fmla="*/ 1661781 h 3323574"/>
                  <a:gd name="connsiteX0" fmla="*/ 0 w 4764423"/>
                  <a:gd name="connsiteY0" fmla="*/ 1661781 h 2165909"/>
                  <a:gd name="connsiteX1" fmla="*/ 1019279 w 4764423"/>
                  <a:gd name="connsiteY1" fmla="*/ 298849 h 2165909"/>
                  <a:gd name="connsiteX2" fmla="*/ 2382213 w 4764423"/>
                  <a:gd name="connsiteY2" fmla="*/ 0 h 2165909"/>
                  <a:gd name="connsiteX3" fmla="*/ 3745147 w 4764423"/>
                  <a:gd name="connsiteY3" fmla="*/ 298852 h 2165909"/>
                  <a:gd name="connsiteX4" fmla="*/ 4764421 w 4764423"/>
                  <a:gd name="connsiteY4" fmla="*/ 1661789 h 2165909"/>
                  <a:gd name="connsiteX5" fmla="*/ 2382210 w 4764423"/>
                  <a:gd name="connsiteY5" fmla="*/ 873980 h 2165909"/>
                  <a:gd name="connsiteX6" fmla="*/ 1 w 4764423"/>
                  <a:gd name="connsiteY6" fmla="*/ 1661786 h 2165909"/>
                  <a:gd name="connsiteX7" fmla="*/ 0 w 4764423"/>
                  <a:gd name="connsiteY7" fmla="*/ 1661781 h 2165909"/>
                  <a:gd name="connsiteX0" fmla="*/ 0 w 4764423"/>
                  <a:gd name="connsiteY0" fmla="*/ 1661781 h 1938751"/>
                  <a:gd name="connsiteX1" fmla="*/ 1019279 w 4764423"/>
                  <a:gd name="connsiteY1" fmla="*/ 298849 h 1938751"/>
                  <a:gd name="connsiteX2" fmla="*/ 2382213 w 4764423"/>
                  <a:gd name="connsiteY2" fmla="*/ 0 h 1938751"/>
                  <a:gd name="connsiteX3" fmla="*/ 3745147 w 4764423"/>
                  <a:gd name="connsiteY3" fmla="*/ 298852 h 1938751"/>
                  <a:gd name="connsiteX4" fmla="*/ 4764421 w 4764423"/>
                  <a:gd name="connsiteY4" fmla="*/ 1661789 h 1938751"/>
                  <a:gd name="connsiteX5" fmla="*/ 2382210 w 4764423"/>
                  <a:gd name="connsiteY5" fmla="*/ 873980 h 1938751"/>
                  <a:gd name="connsiteX6" fmla="*/ 1 w 4764423"/>
                  <a:gd name="connsiteY6" fmla="*/ 1661786 h 1938751"/>
                  <a:gd name="connsiteX7" fmla="*/ 0 w 4764423"/>
                  <a:gd name="connsiteY7" fmla="*/ 1661781 h 1938751"/>
                  <a:gd name="connsiteX0" fmla="*/ 0 w 4764423"/>
                  <a:gd name="connsiteY0" fmla="*/ 1661781 h 1938751"/>
                  <a:gd name="connsiteX1" fmla="*/ 1019279 w 4764423"/>
                  <a:gd name="connsiteY1" fmla="*/ 298849 h 1938751"/>
                  <a:gd name="connsiteX2" fmla="*/ 2382213 w 4764423"/>
                  <a:gd name="connsiteY2" fmla="*/ 0 h 1938751"/>
                  <a:gd name="connsiteX3" fmla="*/ 3745147 w 4764423"/>
                  <a:gd name="connsiteY3" fmla="*/ 298852 h 1938751"/>
                  <a:gd name="connsiteX4" fmla="*/ 4764421 w 4764423"/>
                  <a:gd name="connsiteY4" fmla="*/ 1661789 h 1938751"/>
                  <a:gd name="connsiteX5" fmla="*/ 2382210 w 4764423"/>
                  <a:gd name="connsiteY5" fmla="*/ 873980 h 1938751"/>
                  <a:gd name="connsiteX6" fmla="*/ 1 w 4764423"/>
                  <a:gd name="connsiteY6" fmla="*/ 1661786 h 1938751"/>
                  <a:gd name="connsiteX7" fmla="*/ 0 w 4764423"/>
                  <a:gd name="connsiteY7" fmla="*/ 1661781 h 1938751"/>
                  <a:gd name="connsiteX0" fmla="*/ 0 w 4764423"/>
                  <a:gd name="connsiteY0" fmla="*/ 1661781 h 1938751"/>
                  <a:gd name="connsiteX1" fmla="*/ 1019279 w 4764423"/>
                  <a:gd name="connsiteY1" fmla="*/ 298849 h 1938751"/>
                  <a:gd name="connsiteX2" fmla="*/ 2382213 w 4764423"/>
                  <a:gd name="connsiteY2" fmla="*/ 0 h 1938751"/>
                  <a:gd name="connsiteX3" fmla="*/ 3745147 w 4764423"/>
                  <a:gd name="connsiteY3" fmla="*/ 298852 h 1938751"/>
                  <a:gd name="connsiteX4" fmla="*/ 4764421 w 4764423"/>
                  <a:gd name="connsiteY4" fmla="*/ 1661789 h 1938751"/>
                  <a:gd name="connsiteX5" fmla="*/ 2382210 w 4764423"/>
                  <a:gd name="connsiteY5" fmla="*/ 873980 h 1938751"/>
                  <a:gd name="connsiteX6" fmla="*/ 1 w 4764423"/>
                  <a:gd name="connsiteY6" fmla="*/ 1661786 h 1938751"/>
                  <a:gd name="connsiteX7" fmla="*/ 0 w 4764423"/>
                  <a:gd name="connsiteY7" fmla="*/ 1661781 h 1938751"/>
                  <a:gd name="connsiteX0" fmla="*/ 25367 w 4789790"/>
                  <a:gd name="connsiteY0" fmla="*/ 1661781 h 1938751"/>
                  <a:gd name="connsiteX1" fmla="*/ 1044646 w 4789790"/>
                  <a:gd name="connsiteY1" fmla="*/ 298849 h 1938751"/>
                  <a:gd name="connsiteX2" fmla="*/ 2407580 w 4789790"/>
                  <a:gd name="connsiteY2" fmla="*/ 0 h 1938751"/>
                  <a:gd name="connsiteX3" fmla="*/ 3770514 w 4789790"/>
                  <a:gd name="connsiteY3" fmla="*/ 298852 h 1938751"/>
                  <a:gd name="connsiteX4" fmla="*/ 4789788 w 4789790"/>
                  <a:gd name="connsiteY4" fmla="*/ 1661789 h 1938751"/>
                  <a:gd name="connsiteX5" fmla="*/ 2407577 w 4789790"/>
                  <a:gd name="connsiteY5" fmla="*/ 873980 h 1938751"/>
                  <a:gd name="connsiteX6" fmla="*/ 25368 w 4789790"/>
                  <a:gd name="connsiteY6" fmla="*/ 1661786 h 1938751"/>
                  <a:gd name="connsiteX7" fmla="*/ 25367 w 4789790"/>
                  <a:gd name="connsiteY7" fmla="*/ 1661781 h 1938751"/>
                  <a:gd name="connsiteX0" fmla="*/ 25367 w 4789790"/>
                  <a:gd name="connsiteY0" fmla="*/ 1661781 h 1938751"/>
                  <a:gd name="connsiteX1" fmla="*/ 1044646 w 4789790"/>
                  <a:gd name="connsiteY1" fmla="*/ 298849 h 1938751"/>
                  <a:gd name="connsiteX2" fmla="*/ 2407580 w 4789790"/>
                  <a:gd name="connsiteY2" fmla="*/ 0 h 1938751"/>
                  <a:gd name="connsiteX3" fmla="*/ 3770514 w 4789790"/>
                  <a:gd name="connsiteY3" fmla="*/ 298852 h 1938751"/>
                  <a:gd name="connsiteX4" fmla="*/ 4789788 w 4789790"/>
                  <a:gd name="connsiteY4" fmla="*/ 1661789 h 1938751"/>
                  <a:gd name="connsiteX5" fmla="*/ 2407577 w 4789790"/>
                  <a:gd name="connsiteY5" fmla="*/ 873980 h 1938751"/>
                  <a:gd name="connsiteX6" fmla="*/ 25368 w 4789790"/>
                  <a:gd name="connsiteY6" fmla="*/ 1661786 h 1938751"/>
                  <a:gd name="connsiteX7" fmla="*/ 25367 w 4789790"/>
                  <a:gd name="connsiteY7" fmla="*/ 1661781 h 1938751"/>
                  <a:gd name="connsiteX0" fmla="*/ 25367 w 4789790"/>
                  <a:gd name="connsiteY0" fmla="*/ 1661781 h 2293601"/>
                  <a:gd name="connsiteX1" fmla="*/ 1044646 w 4789790"/>
                  <a:gd name="connsiteY1" fmla="*/ 298849 h 2293601"/>
                  <a:gd name="connsiteX2" fmla="*/ 2407580 w 4789790"/>
                  <a:gd name="connsiteY2" fmla="*/ 0 h 2293601"/>
                  <a:gd name="connsiteX3" fmla="*/ 3770514 w 4789790"/>
                  <a:gd name="connsiteY3" fmla="*/ 298852 h 2293601"/>
                  <a:gd name="connsiteX4" fmla="*/ 4789788 w 4789790"/>
                  <a:gd name="connsiteY4" fmla="*/ 1661789 h 2293601"/>
                  <a:gd name="connsiteX5" fmla="*/ 2407577 w 4789790"/>
                  <a:gd name="connsiteY5" fmla="*/ 873980 h 2293601"/>
                  <a:gd name="connsiteX6" fmla="*/ 25368 w 4789790"/>
                  <a:gd name="connsiteY6" fmla="*/ 1661786 h 2293601"/>
                  <a:gd name="connsiteX7" fmla="*/ 25367 w 4789790"/>
                  <a:gd name="connsiteY7" fmla="*/ 1661781 h 2293601"/>
                  <a:gd name="connsiteX0" fmla="*/ 227155 w 4991577"/>
                  <a:gd name="connsiteY0" fmla="*/ 1661786 h 1938751"/>
                  <a:gd name="connsiteX1" fmla="*/ 1246433 w 4991577"/>
                  <a:gd name="connsiteY1" fmla="*/ 298849 h 1938751"/>
                  <a:gd name="connsiteX2" fmla="*/ 2609367 w 4991577"/>
                  <a:gd name="connsiteY2" fmla="*/ 0 h 1938751"/>
                  <a:gd name="connsiteX3" fmla="*/ 3972301 w 4991577"/>
                  <a:gd name="connsiteY3" fmla="*/ 298852 h 1938751"/>
                  <a:gd name="connsiteX4" fmla="*/ 4991575 w 4991577"/>
                  <a:gd name="connsiteY4" fmla="*/ 1661789 h 1938751"/>
                  <a:gd name="connsiteX5" fmla="*/ 2609364 w 4991577"/>
                  <a:gd name="connsiteY5" fmla="*/ 873980 h 1938751"/>
                  <a:gd name="connsiteX6" fmla="*/ 227155 w 4991577"/>
                  <a:gd name="connsiteY6" fmla="*/ 1661786 h 1938751"/>
                  <a:gd name="connsiteX0" fmla="*/ 94405 w 4858827"/>
                  <a:gd name="connsiteY0" fmla="*/ 1661786 h 1938751"/>
                  <a:gd name="connsiteX1" fmla="*/ 1113683 w 4858827"/>
                  <a:gd name="connsiteY1" fmla="*/ 298849 h 1938751"/>
                  <a:gd name="connsiteX2" fmla="*/ 2476617 w 4858827"/>
                  <a:gd name="connsiteY2" fmla="*/ 0 h 1938751"/>
                  <a:gd name="connsiteX3" fmla="*/ 3839551 w 4858827"/>
                  <a:gd name="connsiteY3" fmla="*/ 298852 h 1938751"/>
                  <a:gd name="connsiteX4" fmla="*/ 4858825 w 4858827"/>
                  <a:gd name="connsiteY4" fmla="*/ 1661789 h 1938751"/>
                  <a:gd name="connsiteX5" fmla="*/ 2476614 w 4858827"/>
                  <a:gd name="connsiteY5" fmla="*/ 873980 h 1938751"/>
                  <a:gd name="connsiteX6" fmla="*/ 94405 w 4858827"/>
                  <a:gd name="connsiteY6" fmla="*/ 1661786 h 1938751"/>
                  <a:gd name="connsiteX0" fmla="*/ 94405 w 4937535"/>
                  <a:gd name="connsiteY0" fmla="*/ 1644317 h 1921282"/>
                  <a:gd name="connsiteX1" fmla="*/ 1192391 w 4937535"/>
                  <a:gd name="connsiteY1" fmla="*/ 298849 h 1921282"/>
                  <a:gd name="connsiteX2" fmla="*/ 2555325 w 4937535"/>
                  <a:gd name="connsiteY2" fmla="*/ 0 h 1921282"/>
                  <a:gd name="connsiteX3" fmla="*/ 3918259 w 4937535"/>
                  <a:gd name="connsiteY3" fmla="*/ 298852 h 1921282"/>
                  <a:gd name="connsiteX4" fmla="*/ 4937533 w 4937535"/>
                  <a:gd name="connsiteY4" fmla="*/ 1661789 h 1921282"/>
                  <a:gd name="connsiteX5" fmla="*/ 2555322 w 4937535"/>
                  <a:gd name="connsiteY5" fmla="*/ 873980 h 1921282"/>
                  <a:gd name="connsiteX6" fmla="*/ 94405 w 4937535"/>
                  <a:gd name="connsiteY6" fmla="*/ 1644317 h 1921282"/>
                  <a:gd name="connsiteX0" fmla="*/ 94405 w 4937535"/>
                  <a:gd name="connsiteY0" fmla="*/ 1644317 h 1661789"/>
                  <a:gd name="connsiteX1" fmla="*/ 1192391 w 4937535"/>
                  <a:gd name="connsiteY1" fmla="*/ 298849 h 1661789"/>
                  <a:gd name="connsiteX2" fmla="*/ 2555325 w 4937535"/>
                  <a:gd name="connsiteY2" fmla="*/ 0 h 1661789"/>
                  <a:gd name="connsiteX3" fmla="*/ 3918259 w 4937535"/>
                  <a:gd name="connsiteY3" fmla="*/ 298852 h 1661789"/>
                  <a:gd name="connsiteX4" fmla="*/ 4937533 w 4937535"/>
                  <a:gd name="connsiteY4" fmla="*/ 1661789 h 1661789"/>
                  <a:gd name="connsiteX5" fmla="*/ 2555322 w 4937535"/>
                  <a:gd name="connsiteY5" fmla="*/ 873980 h 1661789"/>
                  <a:gd name="connsiteX6" fmla="*/ 94405 w 4937535"/>
                  <a:gd name="connsiteY6" fmla="*/ 1644317 h 1661789"/>
                  <a:gd name="connsiteX0" fmla="*/ 11821 w 4854951"/>
                  <a:gd name="connsiteY0" fmla="*/ 1644317 h 1661789"/>
                  <a:gd name="connsiteX1" fmla="*/ 1109807 w 4854951"/>
                  <a:gd name="connsiteY1" fmla="*/ 298849 h 1661789"/>
                  <a:gd name="connsiteX2" fmla="*/ 2472741 w 4854951"/>
                  <a:gd name="connsiteY2" fmla="*/ 0 h 1661789"/>
                  <a:gd name="connsiteX3" fmla="*/ 3835675 w 4854951"/>
                  <a:gd name="connsiteY3" fmla="*/ 298852 h 1661789"/>
                  <a:gd name="connsiteX4" fmla="*/ 4854949 w 4854951"/>
                  <a:gd name="connsiteY4" fmla="*/ 1661789 h 1661789"/>
                  <a:gd name="connsiteX5" fmla="*/ 2472738 w 4854951"/>
                  <a:gd name="connsiteY5" fmla="*/ 873980 h 1661789"/>
                  <a:gd name="connsiteX6" fmla="*/ 11821 w 4854951"/>
                  <a:gd name="connsiteY6" fmla="*/ 1644317 h 1661789"/>
                  <a:gd name="connsiteX0" fmla="*/ 2263 w 4845393"/>
                  <a:gd name="connsiteY0" fmla="*/ 1644317 h 1661789"/>
                  <a:gd name="connsiteX1" fmla="*/ 1100249 w 4845393"/>
                  <a:gd name="connsiteY1" fmla="*/ 298849 h 1661789"/>
                  <a:gd name="connsiteX2" fmla="*/ 2463183 w 4845393"/>
                  <a:gd name="connsiteY2" fmla="*/ 0 h 1661789"/>
                  <a:gd name="connsiteX3" fmla="*/ 3826117 w 4845393"/>
                  <a:gd name="connsiteY3" fmla="*/ 298852 h 1661789"/>
                  <a:gd name="connsiteX4" fmla="*/ 4845391 w 4845393"/>
                  <a:gd name="connsiteY4" fmla="*/ 1661789 h 1661789"/>
                  <a:gd name="connsiteX5" fmla="*/ 2463180 w 4845393"/>
                  <a:gd name="connsiteY5" fmla="*/ 873980 h 1661789"/>
                  <a:gd name="connsiteX6" fmla="*/ 2263 w 4845393"/>
                  <a:gd name="connsiteY6" fmla="*/ 1644317 h 1661789"/>
                  <a:gd name="connsiteX0" fmla="*/ 0 w 4843130"/>
                  <a:gd name="connsiteY0" fmla="*/ 1644317 h 1661789"/>
                  <a:gd name="connsiteX1" fmla="*/ 1097986 w 4843130"/>
                  <a:gd name="connsiteY1" fmla="*/ 298849 h 1661789"/>
                  <a:gd name="connsiteX2" fmla="*/ 2460920 w 4843130"/>
                  <a:gd name="connsiteY2" fmla="*/ 0 h 1661789"/>
                  <a:gd name="connsiteX3" fmla="*/ 3823854 w 4843130"/>
                  <a:gd name="connsiteY3" fmla="*/ 298852 h 1661789"/>
                  <a:gd name="connsiteX4" fmla="*/ 4843128 w 4843130"/>
                  <a:gd name="connsiteY4" fmla="*/ 1661789 h 1661789"/>
                  <a:gd name="connsiteX5" fmla="*/ 2460917 w 4843130"/>
                  <a:gd name="connsiteY5" fmla="*/ 873980 h 1661789"/>
                  <a:gd name="connsiteX6" fmla="*/ 0 w 4843130"/>
                  <a:gd name="connsiteY6" fmla="*/ 1644317 h 1661789"/>
                  <a:gd name="connsiteX0" fmla="*/ 0 w 4843130"/>
                  <a:gd name="connsiteY0" fmla="*/ 1655484 h 1672956"/>
                  <a:gd name="connsiteX1" fmla="*/ 964654 w 4843130"/>
                  <a:gd name="connsiteY1" fmla="*/ 377021 h 1672956"/>
                  <a:gd name="connsiteX2" fmla="*/ 2460920 w 4843130"/>
                  <a:gd name="connsiteY2" fmla="*/ 11167 h 1672956"/>
                  <a:gd name="connsiteX3" fmla="*/ 3823854 w 4843130"/>
                  <a:gd name="connsiteY3" fmla="*/ 310019 h 1672956"/>
                  <a:gd name="connsiteX4" fmla="*/ 4843128 w 4843130"/>
                  <a:gd name="connsiteY4" fmla="*/ 1672956 h 1672956"/>
                  <a:gd name="connsiteX5" fmla="*/ 2460917 w 4843130"/>
                  <a:gd name="connsiteY5" fmla="*/ 885147 h 1672956"/>
                  <a:gd name="connsiteX6" fmla="*/ 0 w 4843130"/>
                  <a:gd name="connsiteY6" fmla="*/ 1655484 h 1672956"/>
                  <a:gd name="connsiteX0" fmla="*/ 0 w 4843130"/>
                  <a:gd name="connsiteY0" fmla="*/ 1655484 h 1672956"/>
                  <a:gd name="connsiteX1" fmla="*/ 964654 w 4843130"/>
                  <a:gd name="connsiteY1" fmla="*/ 377021 h 1672956"/>
                  <a:gd name="connsiteX2" fmla="*/ 2460920 w 4843130"/>
                  <a:gd name="connsiteY2" fmla="*/ 11167 h 1672956"/>
                  <a:gd name="connsiteX3" fmla="*/ 3823854 w 4843130"/>
                  <a:gd name="connsiteY3" fmla="*/ 310019 h 1672956"/>
                  <a:gd name="connsiteX4" fmla="*/ 4843128 w 4843130"/>
                  <a:gd name="connsiteY4" fmla="*/ 1672956 h 1672956"/>
                  <a:gd name="connsiteX5" fmla="*/ 2460917 w 4843130"/>
                  <a:gd name="connsiteY5" fmla="*/ 885147 h 1672956"/>
                  <a:gd name="connsiteX6" fmla="*/ 0 w 4843130"/>
                  <a:gd name="connsiteY6" fmla="*/ 1655484 h 1672956"/>
                  <a:gd name="connsiteX0" fmla="*/ 0 w 4949398"/>
                  <a:gd name="connsiteY0" fmla="*/ 1655484 h 1655484"/>
                  <a:gd name="connsiteX1" fmla="*/ 964654 w 4949398"/>
                  <a:gd name="connsiteY1" fmla="*/ 377021 h 1655484"/>
                  <a:gd name="connsiteX2" fmla="*/ 2460920 w 4949398"/>
                  <a:gd name="connsiteY2" fmla="*/ 11167 h 1655484"/>
                  <a:gd name="connsiteX3" fmla="*/ 3823854 w 4949398"/>
                  <a:gd name="connsiteY3" fmla="*/ 310019 h 1655484"/>
                  <a:gd name="connsiteX4" fmla="*/ 4949396 w 4949398"/>
                  <a:gd name="connsiteY4" fmla="*/ 1618563 h 1655484"/>
                  <a:gd name="connsiteX5" fmla="*/ 2460917 w 4949398"/>
                  <a:gd name="connsiteY5" fmla="*/ 885147 h 1655484"/>
                  <a:gd name="connsiteX6" fmla="*/ 0 w 4949398"/>
                  <a:gd name="connsiteY6" fmla="*/ 1655484 h 1655484"/>
                  <a:gd name="connsiteX0" fmla="*/ 0 w 4949396"/>
                  <a:gd name="connsiteY0" fmla="*/ 1655484 h 1655484"/>
                  <a:gd name="connsiteX1" fmla="*/ 964654 w 4949396"/>
                  <a:gd name="connsiteY1" fmla="*/ 377021 h 1655484"/>
                  <a:gd name="connsiteX2" fmla="*/ 2460920 w 4949396"/>
                  <a:gd name="connsiteY2" fmla="*/ 11167 h 1655484"/>
                  <a:gd name="connsiteX3" fmla="*/ 3823854 w 4949396"/>
                  <a:gd name="connsiteY3" fmla="*/ 310019 h 1655484"/>
                  <a:gd name="connsiteX4" fmla="*/ 4949396 w 4949396"/>
                  <a:gd name="connsiteY4" fmla="*/ 1618563 h 1655484"/>
                  <a:gd name="connsiteX5" fmla="*/ 2460917 w 4949396"/>
                  <a:gd name="connsiteY5" fmla="*/ 885147 h 1655484"/>
                  <a:gd name="connsiteX6" fmla="*/ 0 w 4949396"/>
                  <a:gd name="connsiteY6" fmla="*/ 1655484 h 1655484"/>
                  <a:gd name="connsiteX0" fmla="*/ 0 w 5055664"/>
                  <a:gd name="connsiteY0" fmla="*/ 1664546 h 1664546"/>
                  <a:gd name="connsiteX1" fmla="*/ 1070922 w 5055664"/>
                  <a:gd name="connsiteY1" fmla="*/ 377021 h 1664546"/>
                  <a:gd name="connsiteX2" fmla="*/ 2567188 w 5055664"/>
                  <a:gd name="connsiteY2" fmla="*/ 11167 h 1664546"/>
                  <a:gd name="connsiteX3" fmla="*/ 3930122 w 5055664"/>
                  <a:gd name="connsiteY3" fmla="*/ 310019 h 1664546"/>
                  <a:gd name="connsiteX4" fmla="*/ 5055664 w 5055664"/>
                  <a:gd name="connsiteY4" fmla="*/ 1618563 h 1664546"/>
                  <a:gd name="connsiteX5" fmla="*/ 2567185 w 5055664"/>
                  <a:gd name="connsiteY5" fmla="*/ 885147 h 1664546"/>
                  <a:gd name="connsiteX6" fmla="*/ 0 w 5055664"/>
                  <a:gd name="connsiteY6" fmla="*/ 1664546 h 1664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55664" h="1664546">
                    <a:moveTo>
                      <a:pt x="0" y="1664546"/>
                    </a:moveTo>
                    <a:cubicBezTo>
                      <a:pt x="75875" y="1049259"/>
                      <a:pt x="660769" y="651074"/>
                      <a:pt x="1070922" y="377021"/>
                    </a:cubicBezTo>
                    <a:cubicBezTo>
                      <a:pt x="1528079" y="123938"/>
                      <a:pt x="2090655" y="22334"/>
                      <a:pt x="2567188" y="11167"/>
                    </a:cubicBezTo>
                    <a:cubicBezTo>
                      <a:pt x="3043721" y="0"/>
                      <a:pt x="3530341" y="115477"/>
                      <a:pt x="3930122" y="310019"/>
                    </a:cubicBezTo>
                    <a:cubicBezTo>
                      <a:pt x="4568796" y="620811"/>
                      <a:pt x="4940757" y="1060844"/>
                      <a:pt x="5055664" y="1618563"/>
                    </a:cubicBezTo>
                    <a:cubicBezTo>
                      <a:pt x="4376675" y="1159692"/>
                      <a:pt x="3338383" y="916585"/>
                      <a:pt x="2567185" y="885147"/>
                    </a:cubicBezTo>
                    <a:cubicBezTo>
                      <a:pt x="1963323" y="830719"/>
                      <a:pt x="888870" y="1249351"/>
                      <a:pt x="0" y="1664546"/>
                    </a:cubicBez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23" name="타원 22"/>
              <p:cNvSpPr/>
              <p:nvPr/>
            </p:nvSpPr>
            <p:spPr>
              <a:xfrm rot="1277101">
                <a:off x="5369058" y="2416855"/>
                <a:ext cx="1195982" cy="41915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5375682" y="4449611"/>
              <a:ext cx="894797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100" b="1" dirty="0">
                  <a:solidFill>
                    <a:srgbClr val="3853A5"/>
                  </a:solidFill>
                  <a:latin typeface="+mn-ea"/>
                </a:rPr>
                <a:t>대기업</a:t>
              </a:r>
              <a:r>
                <a:rPr lang="en-US" altLang="ko-KR" sz="1100" b="1" dirty="0">
                  <a:solidFill>
                    <a:srgbClr val="3853A5"/>
                  </a:solidFill>
                  <a:latin typeface="+mn-ea"/>
                </a:rPr>
                <a:t>72%</a:t>
              </a:r>
              <a:endParaRPr lang="ko-KR" altLang="en-US" sz="1100" dirty="0">
                <a:solidFill>
                  <a:srgbClr val="3853A5"/>
                </a:solidFill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3484718" y="6095979"/>
              <a:ext cx="81304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100" b="1">
                  <a:solidFill>
                    <a:srgbClr val="FF0000"/>
                  </a:solidFill>
                  <a:latin typeface="+mn-ea"/>
                </a:rPr>
                <a:t>공기업</a:t>
              </a:r>
              <a:r>
                <a:rPr lang="en-US" altLang="ko-KR" sz="1100" b="1">
                  <a:solidFill>
                    <a:srgbClr val="FF0000"/>
                  </a:solidFill>
                  <a:latin typeface="+mn-ea"/>
                </a:rPr>
                <a:t>1%</a:t>
              </a:r>
              <a:endParaRPr lang="ko-KR" altLang="en-US" sz="1100">
                <a:solidFill>
                  <a:srgbClr val="FF0000"/>
                </a:solidFill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3203848" y="5359348"/>
              <a:ext cx="74892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100" b="1" dirty="0">
                  <a:solidFill>
                    <a:srgbClr val="2BB38F"/>
                  </a:solidFill>
                  <a:latin typeface="+mn-ea"/>
                </a:rPr>
                <a:t>중소기업</a:t>
              </a:r>
            </a:p>
            <a:p>
              <a:pPr algn="ctr">
                <a:defRPr/>
              </a:pPr>
              <a:r>
                <a:rPr lang="en-US" altLang="ko-KR" sz="1100" b="1" dirty="0">
                  <a:solidFill>
                    <a:srgbClr val="2BB38F"/>
                  </a:solidFill>
                  <a:latin typeface="+mn-ea"/>
                </a:rPr>
                <a:t>15%</a:t>
              </a:r>
              <a:endParaRPr lang="ko-KR" altLang="en-US" sz="1100" dirty="0">
                <a:solidFill>
                  <a:srgbClr val="2BB38F"/>
                </a:solidFill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3206138" y="4903711"/>
              <a:ext cx="81304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100" b="1" dirty="0">
                  <a:solidFill>
                    <a:srgbClr val="FEAB16"/>
                  </a:solidFill>
                  <a:latin typeface="+mn-ea"/>
                </a:rPr>
                <a:t>연구소</a:t>
              </a:r>
              <a:r>
                <a:rPr lang="en-US" altLang="ko-KR" sz="1100" b="1" dirty="0">
                  <a:solidFill>
                    <a:srgbClr val="FEAB16"/>
                  </a:solidFill>
                  <a:latin typeface="+mn-ea"/>
                </a:rPr>
                <a:t>2%</a:t>
              </a:r>
              <a:endParaRPr lang="ko-KR" altLang="en-US" sz="1100" dirty="0">
                <a:solidFill>
                  <a:srgbClr val="FEAB16"/>
                </a:solidFill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3599509" y="4524766"/>
              <a:ext cx="671979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1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진학</a:t>
              </a:r>
              <a:r>
                <a:rPr lang="en-US" altLang="ko-KR" sz="1100" b="1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3%</a:t>
              </a:r>
              <a:endParaRPr lang="ko-KR" altLang="en-US" sz="11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377147" y="4318806"/>
              <a:ext cx="671979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100" b="1" dirty="0">
                  <a:solidFill>
                    <a:srgbClr val="7030A0"/>
                  </a:solidFill>
                  <a:latin typeface="+mn-ea"/>
                </a:rPr>
                <a:t>기타</a:t>
              </a:r>
              <a:r>
                <a:rPr lang="en-US" altLang="ko-KR" sz="1100" b="1" dirty="0">
                  <a:solidFill>
                    <a:srgbClr val="7030A0"/>
                  </a:solidFill>
                  <a:latin typeface="+mn-ea"/>
                </a:rPr>
                <a:t>7%</a:t>
              </a:r>
              <a:endParaRPr lang="ko-KR" altLang="en-US" sz="1100" dirty="0">
                <a:solidFill>
                  <a:srgbClr val="7030A0"/>
                </a:solidFill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140963" y="3929240"/>
              <a:ext cx="1765227" cy="360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ko-KR" altLang="en-US" sz="1400" b="1" dirty="0">
                  <a:latin typeface="+mn-ea"/>
                </a:rPr>
                <a:t>석사 졸업생 진로</a:t>
              </a:r>
              <a:endParaRPr lang="ko-KR" altLang="en-US" sz="1400" dirty="0"/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-57920" y="1119350"/>
            <a:ext cx="3437292" cy="3096344"/>
            <a:chOff x="1226820" y="1252208"/>
            <a:chExt cx="6522720" cy="3190252"/>
          </a:xfrm>
        </p:grpSpPr>
        <p:pic>
          <p:nvPicPr>
            <p:cNvPr id="56" name="Picture 5" descr="C:\Users\권순호\Desktop\111.png"/>
            <p:cNvPicPr>
              <a:picLocks noChangeAspect="1" noChangeArrowheads="1"/>
            </p:cNvPicPr>
            <p:nvPr/>
          </p:nvPicPr>
          <p:blipFill rotWithShape="1">
            <a:blip r:embed="rId3"/>
            <a:srcRect l="5440" t="64690" r="5760" b="14910"/>
            <a:stretch>
              <a:fillRect/>
            </a:stretch>
          </p:blipFill>
          <p:spPr>
            <a:xfrm>
              <a:off x="1226820" y="3543300"/>
              <a:ext cx="6522720" cy="899160"/>
            </a:xfrm>
            <a:prstGeom prst="rect">
              <a:avLst/>
            </a:prstGeom>
            <a:noFill/>
          </p:spPr>
        </p:pic>
        <p:sp>
          <p:nvSpPr>
            <p:cNvPr id="57" name="모서리가 둥근 직사각형 56"/>
            <p:cNvSpPr/>
            <p:nvPr/>
          </p:nvSpPr>
          <p:spPr>
            <a:xfrm>
              <a:off x="1675068" y="1252208"/>
              <a:ext cx="5626225" cy="2740672"/>
            </a:xfrm>
            <a:prstGeom prst="roundRect">
              <a:avLst>
                <a:gd name="adj" fmla="val 4909"/>
              </a:avLst>
            </a:prstGeom>
            <a:solidFill>
              <a:srgbClr val="FAFAFA"/>
            </a:solidFill>
            <a:ln w="3175">
              <a:solidFill>
                <a:schemeClr val="bg1">
                  <a:lumMod val="7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aphicFrame>
        <p:nvGraphicFramePr>
          <p:cNvPr id="58" name="차트 17"/>
          <p:cNvGraphicFramePr/>
          <p:nvPr>
            <p:extLst/>
          </p:nvPr>
        </p:nvGraphicFramePr>
        <p:xfrm>
          <a:off x="188562" y="1623629"/>
          <a:ext cx="2906964" cy="2232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9" name="직사각형 58"/>
          <p:cNvSpPr/>
          <p:nvPr/>
        </p:nvSpPr>
        <p:spPr>
          <a:xfrm>
            <a:off x="643337" y="1283628"/>
            <a:ext cx="218521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200" b="1" dirty="0">
                <a:latin typeface="+mn-ea"/>
              </a:rPr>
              <a:t>최근 </a:t>
            </a:r>
            <a:r>
              <a:rPr lang="en-US" altLang="ko-KR" sz="1200" b="1" dirty="0">
                <a:latin typeface="+mn-ea"/>
              </a:rPr>
              <a:t>3</a:t>
            </a:r>
            <a:r>
              <a:rPr lang="ko-KR" altLang="en-US" sz="1200" b="1" dirty="0">
                <a:latin typeface="+mn-ea"/>
              </a:rPr>
              <a:t>년 학부 졸업생 취업률</a:t>
            </a:r>
            <a:endParaRPr lang="ko-KR" altLang="en-US" sz="1200" dirty="0"/>
          </a:p>
        </p:txBody>
      </p:sp>
      <p:sp>
        <p:nvSpPr>
          <p:cNvPr id="2" name="TextBox 1"/>
          <p:cNvSpPr txBox="1"/>
          <p:nvPr/>
        </p:nvSpPr>
        <p:spPr>
          <a:xfrm>
            <a:off x="2493981" y="548680"/>
            <a:ext cx="4320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>
                <a:solidFill>
                  <a:srgbClr val="C00000"/>
                </a:solidFill>
                <a:latin typeface="+mn-ea"/>
              </a:rPr>
              <a:t>매년 학사 </a:t>
            </a:r>
            <a:r>
              <a:rPr lang="en-US" altLang="ko-KR" b="1" dirty="0">
                <a:solidFill>
                  <a:srgbClr val="C00000"/>
                </a:solidFill>
                <a:latin typeface="+mn-ea"/>
              </a:rPr>
              <a:t>100</a:t>
            </a:r>
            <a:r>
              <a:rPr lang="ko-KR" altLang="en-US" b="1" dirty="0">
                <a:solidFill>
                  <a:srgbClr val="C00000"/>
                </a:solidFill>
                <a:latin typeface="+mn-ea"/>
              </a:rPr>
              <a:t>여명</a:t>
            </a:r>
            <a:r>
              <a:rPr lang="en-US" altLang="ko-KR" b="1" dirty="0">
                <a:solidFill>
                  <a:srgbClr val="C00000"/>
                </a:solidFill>
                <a:latin typeface="+mn-ea"/>
              </a:rPr>
              <a:t>, </a:t>
            </a:r>
            <a:r>
              <a:rPr lang="ko-KR" altLang="en-US" b="1" dirty="0" err="1">
                <a:solidFill>
                  <a:srgbClr val="C00000"/>
                </a:solidFill>
                <a:latin typeface="+mn-ea"/>
              </a:rPr>
              <a:t>석박사</a:t>
            </a:r>
            <a:r>
              <a:rPr lang="ko-KR" altLang="en-US" b="1" dirty="0">
                <a:solidFill>
                  <a:srgbClr val="C00000"/>
                </a:solidFill>
                <a:latin typeface="+mn-ea"/>
              </a:rPr>
              <a:t> </a:t>
            </a:r>
            <a:r>
              <a:rPr lang="en-US" altLang="ko-KR" b="1" dirty="0">
                <a:solidFill>
                  <a:srgbClr val="C00000"/>
                </a:solidFill>
                <a:latin typeface="+mn-ea"/>
              </a:rPr>
              <a:t>50</a:t>
            </a:r>
            <a:r>
              <a:rPr lang="ko-KR" altLang="en-US" b="1" dirty="0">
                <a:solidFill>
                  <a:srgbClr val="C00000"/>
                </a:solidFill>
                <a:latin typeface="+mn-ea"/>
              </a:rPr>
              <a:t>여명 배출</a:t>
            </a:r>
          </a:p>
        </p:txBody>
      </p:sp>
      <p:grpSp>
        <p:nvGrpSpPr>
          <p:cNvPr id="75" name="그룹 50"/>
          <p:cNvGrpSpPr>
            <a:grpSpLocks/>
          </p:cNvGrpSpPr>
          <p:nvPr/>
        </p:nvGrpSpPr>
        <p:grpSpPr>
          <a:xfrm>
            <a:off x="4572973" y="1182220"/>
            <a:ext cx="3103554" cy="2728227"/>
            <a:chOff x="1519930" y="1937983"/>
            <a:chExt cx="6191057" cy="4382503"/>
          </a:xfrm>
        </p:grpSpPr>
        <p:sp>
          <p:nvSpPr>
            <p:cNvPr id="76" name="타원 75"/>
            <p:cNvSpPr/>
            <p:nvPr/>
          </p:nvSpPr>
          <p:spPr>
            <a:xfrm>
              <a:off x="2472993" y="5616623"/>
              <a:ext cx="4910351" cy="703863"/>
            </a:xfrm>
            <a:prstGeom prst="ellipse">
              <a:avLst/>
            </a:prstGeom>
            <a:gradFill flip="none" rotWithShape="1">
              <a:gsLst>
                <a:gs pos="13000">
                  <a:schemeClr val="tx1">
                    <a:alpha val="91000"/>
                  </a:schemeClr>
                </a:gs>
                <a:gs pos="100000">
                  <a:sysClr val="window" lastClr="FFFFFF">
                    <a:alpha val="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graphicFrame>
          <p:nvGraphicFramePr>
            <p:cNvPr id="77" name="차트 76"/>
            <p:cNvGraphicFramePr/>
            <p:nvPr>
              <p:extLst/>
            </p:nvPr>
          </p:nvGraphicFramePr>
          <p:xfrm>
            <a:off x="1519930" y="1937983"/>
            <a:ext cx="6191057" cy="4313272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78" name="타원 77"/>
            <p:cNvSpPr/>
            <p:nvPr/>
          </p:nvSpPr>
          <p:spPr>
            <a:xfrm rot="2326258">
              <a:off x="2883080" y="5032245"/>
              <a:ext cx="385949" cy="37243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79" name="자유형 78"/>
            <p:cNvSpPr/>
            <p:nvPr/>
          </p:nvSpPr>
          <p:spPr>
            <a:xfrm>
              <a:off x="2240400" y="2208728"/>
              <a:ext cx="4681066" cy="1457520"/>
            </a:xfrm>
            <a:custGeom>
              <a:avLst/>
              <a:gdLst>
                <a:gd name="connsiteX0" fmla="*/ 0 w 4764420"/>
                <a:gd name="connsiteY0" fmla="*/ 1661784 h 3323568"/>
                <a:gd name="connsiteX1" fmla="*/ 1019279 w 4764420"/>
                <a:gd name="connsiteY1" fmla="*/ 298852 h 3323568"/>
                <a:gd name="connsiteX2" fmla="*/ 2382213 w 4764420"/>
                <a:gd name="connsiteY2" fmla="*/ 3 h 3323568"/>
                <a:gd name="connsiteX3" fmla="*/ 3745147 w 4764420"/>
                <a:gd name="connsiteY3" fmla="*/ 298855 h 3323568"/>
                <a:gd name="connsiteX4" fmla="*/ 4764421 w 4764420"/>
                <a:gd name="connsiteY4" fmla="*/ 1661792 h 3323568"/>
                <a:gd name="connsiteX5" fmla="*/ 3745144 w 4764420"/>
                <a:gd name="connsiteY5" fmla="*/ 3024726 h 3323568"/>
                <a:gd name="connsiteX6" fmla="*/ 2382210 w 4764420"/>
                <a:gd name="connsiteY6" fmla="*/ 3323576 h 3323568"/>
                <a:gd name="connsiteX7" fmla="*/ 1019276 w 4764420"/>
                <a:gd name="connsiteY7" fmla="*/ 3024725 h 3323568"/>
                <a:gd name="connsiteX8" fmla="*/ 1 w 4764420"/>
                <a:gd name="connsiteY8" fmla="*/ 1661789 h 3323568"/>
                <a:gd name="connsiteX9" fmla="*/ 0 w 4764420"/>
                <a:gd name="connsiteY9" fmla="*/ 1661784 h 3323568"/>
                <a:gd name="connsiteX0" fmla="*/ 0 w 4764423"/>
                <a:gd name="connsiteY0" fmla="*/ 1661781 h 3550729"/>
                <a:gd name="connsiteX1" fmla="*/ 1019279 w 4764423"/>
                <a:gd name="connsiteY1" fmla="*/ 298849 h 3550729"/>
                <a:gd name="connsiteX2" fmla="*/ 2382213 w 4764423"/>
                <a:gd name="connsiteY2" fmla="*/ 0 h 3550729"/>
                <a:gd name="connsiteX3" fmla="*/ 3745147 w 4764423"/>
                <a:gd name="connsiteY3" fmla="*/ 298852 h 3550729"/>
                <a:gd name="connsiteX4" fmla="*/ 4764421 w 4764423"/>
                <a:gd name="connsiteY4" fmla="*/ 1661789 h 3550729"/>
                <a:gd name="connsiteX5" fmla="*/ 3745144 w 4764423"/>
                <a:gd name="connsiteY5" fmla="*/ 3024723 h 3550729"/>
                <a:gd name="connsiteX6" fmla="*/ 2382210 w 4764423"/>
                <a:gd name="connsiteY6" fmla="*/ 3323573 h 3550729"/>
                <a:gd name="connsiteX7" fmla="*/ 1 w 4764423"/>
                <a:gd name="connsiteY7" fmla="*/ 1661786 h 3550729"/>
                <a:gd name="connsiteX8" fmla="*/ 0 w 4764423"/>
                <a:gd name="connsiteY8" fmla="*/ 1661781 h 3550729"/>
                <a:gd name="connsiteX0" fmla="*/ 0 w 4764423"/>
                <a:gd name="connsiteY0" fmla="*/ 1661781 h 3323574"/>
                <a:gd name="connsiteX1" fmla="*/ 1019279 w 4764423"/>
                <a:gd name="connsiteY1" fmla="*/ 298849 h 3323574"/>
                <a:gd name="connsiteX2" fmla="*/ 2382213 w 4764423"/>
                <a:gd name="connsiteY2" fmla="*/ 0 h 3323574"/>
                <a:gd name="connsiteX3" fmla="*/ 3745147 w 4764423"/>
                <a:gd name="connsiteY3" fmla="*/ 298852 h 3323574"/>
                <a:gd name="connsiteX4" fmla="*/ 4764421 w 4764423"/>
                <a:gd name="connsiteY4" fmla="*/ 1661789 h 3323574"/>
                <a:gd name="connsiteX5" fmla="*/ 2382210 w 4764423"/>
                <a:gd name="connsiteY5" fmla="*/ 3323573 h 3323574"/>
                <a:gd name="connsiteX6" fmla="*/ 1 w 4764423"/>
                <a:gd name="connsiteY6" fmla="*/ 1661786 h 3323574"/>
                <a:gd name="connsiteX7" fmla="*/ 0 w 4764423"/>
                <a:gd name="connsiteY7" fmla="*/ 1661781 h 3323574"/>
                <a:gd name="connsiteX0" fmla="*/ 0 w 4764423"/>
                <a:gd name="connsiteY0" fmla="*/ 1661781 h 2165909"/>
                <a:gd name="connsiteX1" fmla="*/ 1019279 w 4764423"/>
                <a:gd name="connsiteY1" fmla="*/ 298849 h 2165909"/>
                <a:gd name="connsiteX2" fmla="*/ 2382213 w 4764423"/>
                <a:gd name="connsiteY2" fmla="*/ 0 h 2165909"/>
                <a:gd name="connsiteX3" fmla="*/ 3745147 w 4764423"/>
                <a:gd name="connsiteY3" fmla="*/ 298852 h 2165909"/>
                <a:gd name="connsiteX4" fmla="*/ 4764421 w 4764423"/>
                <a:gd name="connsiteY4" fmla="*/ 1661789 h 2165909"/>
                <a:gd name="connsiteX5" fmla="*/ 2382210 w 4764423"/>
                <a:gd name="connsiteY5" fmla="*/ 873980 h 2165909"/>
                <a:gd name="connsiteX6" fmla="*/ 1 w 4764423"/>
                <a:gd name="connsiteY6" fmla="*/ 1661786 h 2165909"/>
                <a:gd name="connsiteX7" fmla="*/ 0 w 4764423"/>
                <a:gd name="connsiteY7" fmla="*/ 1661781 h 2165909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0 w 4764423"/>
                <a:gd name="connsiteY0" fmla="*/ 1661781 h 1938751"/>
                <a:gd name="connsiteX1" fmla="*/ 1019279 w 4764423"/>
                <a:gd name="connsiteY1" fmla="*/ 298849 h 1938751"/>
                <a:gd name="connsiteX2" fmla="*/ 2382213 w 4764423"/>
                <a:gd name="connsiteY2" fmla="*/ 0 h 1938751"/>
                <a:gd name="connsiteX3" fmla="*/ 3745147 w 4764423"/>
                <a:gd name="connsiteY3" fmla="*/ 298852 h 1938751"/>
                <a:gd name="connsiteX4" fmla="*/ 4764421 w 4764423"/>
                <a:gd name="connsiteY4" fmla="*/ 1661789 h 1938751"/>
                <a:gd name="connsiteX5" fmla="*/ 2382210 w 4764423"/>
                <a:gd name="connsiteY5" fmla="*/ 873980 h 1938751"/>
                <a:gd name="connsiteX6" fmla="*/ 1 w 4764423"/>
                <a:gd name="connsiteY6" fmla="*/ 1661786 h 1938751"/>
                <a:gd name="connsiteX7" fmla="*/ 0 w 4764423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1938751"/>
                <a:gd name="connsiteX1" fmla="*/ 1044646 w 4789790"/>
                <a:gd name="connsiteY1" fmla="*/ 298849 h 1938751"/>
                <a:gd name="connsiteX2" fmla="*/ 2407580 w 4789790"/>
                <a:gd name="connsiteY2" fmla="*/ 0 h 1938751"/>
                <a:gd name="connsiteX3" fmla="*/ 3770514 w 4789790"/>
                <a:gd name="connsiteY3" fmla="*/ 298852 h 1938751"/>
                <a:gd name="connsiteX4" fmla="*/ 4789788 w 4789790"/>
                <a:gd name="connsiteY4" fmla="*/ 1661789 h 1938751"/>
                <a:gd name="connsiteX5" fmla="*/ 2407577 w 4789790"/>
                <a:gd name="connsiteY5" fmla="*/ 873980 h 1938751"/>
                <a:gd name="connsiteX6" fmla="*/ 25368 w 4789790"/>
                <a:gd name="connsiteY6" fmla="*/ 1661786 h 1938751"/>
                <a:gd name="connsiteX7" fmla="*/ 25367 w 4789790"/>
                <a:gd name="connsiteY7" fmla="*/ 1661781 h 1938751"/>
                <a:gd name="connsiteX0" fmla="*/ 25367 w 4789790"/>
                <a:gd name="connsiteY0" fmla="*/ 1661781 h 2293601"/>
                <a:gd name="connsiteX1" fmla="*/ 1044646 w 4789790"/>
                <a:gd name="connsiteY1" fmla="*/ 298849 h 2293601"/>
                <a:gd name="connsiteX2" fmla="*/ 2407580 w 4789790"/>
                <a:gd name="connsiteY2" fmla="*/ 0 h 2293601"/>
                <a:gd name="connsiteX3" fmla="*/ 3770514 w 4789790"/>
                <a:gd name="connsiteY3" fmla="*/ 298852 h 2293601"/>
                <a:gd name="connsiteX4" fmla="*/ 4789788 w 4789790"/>
                <a:gd name="connsiteY4" fmla="*/ 1661789 h 2293601"/>
                <a:gd name="connsiteX5" fmla="*/ 2407577 w 4789790"/>
                <a:gd name="connsiteY5" fmla="*/ 873980 h 2293601"/>
                <a:gd name="connsiteX6" fmla="*/ 25368 w 4789790"/>
                <a:gd name="connsiteY6" fmla="*/ 1661786 h 2293601"/>
                <a:gd name="connsiteX7" fmla="*/ 25367 w 4789790"/>
                <a:gd name="connsiteY7" fmla="*/ 1661781 h 2293601"/>
                <a:gd name="connsiteX0" fmla="*/ 227155 w 4991577"/>
                <a:gd name="connsiteY0" fmla="*/ 1661786 h 1938751"/>
                <a:gd name="connsiteX1" fmla="*/ 1246433 w 4991577"/>
                <a:gd name="connsiteY1" fmla="*/ 298849 h 1938751"/>
                <a:gd name="connsiteX2" fmla="*/ 2609367 w 4991577"/>
                <a:gd name="connsiteY2" fmla="*/ 0 h 1938751"/>
                <a:gd name="connsiteX3" fmla="*/ 3972301 w 4991577"/>
                <a:gd name="connsiteY3" fmla="*/ 298852 h 1938751"/>
                <a:gd name="connsiteX4" fmla="*/ 4991575 w 4991577"/>
                <a:gd name="connsiteY4" fmla="*/ 1661789 h 1938751"/>
                <a:gd name="connsiteX5" fmla="*/ 2609364 w 4991577"/>
                <a:gd name="connsiteY5" fmla="*/ 873980 h 1938751"/>
                <a:gd name="connsiteX6" fmla="*/ 227155 w 4991577"/>
                <a:gd name="connsiteY6" fmla="*/ 1661786 h 1938751"/>
                <a:gd name="connsiteX0" fmla="*/ 94405 w 4858827"/>
                <a:gd name="connsiteY0" fmla="*/ 1661786 h 1938751"/>
                <a:gd name="connsiteX1" fmla="*/ 1113683 w 4858827"/>
                <a:gd name="connsiteY1" fmla="*/ 298849 h 1938751"/>
                <a:gd name="connsiteX2" fmla="*/ 2476617 w 4858827"/>
                <a:gd name="connsiteY2" fmla="*/ 0 h 1938751"/>
                <a:gd name="connsiteX3" fmla="*/ 3839551 w 4858827"/>
                <a:gd name="connsiteY3" fmla="*/ 298852 h 1938751"/>
                <a:gd name="connsiteX4" fmla="*/ 4858825 w 4858827"/>
                <a:gd name="connsiteY4" fmla="*/ 1661789 h 1938751"/>
                <a:gd name="connsiteX5" fmla="*/ 2476614 w 4858827"/>
                <a:gd name="connsiteY5" fmla="*/ 873980 h 1938751"/>
                <a:gd name="connsiteX6" fmla="*/ 94405 w 4858827"/>
                <a:gd name="connsiteY6" fmla="*/ 1661786 h 1938751"/>
                <a:gd name="connsiteX0" fmla="*/ 94405 w 4937535"/>
                <a:gd name="connsiteY0" fmla="*/ 1644317 h 1921282"/>
                <a:gd name="connsiteX1" fmla="*/ 1192391 w 4937535"/>
                <a:gd name="connsiteY1" fmla="*/ 298849 h 1921282"/>
                <a:gd name="connsiteX2" fmla="*/ 2555325 w 4937535"/>
                <a:gd name="connsiteY2" fmla="*/ 0 h 1921282"/>
                <a:gd name="connsiteX3" fmla="*/ 3918259 w 4937535"/>
                <a:gd name="connsiteY3" fmla="*/ 298852 h 1921282"/>
                <a:gd name="connsiteX4" fmla="*/ 4937533 w 4937535"/>
                <a:gd name="connsiteY4" fmla="*/ 1661789 h 1921282"/>
                <a:gd name="connsiteX5" fmla="*/ 2555322 w 4937535"/>
                <a:gd name="connsiteY5" fmla="*/ 873980 h 1921282"/>
                <a:gd name="connsiteX6" fmla="*/ 94405 w 4937535"/>
                <a:gd name="connsiteY6" fmla="*/ 1644317 h 1921282"/>
                <a:gd name="connsiteX0" fmla="*/ 94405 w 4937535"/>
                <a:gd name="connsiteY0" fmla="*/ 1644317 h 1661789"/>
                <a:gd name="connsiteX1" fmla="*/ 1192391 w 4937535"/>
                <a:gd name="connsiteY1" fmla="*/ 298849 h 1661789"/>
                <a:gd name="connsiteX2" fmla="*/ 2555325 w 4937535"/>
                <a:gd name="connsiteY2" fmla="*/ 0 h 1661789"/>
                <a:gd name="connsiteX3" fmla="*/ 3918259 w 4937535"/>
                <a:gd name="connsiteY3" fmla="*/ 298852 h 1661789"/>
                <a:gd name="connsiteX4" fmla="*/ 4937533 w 4937535"/>
                <a:gd name="connsiteY4" fmla="*/ 1661789 h 1661789"/>
                <a:gd name="connsiteX5" fmla="*/ 2555322 w 4937535"/>
                <a:gd name="connsiteY5" fmla="*/ 873980 h 1661789"/>
                <a:gd name="connsiteX6" fmla="*/ 94405 w 4937535"/>
                <a:gd name="connsiteY6" fmla="*/ 1644317 h 1661789"/>
                <a:gd name="connsiteX0" fmla="*/ 11821 w 4854951"/>
                <a:gd name="connsiteY0" fmla="*/ 1644317 h 1661789"/>
                <a:gd name="connsiteX1" fmla="*/ 1109807 w 4854951"/>
                <a:gd name="connsiteY1" fmla="*/ 298849 h 1661789"/>
                <a:gd name="connsiteX2" fmla="*/ 2472741 w 4854951"/>
                <a:gd name="connsiteY2" fmla="*/ 0 h 1661789"/>
                <a:gd name="connsiteX3" fmla="*/ 3835675 w 4854951"/>
                <a:gd name="connsiteY3" fmla="*/ 298852 h 1661789"/>
                <a:gd name="connsiteX4" fmla="*/ 4854949 w 4854951"/>
                <a:gd name="connsiteY4" fmla="*/ 1661789 h 1661789"/>
                <a:gd name="connsiteX5" fmla="*/ 2472738 w 4854951"/>
                <a:gd name="connsiteY5" fmla="*/ 873980 h 1661789"/>
                <a:gd name="connsiteX6" fmla="*/ 11821 w 4854951"/>
                <a:gd name="connsiteY6" fmla="*/ 1644317 h 1661789"/>
                <a:gd name="connsiteX0" fmla="*/ 2263 w 4845393"/>
                <a:gd name="connsiteY0" fmla="*/ 1644317 h 1661789"/>
                <a:gd name="connsiteX1" fmla="*/ 1100249 w 4845393"/>
                <a:gd name="connsiteY1" fmla="*/ 298849 h 1661789"/>
                <a:gd name="connsiteX2" fmla="*/ 2463183 w 4845393"/>
                <a:gd name="connsiteY2" fmla="*/ 0 h 1661789"/>
                <a:gd name="connsiteX3" fmla="*/ 3826117 w 4845393"/>
                <a:gd name="connsiteY3" fmla="*/ 298852 h 1661789"/>
                <a:gd name="connsiteX4" fmla="*/ 4845391 w 4845393"/>
                <a:gd name="connsiteY4" fmla="*/ 1661789 h 1661789"/>
                <a:gd name="connsiteX5" fmla="*/ 2463180 w 4845393"/>
                <a:gd name="connsiteY5" fmla="*/ 873980 h 1661789"/>
                <a:gd name="connsiteX6" fmla="*/ 2263 w 4845393"/>
                <a:gd name="connsiteY6" fmla="*/ 1644317 h 1661789"/>
                <a:gd name="connsiteX0" fmla="*/ 0 w 4843130"/>
                <a:gd name="connsiteY0" fmla="*/ 1644317 h 1661789"/>
                <a:gd name="connsiteX1" fmla="*/ 1097986 w 4843130"/>
                <a:gd name="connsiteY1" fmla="*/ 298849 h 1661789"/>
                <a:gd name="connsiteX2" fmla="*/ 2460920 w 4843130"/>
                <a:gd name="connsiteY2" fmla="*/ 0 h 1661789"/>
                <a:gd name="connsiteX3" fmla="*/ 3823854 w 4843130"/>
                <a:gd name="connsiteY3" fmla="*/ 298852 h 1661789"/>
                <a:gd name="connsiteX4" fmla="*/ 4843128 w 4843130"/>
                <a:gd name="connsiteY4" fmla="*/ 1661789 h 1661789"/>
                <a:gd name="connsiteX5" fmla="*/ 2460917 w 4843130"/>
                <a:gd name="connsiteY5" fmla="*/ 873980 h 1661789"/>
                <a:gd name="connsiteX6" fmla="*/ 0 w 4843130"/>
                <a:gd name="connsiteY6" fmla="*/ 1644317 h 1661789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843130"/>
                <a:gd name="connsiteY0" fmla="*/ 1655484 h 1672956"/>
                <a:gd name="connsiteX1" fmla="*/ 964654 w 4843130"/>
                <a:gd name="connsiteY1" fmla="*/ 377021 h 1672956"/>
                <a:gd name="connsiteX2" fmla="*/ 2460920 w 4843130"/>
                <a:gd name="connsiteY2" fmla="*/ 11167 h 1672956"/>
                <a:gd name="connsiteX3" fmla="*/ 3823854 w 4843130"/>
                <a:gd name="connsiteY3" fmla="*/ 310019 h 1672956"/>
                <a:gd name="connsiteX4" fmla="*/ 4843128 w 4843130"/>
                <a:gd name="connsiteY4" fmla="*/ 1672956 h 1672956"/>
                <a:gd name="connsiteX5" fmla="*/ 2460917 w 4843130"/>
                <a:gd name="connsiteY5" fmla="*/ 885147 h 1672956"/>
                <a:gd name="connsiteX6" fmla="*/ 0 w 4843130"/>
                <a:gd name="connsiteY6" fmla="*/ 1655484 h 1672956"/>
                <a:gd name="connsiteX0" fmla="*/ 0 w 4949398"/>
                <a:gd name="connsiteY0" fmla="*/ 1655484 h 1655484"/>
                <a:gd name="connsiteX1" fmla="*/ 964654 w 4949398"/>
                <a:gd name="connsiteY1" fmla="*/ 377021 h 1655484"/>
                <a:gd name="connsiteX2" fmla="*/ 2460920 w 4949398"/>
                <a:gd name="connsiteY2" fmla="*/ 11167 h 1655484"/>
                <a:gd name="connsiteX3" fmla="*/ 3823854 w 4949398"/>
                <a:gd name="connsiteY3" fmla="*/ 310019 h 1655484"/>
                <a:gd name="connsiteX4" fmla="*/ 4949396 w 4949398"/>
                <a:gd name="connsiteY4" fmla="*/ 1618563 h 1655484"/>
                <a:gd name="connsiteX5" fmla="*/ 2460917 w 4949398"/>
                <a:gd name="connsiteY5" fmla="*/ 885147 h 1655484"/>
                <a:gd name="connsiteX6" fmla="*/ 0 w 4949398"/>
                <a:gd name="connsiteY6" fmla="*/ 1655484 h 1655484"/>
                <a:gd name="connsiteX0" fmla="*/ 0 w 4949396"/>
                <a:gd name="connsiteY0" fmla="*/ 1655484 h 1655484"/>
                <a:gd name="connsiteX1" fmla="*/ 964654 w 4949396"/>
                <a:gd name="connsiteY1" fmla="*/ 377021 h 1655484"/>
                <a:gd name="connsiteX2" fmla="*/ 2460920 w 4949396"/>
                <a:gd name="connsiteY2" fmla="*/ 11167 h 1655484"/>
                <a:gd name="connsiteX3" fmla="*/ 3823854 w 4949396"/>
                <a:gd name="connsiteY3" fmla="*/ 310019 h 1655484"/>
                <a:gd name="connsiteX4" fmla="*/ 4949396 w 4949396"/>
                <a:gd name="connsiteY4" fmla="*/ 1618563 h 1655484"/>
                <a:gd name="connsiteX5" fmla="*/ 2460917 w 4949396"/>
                <a:gd name="connsiteY5" fmla="*/ 885147 h 1655484"/>
                <a:gd name="connsiteX6" fmla="*/ 0 w 4949396"/>
                <a:gd name="connsiteY6" fmla="*/ 1655484 h 1655484"/>
                <a:gd name="connsiteX0" fmla="*/ 0 w 5055664"/>
                <a:gd name="connsiteY0" fmla="*/ 1664546 h 1664546"/>
                <a:gd name="connsiteX1" fmla="*/ 1070922 w 5055664"/>
                <a:gd name="connsiteY1" fmla="*/ 377021 h 1664546"/>
                <a:gd name="connsiteX2" fmla="*/ 2567188 w 5055664"/>
                <a:gd name="connsiteY2" fmla="*/ 11167 h 1664546"/>
                <a:gd name="connsiteX3" fmla="*/ 3930122 w 5055664"/>
                <a:gd name="connsiteY3" fmla="*/ 310019 h 1664546"/>
                <a:gd name="connsiteX4" fmla="*/ 5055664 w 5055664"/>
                <a:gd name="connsiteY4" fmla="*/ 1618563 h 1664546"/>
                <a:gd name="connsiteX5" fmla="*/ 2567185 w 5055664"/>
                <a:gd name="connsiteY5" fmla="*/ 885147 h 1664546"/>
                <a:gd name="connsiteX6" fmla="*/ 0 w 5055664"/>
                <a:gd name="connsiteY6" fmla="*/ 1664546 h 1664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55664" h="1664546">
                  <a:moveTo>
                    <a:pt x="0" y="1664546"/>
                  </a:moveTo>
                  <a:cubicBezTo>
                    <a:pt x="75875" y="1049259"/>
                    <a:pt x="660769" y="651074"/>
                    <a:pt x="1070922" y="377021"/>
                  </a:cubicBezTo>
                  <a:cubicBezTo>
                    <a:pt x="1528079" y="123938"/>
                    <a:pt x="2090655" y="22334"/>
                    <a:pt x="2567188" y="11167"/>
                  </a:cubicBezTo>
                  <a:cubicBezTo>
                    <a:pt x="3043721" y="0"/>
                    <a:pt x="3530341" y="115477"/>
                    <a:pt x="3930122" y="310019"/>
                  </a:cubicBezTo>
                  <a:cubicBezTo>
                    <a:pt x="4568796" y="620811"/>
                    <a:pt x="4940757" y="1060844"/>
                    <a:pt x="5055664" y="1618563"/>
                  </a:cubicBezTo>
                  <a:cubicBezTo>
                    <a:pt x="4376675" y="1159692"/>
                    <a:pt x="3338383" y="916585"/>
                    <a:pt x="2567185" y="885147"/>
                  </a:cubicBezTo>
                  <a:cubicBezTo>
                    <a:pt x="1963323" y="830719"/>
                    <a:pt x="888870" y="1249351"/>
                    <a:pt x="0" y="1664546"/>
                  </a:cubicBez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 rot="1277101">
              <a:off x="5369058" y="2416855"/>
              <a:ext cx="1195982" cy="41915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6310417" y="1834875"/>
            <a:ext cx="10887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대기업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32%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6673606" y="2182454"/>
            <a:ext cx="80502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기타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5%</a:t>
            </a:r>
          </a:p>
          <a:p>
            <a:pPr algn="ctr">
              <a:defRPr/>
            </a:pPr>
            <a:r>
              <a:rPr lang="en-US" altLang="ko-KR" sz="8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800" b="1" dirty="0">
                <a:solidFill>
                  <a:schemeClr val="bg1"/>
                </a:solidFill>
                <a:latin typeface="+mn-ea"/>
              </a:rPr>
              <a:t>프리랜서</a:t>
            </a:r>
            <a:r>
              <a:rPr lang="en-US" altLang="ko-KR" sz="800" b="1" dirty="0">
                <a:solidFill>
                  <a:schemeClr val="bg1"/>
                </a:solidFill>
                <a:latin typeface="+mn-ea"/>
              </a:rPr>
              <a:t>, </a:t>
            </a:r>
          </a:p>
          <a:p>
            <a:pPr algn="ctr">
              <a:defRPr/>
            </a:pPr>
            <a:r>
              <a:rPr lang="ko-KR" altLang="en-US" sz="800" b="1" dirty="0" err="1">
                <a:solidFill>
                  <a:schemeClr val="bg1"/>
                </a:solidFill>
                <a:latin typeface="+mn-ea"/>
              </a:rPr>
              <a:t>해외유학등</a:t>
            </a:r>
            <a:r>
              <a:rPr lang="en-US" altLang="ko-KR" sz="800" b="1" dirty="0">
                <a:solidFill>
                  <a:schemeClr val="bg1"/>
                </a:solidFill>
                <a:latin typeface="+mn-ea"/>
              </a:rPr>
              <a:t>)</a:t>
            </a:r>
            <a:endParaRPr lang="ko-KR" altLang="en-US" sz="800" dirty="0">
              <a:solidFill>
                <a:schemeClr val="bg1"/>
              </a:solidFill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5276040" y="2392446"/>
            <a:ext cx="9092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진학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54%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5288885" y="1521904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b="1" dirty="0" err="1">
                <a:latin typeface="+mn-ea"/>
              </a:rPr>
              <a:t>미취업</a:t>
            </a:r>
            <a:endParaRPr lang="ko-KR" altLang="en-US" sz="1400" b="1" dirty="0">
              <a:latin typeface="+mn-ea"/>
            </a:endParaRPr>
          </a:p>
          <a:p>
            <a:pPr algn="ctr">
              <a:defRPr/>
            </a:pPr>
            <a:r>
              <a:rPr lang="en-US" altLang="ko-KR" sz="1400" b="1" dirty="0">
                <a:latin typeface="+mn-ea"/>
              </a:rPr>
              <a:t>9%</a:t>
            </a:r>
            <a:endParaRPr lang="ko-KR" altLang="en-US" sz="1400" dirty="0"/>
          </a:p>
        </p:txBody>
      </p:sp>
      <p:sp>
        <p:nvSpPr>
          <p:cNvPr id="85" name="직사각형 84"/>
          <p:cNvSpPr/>
          <p:nvPr/>
        </p:nvSpPr>
        <p:spPr>
          <a:xfrm>
            <a:off x="5364088" y="1104999"/>
            <a:ext cx="15664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1400" b="1" dirty="0">
                <a:latin typeface="+mn-ea"/>
              </a:rPr>
              <a:t>학부 졸업생 진로</a:t>
            </a:r>
            <a:endParaRPr lang="ko-KR" altLang="en-US" sz="1400" dirty="0"/>
          </a:p>
        </p:txBody>
      </p:sp>
      <p:sp>
        <p:nvSpPr>
          <p:cNvPr id="61" name="제목 1">
            <a:extLst>
              <a:ext uri="{FF2B5EF4-FFF2-40B4-BE49-F238E27FC236}">
                <a16:creationId xmlns:a16="http://schemas.microsoft.com/office/drawing/2014/main" id="{F43801E0-22CA-4AFB-908C-2A174E4D8391}"/>
              </a:ext>
            </a:extLst>
          </p:cNvPr>
          <p:cNvSpPr txBox="1">
            <a:spLocks/>
          </p:cNvSpPr>
          <p:nvPr/>
        </p:nvSpPr>
        <p:spPr>
          <a:xfrm>
            <a:off x="143508" y="-99392"/>
            <a:ext cx="8035453" cy="7635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 sz="3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HY견고딕" pitchFamily="18" charset="-127"/>
                <a:cs typeface="Arial" pitchFamily="34" charset="0"/>
              </a:defRPr>
            </a:lvl1pPr>
          </a:lstStyle>
          <a:p>
            <a:r>
              <a:rPr lang="ko-KR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취업률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33983D6B-C434-46A3-A0D3-A6D6F50F2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7A34-08DF-4F0F-AE4A-D23DEC13E25C}" type="slidenum">
              <a:rPr lang="ko-KR" altLang="en-US" smtClean="0"/>
              <a:pPr/>
              <a:t>8</a:t>
            </a:fld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12A15881-1721-4108-AF93-8EDDDCF336F1}"/>
              </a:ext>
            </a:extLst>
          </p:cNvPr>
          <p:cNvGrpSpPr/>
          <p:nvPr/>
        </p:nvGrpSpPr>
        <p:grpSpPr>
          <a:xfrm>
            <a:off x="6300192" y="3851301"/>
            <a:ext cx="3005059" cy="2926071"/>
            <a:chOff x="7903645" y="3933056"/>
            <a:chExt cx="3005059" cy="2926071"/>
          </a:xfrm>
        </p:grpSpPr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AE1DAC19-ADEF-4929-9A15-7F76FA758C33}"/>
                </a:ext>
              </a:extLst>
            </p:cNvPr>
            <p:cNvSpPr/>
            <p:nvPr/>
          </p:nvSpPr>
          <p:spPr>
            <a:xfrm>
              <a:off x="8015406" y="3933056"/>
              <a:ext cx="240963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400" b="1" dirty="0">
                  <a:latin typeface="+mn-ea"/>
                </a:rPr>
                <a:t>본교 학부 출신 석사 졸업생</a:t>
              </a:r>
              <a:endParaRPr lang="ko-KR" altLang="en-US" sz="1400" dirty="0"/>
            </a:p>
          </p:txBody>
        </p:sp>
        <p:grpSp>
          <p:nvGrpSpPr>
            <p:cNvPr id="48" name="그룹 50">
              <a:extLst>
                <a:ext uri="{FF2B5EF4-FFF2-40B4-BE49-F238E27FC236}">
                  <a16:creationId xmlns:a16="http://schemas.microsoft.com/office/drawing/2014/main" id="{AD9CC58F-5879-42A8-8C28-647D525586FC}"/>
                </a:ext>
              </a:extLst>
            </p:cNvPr>
            <p:cNvGrpSpPr>
              <a:grpSpLocks/>
            </p:cNvGrpSpPr>
            <p:nvPr/>
          </p:nvGrpSpPr>
          <p:grpSpPr>
            <a:xfrm>
              <a:off x="8332513" y="4234249"/>
              <a:ext cx="2561487" cy="2624878"/>
              <a:chOff x="1519930" y="1937983"/>
              <a:chExt cx="6191057" cy="4382503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7FB79A4F-E433-4D50-B21A-7373EFD5F1EE}"/>
                  </a:ext>
                </a:extLst>
              </p:cNvPr>
              <p:cNvSpPr/>
              <p:nvPr/>
            </p:nvSpPr>
            <p:spPr>
              <a:xfrm>
                <a:off x="2472993" y="5616623"/>
                <a:ext cx="4910351" cy="703863"/>
              </a:xfrm>
              <a:prstGeom prst="ellipse">
                <a:avLst/>
              </a:prstGeom>
              <a:gradFill flip="none" rotWithShape="1">
                <a:gsLst>
                  <a:gs pos="13000">
                    <a:schemeClr val="tx1">
                      <a:alpha val="91000"/>
                    </a:scheme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graphicFrame>
            <p:nvGraphicFramePr>
              <p:cNvPr id="50" name="차트 49">
                <a:extLst>
                  <a:ext uri="{FF2B5EF4-FFF2-40B4-BE49-F238E27FC236}">
                    <a16:creationId xmlns:a16="http://schemas.microsoft.com/office/drawing/2014/main" id="{6C7755E0-25C1-48FF-AA02-8C66DB37B780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213197505"/>
                  </p:ext>
                </p:extLst>
              </p:nvPr>
            </p:nvGraphicFramePr>
            <p:xfrm>
              <a:off x="1519930" y="1937983"/>
              <a:ext cx="6191057" cy="4313272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8"/>
              </a:graphicData>
            </a:graphic>
          </p:graphicFrame>
          <p:sp>
            <p:nvSpPr>
              <p:cNvPr id="51" name="타원 50">
                <a:extLst>
                  <a:ext uri="{FF2B5EF4-FFF2-40B4-BE49-F238E27FC236}">
                    <a16:creationId xmlns:a16="http://schemas.microsoft.com/office/drawing/2014/main" id="{3C75A813-C3C9-4E6F-AAC3-AF85FE9F902D}"/>
                  </a:ext>
                </a:extLst>
              </p:cNvPr>
              <p:cNvSpPr/>
              <p:nvPr/>
            </p:nvSpPr>
            <p:spPr>
              <a:xfrm rot="2326258">
                <a:off x="2896989" y="4654673"/>
                <a:ext cx="385948" cy="372435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자유형 35">
                <a:extLst>
                  <a:ext uri="{FF2B5EF4-FFF2-40B4-BE49-F238E27FC236}">
                    <a16:creationId xmlns:a16="http://schemas.microsoft.com/office/drawing/2014/main" id="{14E0F176-0242-4160-865D-C88AA77F8431}"/>
                  </a:ext>
                </a:extLst>
              </p:cNvPr>
              <p:cNvSpPr/>
              <p:nvPr/>
            </p:nvSpPr>
            <p:spPr>
              <a:xfrm>
                <a:off x="1955034" y="2208727"/>
                <a:ext cx="5134229" cy="1457520"/>
              </a:xfrm>
              <a:custGeom>
                <a:avLst/>
                <a:gdLst>
                  <a:gd name="connsiteX0" fmla="*/ 0 w 4764420"/>
                  <a:gd name="connsiteY0" fmla="*/ 1661784 h 3323568"/>
                  <a:gd name="connsiteX1" fmla="*/ 1019279 w 4764420"/>
                  <a:gd name="connsiteY1" fmla="*/ 298852 h 3323568"/>
                  <a:gd name="connsiteX2" fmla="*/ 2382213 w 4764420"/>
                  <a:gd name="connsiteY2" fmla="*/ 3 h 3323568"/>
                  <a:gd name="connsiteX3" fmla="*/ 3745147 w 4764420"/>
                  <a:gd name="connsiteY3" fmla="*/ 298855 h 3323568"/>
                  <a:gd name="connsiteX4" fmla="*/ 4764421 w 4764420"/>
                  <a:gd name="connsiteY4" fmla="*/ 1661792 h 3323568"/>
                  <a:gd name="connsiteX5" fmla="*/ 3745144 w 4764420"/>
                  <a:gd name="connsiteY5" fmla="*/ 3024726 h 3323568"/>
                  <a:gd name="connsiteX6" fmla="*/ 2382210 w 4764420"/>
                  <a:gd name="connsiteY6" fmla="*/ 3323576 h 3323568"/>
                  <a:gd name="connsiteX7" fmla="*/ 1019276 w 4764420"/>
                  <a:gd name="connsiteY7" fmla="*/ 3024725 h 3323568"/>
                  <a:gd name="connsiteX8" fmla="*/ 1 w 4764420"/>
                  <a:gd name="connsiteY8" fmla="*/ 1661789 h 3323568"/>
                  <a:gd name="connsiteX9" fmla="*/ 0 w 4764420"/>
                  <a:gd name="connsiteY9" fmla="*/ 1661784 h 3323568"/>
                  <a:gd name="connsiteX0" fmla="*/ 0 w 4764423"/>
                  <a:gd name="connsiteY0" fmla="*/ 1661781 h 3550729"/>
                  <a:gd name="connsiteX1" fmla="*/ 1019279 w 4764423"/>
                  <a:gd name="connsiteY1" fmla="*/ 298849 h 3550729"/>
                  <a:gd name="connsiteX2" fmla="*/ 2382213 w 4764423"/>
                  <a:gd name="connsiteY2" fmla="*/ 0 h 3550729"/>
                  <a:gd name="connsiteX3" fmla="*/ 3745147 w 4764423"/>
                  <a:gd name="connsiteY3" fmla="*/ 298852 h 3550729"/>
                  <a:gd name="connsiteX4" fmla="*/ 4764421 w 4764423"/>
                  <a:gd name="connsiteY4" fmla="*/ 1661789 h 3550729"/>
                  <a:gd name="connsiteX5" fmla="*/ 3745144 w 4764423"/>
                  <a:gd name="connsiteY5" fmla="*/ 3024723 h 3550729"/>
                  <a:gd name="connsiteX6" fmla="*/ 2382210 w 4764423"/>
                  <a:gd name="connsiteY6" fmla="*/ 3323573 h 3550729"/>
                  <a:gd name="connsiteX7" fmla="*/ 1 w 4764423"/>
                  <a:gd name="connsiteY7" fmla="*/ 1661786 h 3550729"/>
                  <a:gd name="connsiteX8" fmla="*/ 0 w 4764423"/>
                  <a:gd name="connsiteY8" fmla="*/ 1661781 h 3550729"/>
                  <a:gd name="connsiteX0" fmla="*/ 0 w 4764423"/>
                  <a:gd name="connsiteY0" fmla="*/ 1661781 h 3323574"/>
                  <a:gd name="connsiteX1" fmla="*/ 1019279 w 4764423"/>
                  <a:gd name="connsiteY1" fmla="*/ 298849 h 3323574"/>
                  <a:gd name="connsiteX2" fmla="*/ 2382213 w 4764423"/>
                  <a:gd name="connsiteY2" fmla="*/ 0 h 3323574"/>
                  <a:gd name="connsiteX3" fmla="*/ 3745147 w 4764423"/>
                  <a:gd name="connsiteY3" fmla="*/ 298852 h 3323574"/>
                  <a:gd name="connsiteX4" fmla="*/ 4764421 w 4764423"/>
                  <a:gd name="connsiteY4" fmla="*/ 1661789 h 3323574"/>
                  <a:gd name="connsiteX5" fmla="*/ 2382210 w 4764423"/>
                  <a:gd name="connsiteY5" fmla="*/ 3323573 h 3323574"/>
                  <a:gd name="connsiteX6" fmla="*/ 1 w 4764423"/>
                  <a:gd name="connsiteY6" fmla="*/ 1661786 h 3323574"/>
                  <a:gd name="connsiteX7" fmla="*/ 0 w 4764423"/>
                  <a:gd name="connsiteY7" fmla="*/ 1661781 h 3323574"/>
                  <a:gd name="connsiteX0" fmla="*/ 0 w 4764423"/>
                  <a:gd name="connsiteY0" fmla="*/ 1661781 h 2165909"/>
                  <a:gd name="connsiteX1" fmla="*/ 1019279 w 4764423"/>
                  <a:gd name="connsiteY1" fmla="*/ 298849 h 2165909"/>
                  <a:gd name="connsiteX2" fmla="*/ 2382213 w 4764423"/>
                  <a:gd name="connsiteY2" fmla="*/ 0 h 2165909"/>
                  <a:gd name="connsiteX3" fmla="*/ 3745147 w 4764423"/>
                  <a:gd name="connsiteY3" fmla="*/ 298852 h 2165909"/>
                  <a:gd name="connsiteX4" fmla="*/ 4764421 w 4764423"/>
                  <a:gd name="connsiteY4" fmla="*/ 1661789 h 2165909"/>
                  <a:gd name="connsiteX5" fmla="*/ 2382210 w 4764423"/>
                  <a:gd name="connsiteY5" fmla="*/ 873980 h 2165909"/>
                  <a:gd name="connsiteX6" fmla="*/ 1 w 4764423"/>
                  <a:gd name="connsiteY6" fmla="*/ 1661786 h 2165909"/>
                  <a:gd name="connsiteX7" fmla="*/ 0 w 4764423"/>
                  <a:gd name="connsiteY7" fmla="*/ 1661781 h 2165909"/>
                  <a:gd name="connsiteX0" fmla="*/ 0 w 4764423"/>
                  <a:gd name="connsiteY0" fmla="*/ 1661781 h 1938751"/>
                  <a:gd name="connsiteX1" fmla="*/ 1019279 w 4764423"/>
                  <a:gd name="connsiteY1" fmla="*/ 298849 h 1938751"/>
                  <a:gd name="connsiteX2" fmla="*/ 2382213 w 4764423"/>
                  <a:gd name="connsiteY2" fmla="*/ 0 h 1938751"/>
                  <a:gd name="connsiteX3" fmla="*/ 3745147 w 4764423"/>
                  <a:gd name="connsiteY3" fmla="*/ 298852 h 1938751"/>
                  <a:gd name="connsiteX4" fmla="*/ 4764421 w 4764423"/>
                  <a:gd name="connsiteY4" fmla="*/ 1661789 h 1938751"/>
                  <a:gd name="connsiteX5" fmla="*/ 2382210 w 4764423"/>
                  <a:gd name="connsiteY5" fmla="*/ 873980 h 1938751"/>
                  <a:gd name="connsiteX6" fmla="*/ 1 w 4764423"/>
                  <a:gd name="connsiteY6" fmla="*/ 1661786 h 1938751"/>
                  <a:gd name="connsiteX7" fmla="*/ 0 w 4764423"/>
                  <a:gd name="connsiteY7" fmla="*/ 1661781 h 1938751"/>
                  <a:gd name="connsiteX0" fmla="*/ 0 w 4764423"/>
                  <a:gd name="connsiteY0" fmla="*/ 1661781 h 1938751"/>
                  <a:gd name="connsiteX1" fmla="*/ 1019279 w 4764423"/>
                  <a:gd name="connsiteY1" fmla="*/ 298849 h 1938751"/>
                  <a:gd name="connsiteX2" fmla="*/ 2382213 w 4764423"/>
                  <a:gd name="connsiteY2" fmla="*/ 0 h 1938751"/>
                  <a:gd name="connsiteX3" fmla="*/ 3745147 w 4764423"/>
                  <a:gd name="connsiteY3" fmla="*/ 298852 h 1938751"/>
                  <a:gd name="connsiteX4" fmla="*/ 4764421 w 4764423"/>
                  <a:gd name="connsiteY4" fmla="*/ 1661789 h 1938751"/>
                  <a:gd name="connsiteX5" fmla="*/ 2382210 w 4764423"/>
                  <a:gd name="connsiteY5" fmla="*/ 873980 h 1938751"/>
                  <a:gd name="connsiteX6" fmla="*/ 1 w 4764423"/>
                  <a:gd name="connsiteY6" fmla="*/ 1661786 h 1938751"/>
                  <a:gd name="connsiteX7" fmla="*/ 0 w 4764423"/>
                  <a:gd name="connsiteY7" fmla="*/ 1661781 h 1938751"/>
                  <a:gd name="connsiteX0" fmla="*/ 0 w 4764423"/>
                  <a:gd name="connsiteY0" fmla="*/ 1661781 h 1938751"/>
                  <a:gd name="connsiteX1" fmla="*/ 1019279 w 4764423"/>
                  <a:gd name="connsiteY1" fmla="*/ 298849 h 1938751"/>
                  <a:gd name="connsiteX2" fmla="*/ 2382213 w 4764423"/>
                  <a:gd name="connsiteY2" fmla="*/ 0 h 1938751"/>
                  <a:gd name="connsiteX3" fmla="*/ 3745147 w 4764423"/>
                  <a:gd name="connsiteY3" fmla="*/ 298852 h 1938751"/>
                  <a:gd name="connsiteX4" fmla="*/ 4764421 w 4764423"/>
                  <a:gd name="connsiteY4" fmla="*/ 1661789 h 1938751"/>
                  <a:gd name="connsiteX5" fmla="*/ 2382210 w 4764423"/>
                  <a:gd name="connsiteY5" fmla="*/ 873980 h 1938751"/>
                  <a:gd name="connsiteX6" fmla="*/ 1 w 4764423"/>
                  <a:gd name="connsiteY6" fmla="*/ 1661786 h 1938751"/>
                  <a:gd name="connsiteX7" fmla="*/ 0 w 4764423"/>
                  <a:gd name="connsiteY7" fmla="*/ 1661781 h 1938751"/>
                  <a:gd name="connsiteX0" fmla="*/ 25367 w 4789790"/>
                  <a:gd name="connsiteY0" fmla="*/ 1661781 h 1938751"/>
                  <a:gd name="connsiteX1" fmla="*/ 1044646 w 4789790"/>
                  <a:gd name="connsiteY1" fmla="*/ 298849 h 1938751"/>
                  <a:gd name="connsiteX2" fmla="*/ 2407580 w 4789790"/>
                  <a:gd name="connsiteY2" fmla="*/ 0 h 1938751"/>
                  <a:gd name="connsiteX3" fmla="*/ 3770514 w 4789790"/>
                  <a:gd name="connsiteY3" fmla="*/ 298852 h 1938751"/>
                  <a:gd name="connsiteX4" fmla="*/ 4789788 w 4789790"/>
                  <a:gd name="connsiteY4" fmla="*/ 1661789 h 1938751"/>
                  <a:gd name="connsiteX5" fmla="*/ 2407577 w 4789790"/>
                  <a:gd name="connsiteY5" fmla="*/ 873980 h 1938751"/>
                  <a:gd name="connsiteX6" fmla="*/ 25368 w 4789790"/>
                  <a:gd name="connsiteY6" fmla="*/ 1661786 h 1938751"/>
                  <a:gd name="connsiteX7" fmla="*/ 25367 w 4789790"/>
                  <a:gd name="connsiteY7" fmla="*/ 1661781 h 1938751"/>
                  <a:gd name="connsiteX0" fmla="*/ 25367 w 4789790"/>
                  <a:gd name="connsiteY0" fmla="*/ 1661781 h 1938751"/>
                  <a:gd name="connsiteX1" fmla="*/ 1044646 w 4789790"/>
                  <a:gd name="connsiteY1" fmla="*/ 298849 h 1938751"/>
                  <a:gd name="connsiteX2" fmla="*/ 2407580 w 4789790"/>
                  <a:gd name="connsiteY2" fmla="*/ 0 h 1938751"/>
                  <a:gd name="connsiteX3" fmla="*/ 3770514 w 4789790"/>
                  <a:gd name="connsiteY3" fmla="*/ 298852 h 1938751"/>
                  <a:gd name="connsiteX4" fmla="*/ 4789788 w 4789790"/>
                  <a:gd name="connsiteY4" fmla="*/ 1661789 h 1938751"/>
                  <a:gd name="connsiteX5" fmla="*/ 2407577 w 4789790"/>
                  <a:gd name="connsiteY5" fmla="*/ 873980 h 1938751"/>
                  <a:gd name="connsiteX6" fmla="*/ 25368 w 4789790"/>
                  <a:gd name="connsiteY6" fmla="*/ 1661786 h 1938751"/>
                  <a:gd name="connsiteX7" fmla="*/ 25367 w 4789790"/>
                  <a:gd name="connsiteY7" fmla="*/ 1661781 h 1938751"/>
                  <a:gd name="connsiteX0" fmla="*/ 25367 w 4789790"/>
                  <a:gd name="connsiteY0" fmla="*/ 1661781 h 2293601"/>
                  <a:gd name="connsiteX1" fmla="*/ 1044646 w 4789790"/>
                  <a:gd name="connsiteY1" fmla="*/ 298849 h 2293601"/>
                  <a:gd name="connsiteX2" fmla="*/ 2407580 w 4789790"/>
                  <a:gd name="connsiteY2" fmla="*/ 0 h 2293601"/>
                  <a:gd name="connsiteX3" fmla="*/ 3770514 w 4789790"/>
                  <a:gd name="connsiteY3" fmla="*/ 298852 h 2293601"/>
                  <a:gd name="connsiteX4" fmla="*/ 4789788 w 4789790"/>
                  <a:gd name="connsiteY4" fmla="*/ 1661789 h 2293601"/>
                  <a:gd name="connsiteX5" fmla="*/ 2407577 w 4789790"/>
                  <a:gd name="connsiteY5" fmla="*/ 873980 h 2293601"/>
                  <a:gd name="connsiteX6" fmla="*/ 25368 w 4789790"/>
                  <a:gd name="connsiteY6" fmla="*/ 1661786 h 2293601"/>
                  <a:gd name="connsiteX7" fmla="*/ 25367 w 4789790"/>
                  <a:gd name="connsiteY7" fmla="*/ 1661781 h 2293601"/>
                  <a:gd name="connsiteX0" fmla="*/ 227155 w 4991577"/>
                  <a:gd name="connsiteY0" fmla="*/ 1661786 h 1938751"/>
                  <a:gd name="connsiteX1" fmla="*/ 1246433 w 4991577"/>
                  <a:gd name="connsiteY1" fmla="*/ 298849 h 1938751"/>
                  <a:gd name="connsiteX2" fmla="*/ 2609367 w 4991577"/>
                  <a:gd name="connsiteY2" fmla="*/ 0 h 1938751"/>
                  <a:gd name="connsiteX3" fmla="*/ 3972301 w 4991577"/>
                  <a:gd name="connsiteY3" fmla="*/ 298852 h 1938751"/>
                  <a:gd name="connsiteX4" fmla="*/ 4991575 w 4991577"/>
                  <a:gd name="connsiteY4" fmla="*/ 1661789 h 1938751"/>
                  <a:gd name="connsiteX5" fmla="*/ 2609364 w 4991577"/>
                  <a:gd name="connsiteY5" fmla="*/ 873980 h 1938751"/>
                  <a:gd name="connsiteX6" fmla="*/ 227155 w 4991577"/>
                  <a:gd name="connsiteY6" fmla="*/ 1661786 h 1938751"/>
                  <a:gd name="connsiteX0" fmla="*/ 94405 w 4858827"/>
                  <a:gd name="connsiteY0" fmla="*/ 1661786 h 1938751"/>
                  <a:gd name="connsiteX1" fmla="*/ 1113683 w 4858827"/>
                  <a:gd name="connsiteY1" fmla="*/ 298849 h 1938751"/>
                  <a:gd name="connsiteX2" fmla="*/ 2476617 w 4858827"/>
                  <a:gd name="connsiteY2" fmla="*/ 0 h 1938751"/>
                  <a:gd name="connsiteX3" fmla="*/ 3839551 w 4858827"/>
                  <a:gd name="connsiteY3" fmla="*/ 298852 h 1938751"/>
                  <a:gd name="connsiteX4" fmla="*/ 4858825 w 4858827"/>
                  <a:gd name="connsiteY4" fmla="*/ 1661789 h 1938751"/>
                  <a:gd name="connsiteX5" fmla="*/ 2476614 w 4858827"/>
                  <a:gd name="connsiteY5" fmla="*/ 873980 h 1938751"/>
                  <a:gd name="connsiteX6" fmla="*/ 94405 w 4858827"/>
                  <a:gd name="connsiteY6" fmla="*/ 1661786 h 1938751"/>
                  <a:gd name="connsiteX0" fmla="*/ 94405 w 4937535"/>
                  <a:gd name="connsiteY0" fmla="*/ 1644317 h 1921282"/>
                  <a:gd name="connsiteX1" fmla="*/ 1192391 w 4937535"/>
                  <a:gd name="connsiteY1" fmla="*/ 298849 h 1921282"/>
                  <a:gd name="connsiteX2" fmla="*/ 2555325 w 4937535"/>
                  <a:gd name="connsiteY2" fmla="*/ 0 h 1921282"/>
                  <a:gd name="connsiteX3" fmla="*/ 3918259 w 4937535"/>
                  <a:gd name="connsiteY3" fmla="*/ 298852 h 1921282"/>
                  <a:gd name="connsiteX4" fmla="*/ 4937533 w 4937535"/>
                  <a:gd name="connsiteY4" fmla="*/ 1661789 h 1921282"/>
                  <a:gd name="connsiteX5" fmla="*/ 2555322 w 4937535"/>
                  <a:gd name="connsiteY5" fmla="*/ 873980 h 1921282"/>
                  <a:gd name="connsiteX6" fmla="*/ 94405 w 4937535"/>
                  <a:gd name="connsiteY6" fmla="*/ 1644317 h 1921282"/>
                  <a:gd name="connsiteX0" fmla="*/ 94405 w 4937535"/>
                  <a:gd name="connsiteY0" fmla="*/ 1644317 h 1661789"/>
                  <a:gd name="connsiteX1" fmla="*/ 1192391 w 4937535"/>
                  <a:gd name="connsiteY1" fmla="*/ 298849 h 1661789"/>
                  <a:gd name="connsiteX2" fmla="*/ 2555325 w 4937535"/>
                  <a:gd name="connsiteY2" fmla="*/ 0 h 1661789"/>
                  <a:gd name="connsiteX3" fmla="*/ 3918259 w 4937535"/>
                  <a:gd name="connsiteY3" fmla="*/ 298852 h 1661789"/>
                  <a:gd name="connsiteX4" fmla="*/ 4937533 w 4937535"/>
                  <a:gd name="connsiteY4" fmla="*/ 1661789 h 1661789"/>
                  <a:gd name="connsiteX5" fmla="*/ 2555322 w 4937535"/>
                  <a:gd name="connsiteY5" fmla="*/ 873980 h 1661789"/>
                  <a:gd name="connsiteX6" fmla="*/ 94405 w 4937535"/>
                  <a:gd name="connsiteY6" fmla="*/ 1644317 h 1661789"/>
                  <a:gd name="connsiteX0" fmla="*/ 11821 w 4854951"/>
                  <a:gd name="connsiteY0" fmla="*/ 1644317 h 1661789"/>
                  <a:gd name="connsiteX1" fmla="*/ 1109807 w 4854951"/>
                  <a:gd name="connsiteY1" fmla="*/ 298849 h 1661789"/>
                  <a:gd name="connsiteX2" fmla="*/ 2472741 w 4854951"/>
                  <a:gd name="connsiteY2" fmla="*/ 0 h 1661789"/>
                  <a:gd name="connsiteX3" fmla="*/ 3835675 w 4854951"/>
                  <a:gd name="connsiteY3" fmla="*/ 298852 h 1661789"/>
                  <a:gd name="connsiteX4" fmla="*/ 4854949 w 4854951"/>
                  <a:gd name="connsiteY4" fmla="*/ 1661789 h 1661789"/>
                  <a:gd name="connsiteX5" fmla="*/ 2472738 w 4854951"/>
                  <a:gd name="connsiteY5" fmla="*/ 873980 h 1661789"/>
                  <a:gd name="connsiteX6" fmla="*/ 11821 w 4854951"/>
                  <a:gd name="connsiteY6" fmla="*/ 1644317 h 1661789"/>
                  <a:gd name="connsiteX0" fmla="*/ 2263 w 4845393"/>
                  <a:gd name="connsiteY0" fmla="*/ 1644317 h 1661789"/>
                  <a:gd name="connsiteX1" fmla="*/ 1100249 w 4845393"/>
                  <a:gd name="connsiteY1" fmla="*/ 298849 h 1661789"/>
                  <a:gd name="connsiteX2" fmla="*/ 2463183 w 4845393"/>
                  <a:gd name="connsiteY2" fmla="*/ 0 h 1661789"/>
                  <a:gd name="connsiteX3" fmla="*/ 3826117 w 4845393"/>
                  <a:gd name="connsiteY3" fmla="*/ 298852 h 1661789"/>
                  <a:gd name="connsiteX4" fmla="*/ 4845391 w 4845393"/>
                  <a:gd name="connsiteY4" fmla="*/ 1661789 h 1661789"/>
                  <a:gd name="connsiteX5" fmla="*/ 2463180 w 4845393"/>
                  <a:gd name="connsiteY5" fmla="*/ 873980 h 1661789"/>
                  <a:gd name="connsiteX6" fmla="*/ 2263 w 4845393"/>
                  <a:gd name="connsiteY6" fmla="*/ 1644317 h 1661789"/>
                  <a:gd name="connsiteX0" fmla="*/ 0 w 4843130"/>
                  <a:gd name="connsiteY0" fmla="*/ 1644317 h 1661789"/>
                  <a:gd name="connsiteX1" fmla="*/ 1097986 w 4843130"/>
                  <a:gd name="connsiteY1" fmla="*/ 298849 h 1661789"/>
                  <a:gd name="connsiteX2" fmla="*/ 2460920 w 4843130"/>
                  <a:gd name="connsiteY2" fmla="*/ 0 h 1661789"/>
                  <a:gd name="connsiteX3" fmla="*/ 3823854 w 4843130"/>
                  <a:gd name="connsiteY3" fmla="*/ 298852 h 1661789"/>
                  <a:gd name="connsiteX4" fmla="*/ 4843128 w 4843130"/>
                  <a:gd name="connsiteY4" fmla="*/ 1661789 h 1661789"/>
                  <a:gd name="connsiteX5" fmla="*/ 2460917 w 4843130"/>
                  <a:gd name="connsiteY5" fmla="*/ 873980 h 1661789"/>
                  <a:gd name="connsiteX6" fmla="*/ 0 w 4843130"/>
                  <a:gd name="connsiteY6" fmla="*/ 1644317 h 1661789"/>
                  <a:gd name="connsiteX0" fmla="*/ 0 w 4843130"/>
                  <a:gd name="connsiteY0" fmla="*/ 1655484 h 1672956"/>
                  <a:gd name="connsiteX1" fmla="*/ 964654 w 4843130"/>
                  <a:gd name="connsiteY1" fmla="*/ 377021 h 1672956"/>
                  <a:gd name="connsiteX2" fmla="*/ 2460920 w 4843130"/>
                  <a:gd name="connsiteY2" fmla="*/ 11167 h 1672956"/>
                  <a:gd name="connsiteX3" fmla="*/ 3823854 w 4843130"/>
                  <a:gd name="connsiteY3" fmla="*/ 310019 h 1672956"/>
                  <a:gd name="connsiteX4" fmla="*/ 4843128 w 4843130"/>
                  <a:gd name="connsiteY4" fmla="*/ 1672956 h 1672956"/>
                  <a:gd name="connsiteX5" fmla="*/ 2460917 w 4843130"/>
                  <a:gd name="connsiteY5" fmla="*/ 885147 h 1672956"/>
                  <a:gd name="connsiteX6" fmla="*/ 0 w 4843130"/>
                  <a:gd name="connsiteY6" fmla="*/ 1655484 h 1672956"/>
                  <a:gd name="connsiteX0" fmla="*/ 0 w 4843130"/>
                  <a:gd name="connsiteY0" fmla="*/ 1655484 h 1672956"/>
                  <a:gd name="connsiteX1" fmla="*/ 964654 w 4843130"/>
                  <a:gd name="connsiteY1" fmla="*/ 377021 h 1672956"/>
                  <a:gd name="connsiteX2" fmla="*/ 2460920 w 4843130"/>
                  <a:gd name="connsiteY2" fmla="*/ 11167 h 1672956"/>
                  <a:gd name="connsiteX3" fmla="*/ 3823854 w 4843130"/>
                  <a:gd name="connsiteY3" fmla="*/ 310019 h 1672956"/>
                  <a:gd name="connsiteX4" fmla="*/ 4843128 w 4843130"/>
                  <a:gd name="connsiteY4" fmla="*/ 1672956 h 1672956"/>
                  <a:gd name="connsiteX5" fmla="*/ 2460917 w 4843130"/>
                  <a:gd name="connsiteY5" fmla="*/ 885147 h 1672956"/>
                  <a:gd name="connsiteX6" fmla="*/ 0 w 4843130"/>
                  <a:gd name="connsiteY6" fmla="*/ 1655484 h 1672956"/>
                  <a:gd name="connsiteX0" fmla="*/ 0 w 4949398"/>
                  <a:gd name="connsiteY0" fmla="*/ 1655484 h 1655484"/>
                  <a:gd name="connsiteX1" fmla="*/ 964654 w 4949398"/>
                  <a:gd name="connsiteY1" fmla="*/ 377021 h 1655484"/>
                  <a:gd name="connsiteX2" fmla="*/ 2460920 w 4949398"/>
                  <a:gd name="connsiteY2" fmla="*/ 11167 h 1655484"/>
                  <a:gd name="connsiteX3" fmla="*/ 3823854 w 4949398"/>
                  <a:gd name="connsiteY3" fmla="*/ 310019 h 1655484"/>
                  <a:gd name="connsiteX4" fmla="*/ 4949396 w 4949398"/>
                  <a:gd name="connsiteY4" fmla="*/ 1618563 h 1655484"/>
                  <a:gd name="connsiteX5" fmla="*/ 2460917 w 4949398"/>
                  <a:gd name="connsiteY5" fmla="*/ 885147 h 1655484"/>
                  <a:gd name="connsiteX6" fmla="*/ 0 w 4949398"/>
                  <a:gd name="connsiteY6" fmla="*/ 1655484 h 1655484"/>
                  <a:gd name="connsiteX0" fmla="*/ 0 w 4949396"/>
                  <a:gd name="connsiteY0" fmla="*/ 1655484 h 1655484"/>
                  <a:gd name="connsiteX1" fmla="*/ 964654 w 4949396"/>
                  <a:gd name="connsiteY1" fmla="*/ 377021 h 1655484"/>
                  <a:gd name="connsiteX2" fmla="*/ 2460920 w 4949396"/>
                  <a:gd name="connsiteY2" fmla="*/ 11167 h 1655484"/>
                  <a:gd name="connsiteX3" fmla="*/ 3823854 w 4949396"/>
                  <a:gd name="connsiteY3" fmla="*/ 310019 h 1655484"/>
                  <a:gd name="connsiteX4" fmla="*/ 4949396 w 4949396"/>
                  <a:gd name="connsiteY4" fmla="*/ 1618563 h 1655484"/>
                  <a:gd name="connsiteX5" fmla="*/ 2460917 w 4949396"/>
                  <a:gd name="connsiteY5" fmla="*/ 885147 h 1655484"/>
                  <a:gd name="connsiteX6" fmla="*/ 0 w 4949396"/>
                  <a:gd name="connsiteY6" fmla="*/ 1655484 h 1655484"/>
                  <a:gd name="connsiteX0" fmla="*/ 0 w 5055664"/>
                  <a:gd name="connsiteY0" fmla="*/ 1664546 h 1664546"/>
                  <a:gd name="connsiteX1" fmla="*/ 1070922 w 5055664"/>
                  <a:gd name="connsiteY1" fmla="*/ 377021 h 1664546"/>
                  <a:gd name="connsiteX2" fmla="*/ 2567188 w 5055664"/>
                  <a:gd name="connsiteY2" fmla="*/ 11167 h 1664546"/>
                  <a:gd name="connsiteX3" fmla="*/ 3930122 w 5055664"/>
                  <a:gd name="connsiteY3" fmla="*/ 310019 h 1664546"/>
                  <a:gd name="connsiteX4" fmla="*/ 5055664 w 5055664"/>
                  <a:gd name="connsiteY4" fmla="*/ 1618563 h 1664546"/>
                  <a:gd name="connsiteX5" fmla="*/ 2567185 w 5055664"/>
                  <a:gd name="connsiteY5" fmla="*/ 885147 h 1664546"/>
                  <a:gd name="connsiteX6" fmla="*/ 0 w 5055664"/>
                  <a:gd name="connsiteY6" fmla="*/ 1664546 h 16645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55664" h="1664546">
                    <a:moveTo>
                      <a:pt x="0" y="1664546"/>
                    </a:moveTo>
                    <a:cubicBezTo>
                      <a:pt x="75875" y="1049259"/>
                      <a:pt x="660769" y="651074"/>
                      <a:pt x="1070922" y="377021"/>
                    </a:cubicBezTo>
                    <a:cubicBezTo>
                      <a:pt x="1528079" y="123938"/>
                      <a:pt x="2090655" y="22334"/>
                      <a:pt x="2567188" y="11167"/>
                    </a:cubicBezTo>
                    <a:cubicBezTo>
                      <a:pt x="3043721" y="0"/>
                      <a:pt x="3530341" y="115477"/>
                      <a:pt x="3930122" y="310019"/>
                    </a:cubicBezTo>
                    <a:cubicBezTo>
                      <a:pt x="4568796" y="620811"/>
                      <a:pt x="4940757" y="1060844"/>
                      <a:pt x="5055664" y="1618563"/>
                    </a:cubicBezTo>
                    <a:cubicBezTo>
                      <a:pt x="4376675" y="1159692"/>
                      <a:pt x="3338383" y="916585"/>
                      <a:pt x="2567185" y="885147"/>
                    </a:cubicBezTo>
                    <a:cubicBezTo>
                      <a:pt x="1963323" y="830719"/>
                      <a:pt x="888870" y="1249351"/>
                      <a:pt x="0" y="1664546"/>
                    </a:cubicBezTo>
                    <a:close/>
                  </a:path>
                </a:pathLst>
              </a:custGeom>
              <a:solidFill>
                <a:schemeClr val="bg1">
                  <a:alpha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/>
              </a:p>
            </p:txBody>
          </p:sp>
          <p:sp>
            <p:nvSpPr>
              <p:cNvPr id="53" name="타원 52">
                <a:extLst>
                  <a:ext uri="{FF2B5EF4-FFF2-40B4-BE49-F238E27FC236}">
                    <a16:creationId xmlns:a16="http://schemas.microsoft.com/office/drawing/2014/main" id="{D3511BDC-BAC8-4583-8180-AAFE7AC0F254}"/>
                  </a:ext>
                </a:extLst>
              </p:cNvPr>
              <p:cNvSpPr/>
              <p:nvPr/>
            </p:nvSpPr>
            <p:spPr>
              <a:xfrm rot="1277101">
                <a:off x="5369058" y="2416855"/>
                <a:ext cx="1195982" cy="41915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84DFCAD9-0BFE-4B74-82E1-A20CB97F88B2}"/>
                </a:ext>
              </a:extLst>
            </p:cNvPr>
            <p:cNvSpPr/>
            <p:nvPr/>
          </p:nvSpPr>
          <p:spPr>
            <a:xfrm>
              <a:off x="10013907" y="4505467"/>
              <a:ext cx="89479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100" b="1" dirty="0">
                  <a:solidFill>
                    <a:srgbClr val="3853A5"/>
                  </a:solidFill>
                  <a:latin typeface="+mn-ea"/>
                </a:rPr>
                <a:t>대기업</a:t>
              </a:r>
              <a:r>
                <a:rPr lang="en-US" altLang="ko-KR" sz="1100" b="1" dirty="0">
                  <a:solidFill>
                    <a:srgbClr val="3853A5"/>
                  </a:solidFill>
                  <a:latin typeface="+mn-ea"/>
                </a:rPr>
                <a:t>72%</a:t>
              </a:r>
              <a:endParaRPr lang="ko-KR" altLang="en-US" sz="1100" dirty="0">
                <a:solidFill>
                  <a:srgbClr val="3853A5"/>
                </a:solidFill>
              </a:endParaRPr>
            </a:p>
          </p:txBody>
        </p:sp>
        <p:sp>
          <p:nvSpPr>
            <p:cNvPr id="60" name="직사각형 59">
              <a:extLst>
                <a:ext uri="{FF2B5EF4-FFF2-40B4-BE49-F238E27FC236}">
                  <a16:creationId xmlns:a16="http://schemas.microsoft.com/office/drawing/2014/main" id="{C3FE1969-0211-43AF-8EBF-6F6B9ED1436E}"/>
                </a:ext>
              </a:extLst>
            </p:cNvPr>
            <p:cNvSpPr/>
            <p:nvPr/>
          </p:nvSpPr>
          <p:spPr>
            <a:xfrm>
              <a:off x="7991414" y="5839661"/>
              <a:ext cx="81304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ko-KR" altLang="en-US" sz="1100" b="1">
                  <a:solidFill>
                    <a:srgbClr val="FF0000"/>
                  </a:solidFill>
                  <a:latin typeface="+mn-ea"/>
                </a:rPr>
                <a:t>공기업</a:t>
              </a:r>
              <a:r>
                <a:rPr lang="en-US" altLang="ko-KR" sz="1100" b="1">
                  <a:solidFill>
                    <a:srgbClr val="FF0000"/>
                  </a:solidFill>
                  <a:latin typeface="+mn-ea"/>
                </a:rPr>
                <a:t>1%</a:t>
              </a:r>
              <a:endParaRPr lang="ko-KR" altLang="en-US" sz="1100">
                <a:solidFill>
                  <a:srgbClr val="FF0000"/>
                </a:solidFill>
              </a:endParaRPr>
            </a:p>
          </p:txBody>
        </p:sp>
        <p:sp>
          <p:nvSpPr>
            <p:cNvPr id="62" name="직사각형 61">
              <a:extLst>
                <a:ext uri="{FF2B5EF4-FFF2-40B4-BE49-F238E27FC236}">
                  <a16:creationId xmlns:a16="http://schemas.microsoft.com/office/drawing/2014/main" id="{B9C52BD3-48F8-4D15-AD72-0B81685B3985}"/>
                </a:ext>
              </a:extLst>
            </p:cNvPr>
            <p:cNvSpPr/>
            <p:nvPr/>
          </p:nvSpPr>
          <p:spPr>
            <a:xfrm>
              <a:off x="7903645" y="5277295"/>
              <a:ext cx="748923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050" b="1" dirty="0">
                  <a:solidFill>
                    <a:srgbClr val="2BB38F"/>
                  </a:solidFill>
                  <a:latin typeface="+mn-ea"/>
                </a:rPr>
                <a:t>중소기업</a:t>
              </a:r>
            </a:p>
            <a:p>
              <a:pPr algn="ctr">
                <a:defRPr/>
              </a:pPr>
              <a:r>
                <a:rPr lang="en-US" altLang="ko-KR" sz="1050" b="1" dirty="0">
                  <a:solidFill>
                    <a:srgbClr val="2BB38F"/>
                  </a:solidFill>
                  <a:latin typeface="+mn-ea"/>
                </a:rPr>
                <a:t>12%</a:t>
              </a:r>
              <a:endParaRPr lang="ko-KR" altLang="en-US" sz="1050" dirty="0">
                <a:solidFill>
                  <a:srgbClr val="2BB38F"/>
                </a:solidFill>
              </a:endParaRPr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4A2C74CB-0852-4E21-A73C-384195E7888F}"/>
                </a:ext>
              </a:extLst>
            </p:cNvPr>
            <p:cNvSpPr/>
            <p:nvPr/>
          </p:nvSpPr>
          <p:spPr>
            <a:xfrm>
              <a:off x="7963842" y="4893813"/>
              <a:ext cx="81304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100" b="1">
                  <a:solidFill>
                    <a:srgbClr val="FEAB16"/>
                  </a:solidFill>
                  <a:latin typeface="+mn-ea"/>
                </a:rPr>
                <a:t>연구소</a:t>
              </a:r>
              <a:r>
                <a:rPr lang="en-US" altLang="ko-KR" sz="1100" b="1">
                  <a:solidFill>
                    <a:srgbClr val="FEAB16"/>
                  </a:solidFill>
                  <a:latin typeface="+mn-ea"/>
                </a:rPr>
                <a:t>2%</a:t>
              </a:r>
              <a:endParaRPr lang="ko-KR" altLang="en-US" sz="1100">
                <a:solidFill>
                  <a:srgbClr val="FEAB16"/>
                </a:solidFill>
              </a:endParaRPr>
            </a:p>
          </p:txBody>
        </p:sp>
        <p:sp>
          <p:nvSpPr>
            <p:cNvPr id="64" name="직사각형 63">
              <a:extLst>
                <a:ext uri="{FF2B5EF4-FFF2-40B4-BE49-F238E27FC236}">
                  <a16:creationId xmlns:a16="http://schemas.microsoft.com/office/drawing/2014/main" id="{EBF215D4-83C1-40EB-8CFE-AE4A25E2B441}"/>
                </a:ext>
              </a:extLst>
            </p:cNvPr>
            <p:cNvSpPr/>
            <p:nvPr/>
          </p:nvSpPr>
          <p:spPr>
            <a:xfrm>
              <a:off x="8398841" y="4532104"/>
              <a:ext cx="753732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1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진학</a:t>
              </a:r>
              <a:r>
                <a:rPr lang="en-US" altLang="ko-KR" sz="1100" b="1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11%</a:t>
              </a:r>
              <a:endParaRPr lang="ko-KR" altLang="en-US" sz="11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id="{2684FA2C-3E7F-466B-B7FC-A597BA434087}"/>
                </a:ext>
              </a:extLst>
            </p:cNvPr>
            <p:cNvSpPr/>
            <p:nvPr/>
          </p:nvSpPr>
          <p:spPr>
            <a:xfrm>
              <a:off x="9121266" y="4408900"/>
              <a:ext cx="671980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ko-KR" altLang="en-US" sz="1100" b="1">
                  <a:solidFill>
                    <a:srgbClr val="7030A0"/>
                  </a:solidFill>
                  <a:latin typeface="+mn-ea"/>
                </a:rPr>
                <a:t>기타</a:t>
              </a:r>
              <a:r>
                <a:rPr lang="en-US" altLang="ko-KR" sz="1100" b="1">
                  <a:solidFill>
                    <a:srgbClr val="7030A0"/>
                  </a:solidFill>
                  <a:latin typeface="+mn-ea"/>
                </a:rPr>
                <a:t>2%</a:t>
              </a:r>
              <a:endParaRPr lang="ko-KR" altLang="en-US" sz="1100">
                <a:solidFill>
                  <a:srgbClr val="7030A0"/>
                </a:solidFill>
              </a:endParaRPr>
            </a:p>
          </p:txBody>
        </p:sp>
        <p:sp>
          <p:nvSpPr>
            <p:cNvPr id="66" name="슬라이드 번호 개체 틀 1">
              <a:extLst>
                <a:ext uri="{FF2B5EF4-FFF2-40B4-BE49-F238E27FC236}">
                  <a16:creationId xmlns:a16="http://schemas.microsoft.com/office/drawing/2014/main" id="{55CC26AB-810D-4354-ACC5-DFA57CDB3DE6}"/>
                </a:ext>
              </a:extLst>
            </p:cNvPr>
            <p:cNvSpPr txBox="1">
              <a:spLocks/>
            </p:cNvSpPr>
            <p:nvPr/>
          </p:nvSpPr>
          <p:spPr>
            <a:xfrm>
              <a:off x="10295031" y="6649041"/>
              <a:ext cx="432048" cy="210086"/>
            </a:xfrm>
            <a:prstGeom prst="rect">
              <a:avLst/>
            </a:prstGeom>
          </p:spPr>
          <p:txBody>
            <a:bodyPr vert="horz" lIns="91440" tIns="45720" rIns="91440" bIns="45720" rtlCol="0" anchor="ctr" anchorCtr="0"/>
            <a:lstStyle>
              <a:defPPr>
                <a:defRPr lang="ko-KR"/>
              </a:defPPr>
              <a:lvl1pPr marL="0" algn="r" defTabSz="914400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kumimoji="1" sz="1100" b="1" kern="1200">
                  <a:solidFill>
                    <a:schemeClr val="tx1">
                      <a:lumMod val="50000"/>
                      <a:lumOff val="50000"/>
                    </a:schemeClr>
                  </a:solidFill>
                  <a:latin typeface="Eras Medium ITC" pitchFamily="34" charset="0"/>
                  <a:ea typeface="굴림" charset="-127"/>
                  <a:cs typeface="+mn-cs"/>
                </a:defRPr>
              </a:lvl1pPr>
              <a:lvl2pPr marL="457200" algn="l" defTabSz="914400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kumimoji="1" sz="18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defTabSz="914400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kumimoji="1" sz="18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defTabSz="914400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kumimoji="1" sz="18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defTabSz="914400" rtl="0" eaLnBrk="1" fontAlgn="base" latinLnBrk="1" hangingPunct="1">
                <a:spcBef>
                  <a:spcPct val="0"/>
                </a:spcBef>
                <a:spcAft>
                  <a:spcPct val="0"/>
                </a:spcAft>
                <a:defRPr kumimoji="1" sz="18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18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18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18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18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fld id="{055B203F-07CF-4D68-A686-55D75B62DBF2}" type="slidenum">
                <a:rPr lang="ko-KR" altLang="en-US" smtClean="0"/>
                <a:pPr/>
                <a:t>8</a:t>
              </a:fld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06955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84" grpId="0"/>
      <p:bldP spid="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5318DE4-9C28-4AB9-92DB-C34AA1260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42BD052-33DE-4D7A-8058-757E944F5766}"/>
              </a:ext>
            </a:extLst>
          </p:cNvPr>
          <p:cNvSpPr/>
          <p:nvPr/>
        </p:nvSpPr>
        <p:spPr>
          <a:xfrm>
            <a:off x="323528" y="1052736"/>
            <a:ext cx="8496944" cy="544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30000"/>
              </a:lnSpc>
              <a:buFont typeface="Wingdings" pitchFamily="2" charset="2"/>
              <a:buChar char="l"/>
              <a:defRPr/>
            </a:pPr>
            <a:r>
              <a:rPr kumimoji="0" lang="ko-KR" altLang="en-US" spc="-1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석박통합과정 학생의 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6</a:t>
            </a:r>
            <a:r>
              <a:rPr kumimoji="0" lang="ko-KR" altLang="en-US" spc="-100" dirty="0">
                <a:latin typeface="+mn-ea"/>
                <a:ea typeface="+mn-ea"/>
                <a:cs typeface="Times New Roman" panose="02020603050405020304" pitchFamily="18" charset="0"/>
              </a:rPr>
              <a:t>학기 이상 이수 </a:t>
            </a:r>
            <a:r>
              <a:rPr kumimoji="0" lang="ko-KR" altLang="en-US" spc="-100" dirty="0">
                <a:solidFill>
                  <a:srgbClr val="FF0000"/>
                </a:solidFill>
                <a:latin typeface="+mn-ea"/>
                <a:ea typeface="+mn-ea"/>
                <a:cs typeface="Times New Roman" panose="02020603050405020304" pitchFamily="18" charset="0"/>
              </a:rPr>
              <a:t>조기 수료 허가 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(</a:t>
            </a:r>
            <a:r>
              <a:rPr kumimoji="0" lang="ko-KR" altLang="en-US" spc="-100" dirty="0">
                <a:latin typeface="+mn-ea"/>
                <a:ea typeface="+mn-ea"/>
                <a:cs typeface="Times New Roman" panose="02020603050405020304" pitchFamily="18" charset="0"/>
              </a:rPr>
              <a:t>대학원 학칙 시행세칙 개정</a:t>
            </a:r>
            <a:r>
              <a:rPr kumimoji="0" lang="en-US" altLang="ko-KR" spc="-100" dirty="0">
                <a:latin typeface="+mn-ea"/>
                <a:ea typeface="+mn-ea"/>
                <a:cs typeface="Times New Roman" panose="02020603050405020304" pitchFamily="18" charset="0"/>
              </a:rPr>
              <a:t>)</a:t>
            </a:r>
          </a:p>
          <a:p>
            <a:endParaRPr lang="en-US" altLang="ko-KR" sz="1600" dirty="0">
              <a:latin typeface="+mn-ea"/>
              <a:ea typeface="+mn-ea"/>
            </a:endParaRPr>
          </a:p>
          <a:p>
            <a:r>
              <a:rPr lang="ko-KR" altLang="en-US" sz="1600" dirty="0">
                <a:latin typeface="+mn-ea"/>
                <a:ea typeface="+mn-ea"/>
              </a:rPr>
              <a:t>제</a:t>
            </a:r>
            <a:r>
              <a:rPr lang="en-US" altLang="ko-KR" sz="1600" dirty="0">
                <a:latin typeface="+mn-ea"/>
                <a:ea typeface="+mn-ea"/>
              </a:rPr>
              <a:t>50</a:t>
            </a:r>
            <a:r>
              <a:rPr lang="ko-KR" altLang="en-US" sz="1600" dirty="0">
                <a:latin typeface="+mn-ea"/>
                <a:ea typeface="+mn-ea"/>
              </a:rPr>
              <a:t>조 </a:t>
            </a:r>
            <a:r>
              <a:rPr lang="en-US" altLang="ko-KR" sz="1600" dirty="0">
                <a:latin typeface="+mn-ea"/>
                <a:ea typeface="+mn-ea"/>
              </a:rPr>
              <a:t>(</a:t>
            </a:r>
            <a:r>
              <a:rPr lang="ko-KR" altLang="en-US" sz="1600" dirty="0">
                <a:latin typeface="+mn-ea"/>
                <a:ea typeface="+mn-ea"/>
              </a:rPr>
              <a:t>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조기 수료</a:t>
            </a:r>
            <a:r>
              <a:rPr lang="en-US" altLang="ko-KR" sz="1600" dirty="0">
                <a:latin typeface="+mn-ea"/>
                <a:ea typeface="+mn-ea"/>
              </a:rPr>
              <a:t>) </a:t>
            </a:r>
            <a:r>
              <a:rPr lang="ko-KR" altLang="en-US" sz="1600" dirty="0">
                <a:latin typeface="+mn-ea"/>
                <a:ea typeface="+mn-ea"/>
              </a:rPr>
              <a:t>① 각 학과의 수료 학점 이상을 취득하고 총성적평점평균이 </a:t>
            </a:r>
            <a:r>
              <a:rPr lang="en-US" altLang="ko-KR" sz="1600" dirty="0">
                <a:latin typeface="+mn-ea"/>
                <a:ea typeface="+mn-ea"/>
              </a:rPr>
              <a:t>3.9</a:t>
            </a:r>
            <a:r>
              <a:rPr lang="ko-KR" altLang="en-US" sz="1600" dirty="0">
                <a:latin typeface="+mn-ea"/>
                <a:ea typeface="+mn-ea"/>
              </a:rPr>
              <a:t>이상이며 자격시험 및 학위청구논문이 심사를 통과한 경우에는 학칙 제</a:t>
            </a:r>
            <a:r>
              <a:rPr lang="en-US" altLang="ko-KR" sz="1600" dirty="0">
                <a:latin typeface="+mn-ea"/>
                <a:ea typeface="+mn-ea"/>
              </a:rPr>
              <a:t>6</a:t>
            </a:r>
            <a:r>
              <a:rPr lang="ko-KR" altLang="en-US" sz="1600" dirty="0">
                <a:latin typeface="+mn-ea"/>
                <a:ea typeface="+mn-ea"/>
              </a:rPr>
              <a:t>조에 의거하여 학과 대학원운영위원회의 심의와 </a:t>
            </a:r>
            <a:r>
              <a:rPr lang="ko-KR" altLang="en-US" sz="1600" dirty="0" err="1">
                <a:latin typeface="+mn-ea"/>
                <a:ea typeface="+mn-ea"/>
              </a:rPr>
              <a:t>대학원장의</a:t>
            </a:r>
            <a:r>
              <a:rPr lang="ko-KR" altLang="en-US" sz="1600" dirty="0">
                <a:latin typeface="+mn-ea"/>
                <a:ea typeface="+mn-ea"/>
              </a:rPr>
              <a:t> 승인을 거쳐 총장은 박사과정은 </a:t>
            </a:r>
            <a:r>
              <a:rPr lang="en-US" altLang="ko-KR" sz="1600" dirty="0">
                <a:latin typeface="+mn-ea"/>
                <a:ea typeface="+mn-ea"/>
              </a:rPr>
              <a:t>1</a:t>
            </a:r>
            <a:r>
              <a:rPr lang="ko-KR" altLang="en-US" sz="1600" dirty="0">
                <a:latin typeface="+mn-ea"/>
                <a:ea typeface="+mn-ea"/>
              </a:rPr>
              <a:t>학기</a:t>
            </a:r>
            <a:r>
              <a:rPr lang="en-US" altLang="ko-KR" sz="1600" dirty="0">
                <a:latin typeface="+mn-ea"/>
                <a:ea typeface="+mn-ea"/>
              </a:rPr>
              <a:t>, </a:t>
            </a:r>
            <a:r>
              <a:rPr lang="ko-KR" altLang="en-US" sz="1600" dirty="0">
                <a:latin typeface="+mn-ea"/>
                <a:ea typeface="+mn-ea"/>
              </a:rPr>
              <a:t>석사과정은 </a:t>
            </a:r>
            <a:r>
              <a:rPr lang="en-US" altLang="ko-KR" sz="1600" dirty="0">
                <a:latin typeface="+mn-ea"/>
                <a:ea typeface="+mn-ea"/>
              </a:rPr>
              <a:t>2</a:t>
            </a:r>
            <a:r>
              <a:rPr lang="ko-KR" altLang="en-US" sz="1600" dirty="0">
                <a:latin typeface="+mn-ea"/>
                <a:ea typeface="+mn-ea"/>
              </a:rPr>
              <a:t>학기</a:t>
            </a:r>
            <a:r>
              <a:rPr lang="en-US" altLang="ko-KR" sz="1600" dirty="0">
                <a:latin typeface="+mn-ea"/>
                <a:ea typeface="+mn-ea"/>
              </a:rPr>
              <a:t>, </a:t>
            </a:r>
            <a:r>
              <a:rPr lang="ko-KR" altLang="en-US" sz="1600" dirty="0">
                <a:latin typeface="+mn-ea"/>
                <a:ea typeface="+mn-ea"/>
              </a:rPr>
              <a:t>석박사통합과정은 </a:t>
            </a:r>
            <a:r>
              <a:rPr lang="en-US" altLang="ko-KR" sz="1600" dirty="0">
                <a:latin typeface="+mn-ea"/>
                <a:ea typeface="+mn-ea"/>
              </a:rPr>
              <a:t>3</a:t>
            </a:r>
            <a:r>
              <a:rPr lang="ko-KR" altLang="en-US" sz="1600" dirty="0">
                <a:latin typeface="+mn-ea"/>
                <a:ea typeface="+mn-ea"/>
              </a:rPr>
              <a:t>학기의 범위 내에서 조기졸업을 허가할 수 있다</a:t>
            </a:r>
            <a:r>
              <a:rPr lang="en-US" altLang="ko-KR" sz="1600" dirty="0">
                <a:latin typeface="+mn-ea"/>
                <a:ea typeface="+mn-ea"/>
              </a:rPr>
              <a:t>. </a:t>
            </a:r>
            <a:r>
              <a:rPr lang="ko-KR" altLang="en-US" sz="1600" dirty="0">
                <a:latin typeface="+mn-ea"/>
                <a:ea typeface="+mn-ea"/>
              </a:rPr>
              <a:t>다만 </a:t>
            </a:r>
            <a:r>
              <a:rPr lang="ko-KR" altLang="en-US" sz="1600" dirty="0" err="1">
                <a:latin typeface="+mn-ea"/>
                <a:ea typeface="+mn-ea"/>
              </a:rPr>
              <a:t>학∙석사</a:t>
            </a:r>
            <a:r>
              <a:rPr lang="ko-KR" altLang="en-US" sz="1600" dirty="0">
                <a:latin typeface="+mn-ea"/>
                <a:ea typeface="+mn-ea"/>
              </a:rPr>
              <a:t> 연계과정으로 입학한 학생은 예외로 한다</a:t>
            </a:r>
            <a:r>
              <a:rPr lang="en-US" altLang="ko-KR" sz="1600" dirty="0">
                <a:latin typeface="+mn-ea"/>
                <a:ea typeface="+mn-ea"/>
              </a:rPr>
              <a:t>.&lt;</a:t>
            </a:r>
            <a:r>
              <a:rPr lang="ko-KR" altLang="en-US" sz="1600" dirty="0">
                <a:latin typeface="+mn-ea"/>
                <a:ea typeface="+mn-ea"/>
              </a:rPr>
              <a:t>개정 </a:t>
            </a:r>
            <a:r>
              <a:rPr lang="en-US" altLang="ko-KR" sz="1600" dirty="0">
                <a:latin typeface="+mn-ea"/>
                <a:ea typeface="+mn-ea"/>
              </a:rPr>
              <a:t>2014.8.20., 2015.4.8., 2017.6.26., 2019.1.31&gt;</a:t>
            </a:r>
            <a:endParaRPr lang="ko-KR" altLang="en-US" sz="1600" dirty="0">
              <a:latin typeface="+mn-ea"/>
              <a:ea typeface="+mn-ea"/>
            </a:endParaRPr>
          </a:p>
          <a:p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② 석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·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박사통합과정의 경우 각 학과의 수료 학점 이상을 취득하고 각 학과의 조기 수료 조건을 만족하는 경우 학과 대학원운영위원회의 심의를 거쳐 대학원장의 승인을 받아 최대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학기 범위 내에서 조기 수료를 허가할 수 있다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.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각 학과의 조기 수료 세부 사항은 학과 내규에 따르며 관련 내규는 대학원위원회의 심의를 거쳐야 한다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. &lt;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개정 </a:t>
            </a:r>
            <a:r>
              <a:rPr lang="en-US" altLang="ko-KR" sz="1600" dirty="0">
                <a:solidFill>
                  <a:srgbClr val="FF0000"/>
                </a:solidFill>
                <a:latin typeface="+mn-ea"/>
                <a:ea typeface="+mn-ea"/>
              </a:rPr>
              <a:t>2019.1.31&gt;</a:t>
            </a:r>
            <a:endParaRPr lang="ko-KR" altLang="en-US" sz="1600" dirty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ko-KR" altLang="en-US" sz="1600" dirty="0">
                <a:latin typeface="+mn-ea"/>
                <a:ea typeface="+mn-ea"/>
              </a:rPr>
              <a:t>③ 조기졸업 및 </a:t>
            </a:r>
            <a:r>
              <a:rPr lang="ko-KR" altLang="en-US" sz="1600" dirty="0">
                <a:solidFill>
                  <a:srgbClr val="FF0000"/>
                </a:solidFill>
                <a:latin typeface="+mn-ea"/>
                <a:ea typeface="+mn-ea"/>
              </a:rPr>
              <a:t>조기 수료</a:t>
            </a:r>
            <a:r>
              <a:rPr lang="ko-KR" altLang="en-US" sz="1600" dirty="0">
                <a:latin typeface="+mn-ea"/>
                <a:ea typeface="+mn-ea"/>
              </a:rPr>
              <a:t> 희망자는 졸업 또는 수료하고자 하는 학기 등록기간까지 조기졸업 또는 조기수료 </a:t>
            </a:r>
            <a:r>
              <a:rPr lang="ko-KR" altLang="en-US" sz="1600" dirty="0" err="1">
                <a:latin typeface="+mn-ea"/>
                <a:ea typeface="+mn-ea"/>
              </a:rPr>
              <a:t>희망원을</a:t>
            </a:r>
            <a:r>
              <a:rPr lang="ko-KR" altLang="en-US" sz="1600" dirty="0">
                <a:latin typeface="+mn-ea"/>
                <a:ea typeface="+mn-ea"/>
              </a:rPr>
              <a:t> 제출하여야 한다</a:t>
            </a:r>
            <a:r>
              <a:rPr lang="en-US" altLang="ko-KR" sz="1600" dirty="0">
                <a:latin typeface="+mn-ea"/>
                <a:ea typeface="+mn-ea"/>
              </a:rPr>
              <a:t>.&lt;</a:t>
            </a:r>
            <a:r>
              <a:rPr lang="ko-KR" altLang="en-US" sz="1600" dirty="0">
                <a:latin typeface="+mn-ea"/>
                <a:ea typeface="+mn-ea"/>
              </a:rPr>
              <a:t>개정 </a:t>
            </a:r>
            <a:r>
              <a:rPr lang="en-US" altLang="ko-KR" sz="1600" dirty="0">
                <a:latin typeface="+mn-ea"/>
                <a:ea typeface="+mn-ea"/>
              </a:rPr>
              <a:t>2015.4.8., 2019.1.31&gt;</a:t>
            </a:r>
            <a:endParaRPr lang="ko-KR" altLang="en-US" sz="1600" dirty="0">
              <a:latin typeface="+mn-ea"/>
              <a:ea typeface="+mn-ea"/>
            </a:endParaRPr>
          </a:p>
          <a:p>
            <a:pPr marL="457200" lvl="0" indent="-457200">
              <a:lnSpc>
                <a:spcPct val="130000"/>
              </a:lnSpc>
              <a:buFont typeface="Wingdings" pitchFamily="2" charset="2"/>
              <a:buChar char="l"/>
              <a:defRPr/>
            </a:pPr>
            <a:endParaRPr kumimoji="0" lang="en-US" altLang="ko-KR" spc="-100" dirty="0">
              <a:latin typeface="+mn-ea"/>
              <a:ea typeface="+mn-ea"/>
              <a:cs typeface="Times New Roman" panose="02020603050405020304" pitchFamily="18" charset="0"/>
            </a:endParaRP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1.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대학원 학칙 제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22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조에 규정된 석박통합과정 각 학과의 수료학점이상 이수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석사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24(6),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박사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30(12), </a:t>
            </a:r>
            <a:r>
              <a:rPr kumimoji="0" lang="ko-KR" altLang="en-US" sz="1600" spc="-100" dirty="0" err="1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석박통합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54(18)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endParaRPr kumimoji="0" lang="ko-KR" altLang="en-US" sz="1600" spc="-100" dirty="0"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2. 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총성적평점평균이 대학원 학칙 시행세칙 제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25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조에 규정된 수료 요건 이상 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(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3.0 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이상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)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622800" lvl="1" indent="-180000" eaLnBrk="0" hangingPunct="0">
              <a:lnSpc>
                <a:spcPct val="13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3.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SCI(E) 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논문을 </a:t>
            </a:r>
            <a:r>
              <a:rPr kumimoji="0" lang="en-US" altLang="ko-KR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1</a:t>
            </a:r>
            <a:r>
              <a:rPr kumimoji="0" lang="ko-KR" altLang="en-US" sz="1600" spc="-100" dirty="0">
                <a:solidFill>
                  <a:srgbClr val="FF0000"/>
                </a:solidFill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편 이상 게재</a:t>
            </a:r>
            <a:r>
              <a:rPr kumimoji="0" lang="ko-KR" altLang="en-US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하여야 함</a:t>
            </a:r>
            <a:r>
              <a:rPr kumimoji="0" lang="en-US" altLang="ko-KR" sz="1600" spc="-1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kumimoji="0" lang="en-US" altLang="ko-KR" spc="-100" dirty="0"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C97B13D1-5E35-4A56-871E-730192F2FD5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석박사통합 조기수료  </a:t>
            </a:r>
          </a:p>
        </p:txBody>
      </p:sp>
    </p:spTree>
    <p:extLst>
      <p:ext uri="{BB962C8B-B14F-4D97-AF65-F5344CB8AC3E}">
        <p14:creationId xmlns:p14="http://schemas.microsoft.com/office/powerpoint/2010/main" val="2806596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5" descr="D:\박세정\콘텐츠제작\다이어그램\실루엣_psd\03_png\4.png"/>
          <p:cNvPicPr>
            <a:picLocks noChangeAspect="1" noChangeArrowheads="1"/>
          </p:cNvPicPr>
          <p:nvPr/>
        </p:nvPicPr>
        <p:blipFill rotWithShape="1">
          <a:blip r:embed="rId3"/>
          <a:srcRect l="28792" t="77" r="828" b="4160"/>
          <a:stretch/>
        </p:blipFill>
        <p:spPr bwMode="auto">
          <a:xfrm>
            <a:off x="0" y="1430472"/>
            <a:ext cx="2341827" cy="4861066"/>
          </a:xfrm>
          <a:prstGeom prst="rect">
            <a:avLst/>
          </a:prstGeom>
          <a:noFill/>
          <a:effectLst>
            <a:reflection blurRad="6350" stA="52000" endA="300" endPos="15000" dir="5400000" sy="-100000" algn="bl" rotWithShape="0"/>
          </a:effectLst>
        </p:spPr>
      </p:pic>
      <p:sp>
        <p:nvSpPr>
          <p:cNvPr id="79" name="타원 78"/>
          <p:cNvSpPr/>
          <p:nvPr/>
        </p:nvSpPr>
        <p:spPr>
          <a:xfrm rot="2326258">
            <a:off x="8751753" y="3924063"/>
            <a:ext cx="265945" cy="18345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19672" y="1772816"/>
            <a:ext cx="7272807" cy="3493585"/>
          </a:xfrm>
          <a:prstGeom prst="rect">
            <a:avLst/>
          </a:prstGeom>
          <a:scene3d>
            <a:camera prst="perspectiveHeroicExtremeLeftFacing">
              <a:rot lat="21542988" lon="1265206" rev="21599847"/>
            </a:camera>
            <a:lightRig rig="threePt" dir="t"/>
          </a:scene3d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1. </a:t>
            </a:r>
            <a:r>
              <a:rPr lang="ko-KR" altLang="en-US" b="1" dirty="0">
                <a:latin typeface="+mn-ea"/>
              </a:rPr>
              <a:t>높은 취업률</a:t>
            </a:r>
            <a:r>
              <a:rPr lang="en-US" altLang="ko-KR" b="1" dirty="0">
                <a:latin typeface="+mn-ea"/>
              </a:rPr>
              <a:t>: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96%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2. </a:t>
            </a:r>
            <a:r>
              <a:rPr lang="ko-KR" altLang="en-US" b="1" dirty="0">
                <a:latin typeface="+mn-ea"/>
              </a:rPr>
              <a:t>높은 대기업 취업률</a:t>
            </a:r>
            <a:r>
              <a:rPr lang="en-US" altLang="ko-KR" b="1" dirty="0">
                <a:latin typeface="+mn-ea"/>
              </a:rPr>
              <a:t>: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71%</a:t>
            </a:r>
          </a:p>
          <a:p>
            <a:pPr>
              <a:lnSpc>
                <a:spcPct val="150000"/>
              </a:lnSpc>
            </a:pPr>
            <a:endParaRPr lang="en-US" altLang="ko-KR" sz="500" b="1" dirty="0">
              <a:latin typeface="+mn-ea"/>
            </a:endParaRPr>
          </a:p>
          <a:p>
            <a:r>
              <a:rPr lang="en-US" altLang="ko-KR" b="1" dirty="0">
                <a:latin typeface="+mn-ea"/>
              </a:rPr>
              <a:t>3. </a:t>
            </a:r>
            <a:r>
              <a:rPr lang="ko-KR" altLang="en-US" b="1" dirty="0">
                <a:latin typeface="+mn-ea"/>
              </a:rPr>
              <a:t>다양한 산학 트랙을 통한 장학금</a:t>
            </a:r>
            <a:r>
              <a:rPr lang="en-US" altLang="ko-KR" b="1" dirty="0">
                <a:latin typeface="+mn-ea"/>
              </a:rPr>
              <a:t> (</a:t>
            </a:r>
            <a:r>
              <a:rPr lang="ko-KR" altLang="en-US" b="1" dirty="0">
                <a:latin typeface="+mn-ea"/>
              </a:rPr>
              <a:t>다중 수혜 가능</a:t>
            </a:r>
            <a:r>
              <a:rPr lang="en-US" altLang="ko-KR" b="1" dirty="0">
                <a:latin typeface="+mn-ea"/>
              </a:rPr>
              <a:t>)</a:t>
            </a:r>
            <a:r>
              <a:rPr lang="ko-KR" altLang="en-US" b="1" dirty="0">
                <a:latin typeface="+mn-ea"/>
              </a:rPr>
              <a:t> 및 취업 보장</a:t>
            </a:r>
            <a:r>
              <a:rPr lang="en-US" altLang="ko-KR" b="1" dirty="0">
                <a:latin typeface="+mn-ea"/>
              </a:rPr>
              <a:t> </a:t>
            </a:r>
          </a:p>
          <a:p>
            <a:r>
              <a:rPr lang="ko-KR" altLang="en-US" b="1" dirty="0">
                <a:latin typeface="+mn-ea"/>
              </a:rPr>
              <a:t>   년간 약 </a:t>
            </a:r>
            <a:r>
              <a:rPr lang="en-US" altLang="ko-KR" b="1" dirty="0">
                <a:solidFill>
                  <a:srgbClr val="FF0000"/>
                </a:solidFill>
                <a:latin typeface="+mn-ea"/>
              </a:rPr>
              <a:t>16</a:t>
            </a:r>
            <a:r>
              <a:rPr lang="ko-KR" altLang="en-US" b="1" dirty="0">
                <a:solidFill>
                  <a:srgbClr val="FF0000"/>
                </a:solidFill>
                <a:latin typeface="+mn-ea"/>
              </a:rPr>
              <a:t>억</a:t>
            </a:r>
            <a:r>
              <a:rPr lang="ko-KR" altLang="en-US" b="1" dirty="0">
                <a:latin typeface="+mn-ea"/>
              </a:rPr>
              <a:t> 산학 장학금 수혜</a:t>
            </a:r>
            <a:endParaRPr lang="en-US" altLang="ko-KR" b="1" dirty="0">
              <a:latin typeface="+mn-ea"/>
            </a:endParaRPr>
          </a:p>
          <a:p>
            <a:endParaRPr lang="en-US" altLang="ko-KR" sz="1000" b="1" dirty="0">
              <a:latin typeface="+mn-ea"/>
            </a:endParaRPr>
          </a:p>
          <a:p>
            <a:r>
              <a:rPr lang="en-US" altLang="ko-KR" b="1" dirty="0">
                <a:latin typeface="+mn-ea"/>
              </a:rPr>
              <a:t>4. </a:t>
            </a:r>
            <a:r>
              <a:rPr lang="ko-KR" altLang="en-US" b="1" dirty="0">
                <a:latin typeface="+mn-ea"/>
              </a:rPr>
              <a:t>우수한 연구성과</a:t>
            </a:r>
            <a:r>
              <a:rPr lang="en-US" altLang="ko-KR" b="1" dirty="0">
                <a:latin typeface="+mn-ea"/>
              </a:rPr>
              <a:t>: </a:t>
            </a:r>
          </a:p>
          <a:p>
            <a:r>
              <a:rPr lang="en-US" altLang="ko-KR" b="1" dirty="0">
                <a:solidFill>
                  <a:srgbClr val="000000"/>
                </a:solidFill>
                <a:latin typeface="+mn-ea"/>
              </a:rPr>
              <a:t>    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중앙일보 평가 기술이전 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1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위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논문 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4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위</a:t>
            </a:r>
            <a:r>
              <a:rPr lang="en-US" altLang="ko-KR" b="1" dirty="0">
                <a:solidFill>
                  <a:srgbClr val="000000"/>
                </a:solidFill>
                <a:latin typeface="+mn-ea"/>
              </a:rPr>
              <a:t>, BK21 Four 2</a:t>
            </a:r>
            <a:r>
              <a:rPr lang="ko-KR" altLang="en-US" b="1" dirty="0">
                <a:solidFill>
                  <a:srgbClr val="000000"/>
                </a:solidFill>
                <a:latin typeface="+mn-ea"/>
              </a:rPr>
              <a:t>개 팀</a:t>
            </a:r>
            <a:endParaRPr lang="en-US" altLang="ko-KR" b="1" dirty="0">
              <a:solidFill>
                <a:srgbClr val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5. </a:t>
            </a:r>
            <a:r>
              <a:rPr lang="ko-KR" altLang="en-US" b="1" dirty="0">
                <a:latin typeface="+mn-ea"/>
              </a:rPr>
              <a:t>다양하고 특화된 연구 분야</a:t>
            </a:r>
            <a:r>
              <a:rPr lang="en-US" altLang="ko-KR" b="1" dirty="0">
                <a:latin typeface="+mn-ea"/>
              </a:rPr>
              <a:t>, </a:t>
            </a:r>
            <a:r>
              <a:rPr lang="ko-KR" altLang="en-US" b="1" dirty="0">
                <a:latin typeface="+mn-ea"/>
              </a:rPr>
              <a:t>원하는 연구 분야 연구 가능</a:t>
            </a:r>
            <a:endParaRPr lang="en-US" altLang="ko-KR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6. </a:t>
            </a:r>
            <a:r>
              <a:rPr lang="ko-KR" altLang="en-US" b="1" dirty="0">
                <a:latin typeface="+mn-ea"/>
              </a:rPr>
              <a:t>학부 </a:t>
            </a:r>
            <a:r>
              <a:rPr lang="en-US" altLang="ko-KR" b="1" dirty="0">
                <a:latin typeface="+mn-ea"/>
              </a:rPr>
              <a:t>4</a:t>
            </a:r>
            <a:r>
              <a:rPr lang="ko-KR" altLang="en-US" b="1" dirty="0">
                <a:latin typeface="+mn-ea"/>
              </a:rPr>
              <a:t>학년부터 대학원과정까지 연구의 연속성</a:t>
            </a:r>
            <a:endParaRPr lang="en-US" altLang="ko-KR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+mn-ea"/>
              </a:rPr>
              <a:t>7. </a:t>
            </a:r>
            <a:r>
              <a:rPr lang="ko-KR" altLang="en-US" b="1" dirty="0">
                <a:latin typeface="+mn-ea"/>
              </a:rPr>
              <a:t>전문연구요원 지원 가능</a:t>
            </a:r>
          </a:p>
        </p:txBody>
      </p:sp>
      <p:sp>
        <p:nvSpPr>
          <p:cNvPr id="10" name="슬라이드 번호 개체 틀 1">
            <a:extLst>
              <a:ext uri="{FF2B5EF4-FFF2-40B4-BE49-F238E27FC236}">
                <a16:creationId xmlns:a16="http://schemas.microsoft.com/office/drawing/2014/main" id="{61AE74B3-0DA0-471B-B3C8-F22214561E7B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052C59BF-4315-4CC3-BDA1-294E810ACD9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서강대학교 전자공학과 대학원 현황 요약  </a:t>
            </a:r>
          </a:p>
        </p:txBody>
      </p:sp>
    </p:spTree>
    <p:extLst>
      <p:ext uri="{BB962C8B-B14F-4D97-AF65-F5344CB8AC3E}">
        <p14:creationId xmlns:p14="http://schemas.microsoft.com/office/powerpoint/2010/main" val="729893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모서리가 둥근 직사각형 3">
            <a:extLst>
              <a:ext uri="{FF2B5EF4-FFF2-40B4-BE49-F238E27FC236}">
                <a16:creationId xmlns:a16="http://schemas.microsoft.com/office/drawing/2014/main" id="{4D062CAD-3321-4282-80E0-E2EB07120776}"/>
              </a:ext>
            </a:extLst>
          </p:cNvPr>
          <p:cNvSpPr/>
          <p:nvPr/>
        </p:nvSpPr>
        <p:spPr>
          <a:xfrm>
            <a:off x="4275816" y="5308218"/>
            <a:ext cx="4652774" cy="1478095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highlight>
                <a:srgbClr val="42B2BA"/>
              </a:highlight>
            </a:endParaRPr>
          </a:p>
        </p:txBody>
      </p:sp>
      <p:sp>
        <p:nvSpPr>
          <p:cNvPr id="198" name="모서리가 둥근 직사각형 197"/>
          <p:cNvSpPr/>
          <p:nvPr/>
        </p:nvSpPr>
        <p:spPr>
          <a:xfrm>
            <a:off x="392459" y="694787"/>
            <a:ext cx="8547962" cy="1453270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5" name="모서리가 둥근 직사각형 194"/>
          <p:cNvSpPr/>
          <p:nvPr/>
        </p:nvSpPr>
        <p:spPr>
          <a:xfrm>
            <a:off x="392459" y="2201932"/>
            <a:ext cx="8547962" cy="1454557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2" name="모서리가 둥근 직사각형 191"/>
          <p:cNvSpPr/>
          <p:nvPr/>
        </p:nvSpPr>
        <p:spPr>
          <a:xfrm>
            <a:off x="392458" y="3729951"/>
            <a:ext cx="8547963" cy="1460545"/>
          </a:xfrm>
          <a:prstGeom prst="roundRect">
            <a:avLst>
              <a:gd name="adj" fmla="val 617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Line 64"/>
          <p:cNvSpPr>
            <a:spLocks noChangeShapeType="1"/>
          </p:cNvSpPr>
          <p:nvPr/>
        </p:nvSpPr>
        <p:spPr>
          <a:xfrm>
            <a:off x="153981" y="584684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tailEnd type="oval" w="med" len="med"/>
          </a:ln>
          <a:effectLst/>
        </p:spPr>
        <p:txBody>
          <a:bodyPr wrap="square"/>
          <a:lstStyle/>
          <a:p>
            <a:pPr lvl="0">
              <a:defRPr/>
            </a:pPr>
            <a:endParaRPr lang="ko-KR" altLang="en-US"/>
          </a:p>
        </p:txBody>
      </p:sp>
      <p:pic>
        <p:nvPicPr>
          <p:cNvPr id="90" name="Picture 9" descr="김경환사진"/>
          <p:cNvPicPr preferRelativeResize="0">
            <a:picLocks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3106285" y="780414"/>
            <a:ext cx="874800" cy="11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그림 1"/>
          <p:cNvPicPr preferRelativeResize="0">
            <a:picLocks noChangeAspect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2188311" y="782792"/>
            <a:ext cx="875986" cy="1096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Picture 10" descr="img_enc"/>
          <p:cNvPicPr preferRelativeResize="0">
            <a:picLocks noChangeArrowheads="1"/>
          </p:cNvPicPr>
          <p:nvPr/>
        </p:nvPicPr>
        <p:blipFill rotWithShape="1">
          <a:blip r:embed="rId6"/>
          <a:srcRect l="1130" t="900" r="2270" b="4500"/>
          <a:stretch>
            <a:fillRect/>
          </a:stretch>
        </p:blipFill>
        <p:spPr>
          <a:xfrm>
            <a:off x="5945569" y="782791"/>
            <a:ext cx="874800" cy="11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Picture 3"/>
          <p:cNvPicPr preferRelativeResize="0">
            <a:picLocks noChangeArrowheads="1"/>
          </p:cNvPicPr>
          <p:nvPr/>
        </p:nvPicPr>
        <p:blipFill rotWithShape="1">
          <a:blip r:embed="rId7"/>
          <a:srcRect/>
          <a:stretch>
            <a:fillRect/>
          </a:stretch>
        </p:blipFill>
        <p:spPr>
          <a:xfrm>
            <a:off x="7813107" y="780413"/>
            <a:ext cx="874800" cy="11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Picture 54"/>
          <p:cNvPicPr preferRelativeResize="0">
            <a:picLocks noChangeArrowheads="1"/>
          </p:cNvPicPr>
          <p:nvPr/>
        </p:nvPicPr>
        <p:blipFill rotWithShape="1">
          <a:blip r:embed="rId8"/>
          <a:srcRect t="2181"/>
          <a:stretch/>
        </p:blipFill>
        <p:spPr>
          <a:xfrm>
            <a:off x="3108794" y="2300454"/>
            <a:ext cx="874800" cy="1116000"/>
          </a:xfrm>
          <a:prstGeom prst="rect">
            <a:avLst/>
          </a:prstGeom>
          <a:noFill/>
          <a:ln w="9525">
            <a:solidFill>
              <a:schemeClr val="bg1"/>
            </a:solidFill>
            <a:miter/>
          </a:ln>
        </p:spPr>
      </p:pic>
      <p:graphicFrame>
        <p:nvGraphicFramePr>
          <p:cNvPr id="120" name="개체 119"/>
          <p:cNvGraphicFramePr>
            <a:graphicFrameLocks/>
          </p:cNvGraphicFramePr>
          <p:nvPr>
            <p:extLst/>
          </p:nvPr>
        </p:nvGraphicFramePr>
        <p:xfrm>
          <a:off x="4047460" y="2298729"/>
          <a:ext cx="874800" cy="11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비트맵 이미지" r:id="rId9" imgW="1409897" imgH="1876190" progId="PBrush">
                  <p:embed/>
                </p:oleObj>
              </mc:Choice>
              <mc:Fallback>
                <p:oleObj name="비트맵 이미지" r:id="rId9" imgW="1409897" imgH="1876190" progId="PBrush">
                  <p:embed/>
                  <p:pic>
                    <p:nvPicPr>
                      <p:cNvPr id="120" name="개체 119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8826"/>
                      <a:stretch>
                        <a:fillRect/>
                      </a:stretch>
                    </p:blipFill>
                    <p:spPr bwMode="auto">
                      <a:xfrm>
                        <a:off x="4047460" y="2298729"/>
                        <a:ext cx="874800" cy="11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5" name="Picture 36" descr="이행선"/>
          <p:cNvPicPr preferRelativeResize="0">
            <a:picLocks noChangeArrowheads="1"/>
          </p:cNvPicPr>
          <p:nvPr/>
        </p:nvPicPr>
        <p:blipFill rotWithShape="1">
          <a:blip r:embed="rId11"/>
          <a:srcRect l="4590" t="5910" r="6890" b="10750"/>
          <a:stretch>
            <a:fillRect/>
          </a:stretch>
        </p:blipFill>
        <p:spPr>
          <a:xfrm>
            <a:off x="5945372" y="2289167"/>
            <a:ext cx="874800" cy="11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Picture 2" descr="http://hompi.sogang.ac.kr/ee/images/sub/photo/23.jpg"/>
          <p:cNvPicPr preferRelativeResize="0">
            <a:picLocks noChangeArrowheads="1"/>
          </p:cNvPicPr>
          <p:nvPr/>
        </p:nvPicPr>
        <p:blipFill rotWithShape="1">
          <a:blip r:embed="rId12"/>
          <a:srcRect/>
          <a:stretch>
            <a:fillRect/>
          </a:stretch>
        </p:blipFill>
        <p:spPr>
          <a:xfrm>
            <a:off x="7807172" y="2289980"/>
            <a:ext cx="874800" cy="11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TextBox 146"/>
          <p:cNvSpPr txBox="1"/>
          <p:nvPr/>
        </p:nvSpPr>
        <p:spPr>
          <a:xfrm>
            <a:off x="2108701" y="189455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강석주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(2015)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3983752" y="1905972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남창주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49" name="TextBox 148"/>
          <p:cNvSpPr txBox="1"/>
          <p:nvPr/>
        </p:nvSpPr>
        <p:spPr>
          <a:xfrm>
            <a:off x="4950963" y="1899359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박형민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5878522" y="1911553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송태경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1" name="TextBox 150"/>
          <p:cNvSpPr txBox="1"/>
          <p:nvPr/>
        </p:nvSpPr>
        <p:spPr>
          <a:xfrm>
            <a:off x="6812772" y="1905972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유양모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(2009)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7813108" y="1905857"/>
            <a:ext cx="8931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최용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(2010)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3054999" y="339522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김홍석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(2011)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3999339" y="3404249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성원진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(2000)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4931940" y="339299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소재우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(2008)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5902823" y="339299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이행선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(2004)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1871700" y="4905164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김광수</a:t>
            </a:r>
            <a:r>
              <a:rPr lang="en-US" altLang="ko-KR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(2011)</a:t>
            </a:r>
            <a:endParaRPr lang="ko-KR" altLang="en-US" sz="105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2735796" y="4905164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김상완</a:t>
            </a:r>
            <a:r>
              <a:rPr lang="en-US" altLang="ko-KR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(2022)</a:t>
            </a:r>
            <a:endParaRPr lang="ko-KR" altLang="en-US" sz="105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6486226" y="6520587"/>
            <a:ext cx="11379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김영록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(2003)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7452320" y="6531622"/>
            <a:ext cx="11379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장주욱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(1995)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93" name="가로로 말린 두루마리 모양 192"/>
          <p:cNvSpPr/>
          <p:nvPr/>
        </p:nvSpPr>
        <p:spPr>
          <a:xfrm>
            <a:off x="156816" y="774499"/>
            <a:ext cx="1191553" cy="436901"/>
          </a:xfrm>
          <a:prstGeom prst="horizontalScroll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4" name="TextBox 193"/>
          <p:cNvSpPr txBox="1"/>
          <p:nvPr/>
        </p:nvSpPr>
        <p:spPr>
          <a:xfrm>
            <a:off x="156815" y="864343"/>
            <a:ext cx="119155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b="1" dirty="0">
                <a:solidFill>
                  <a:schemeClr val="bg1"/>
                </a:solidFill>
              </a:rPr>
              <a:t>정보</a:t>
            </a:r>
            <a:r>
              <a:rPr lang="en-US" altLang="ko-KR" sz="1100" b="1" dirty="0">
                <a:solidFill>
                  <a:schemeClr val="bg1"/>
                </a:solidFill>
              </a:rPr>
              <a:t> </a:t>
            </a:r>
            <a:r>
              <a:rPr lang="ko-KR" altLang="en-US" sz="1100" b="1" dirty="0">
                <a:solidFill>
                  <a:schemeClr val="bg1"/>
                </a:solidFill>
              </a:rPr>
              <a:t>및 시스템</a:t>
            </a:r>
          </a:p>
        </p:txBody>
      </p:sp>
      <p:sp>
        <p:nvSpPr>
          <p:cNvPr id="196" name="가로로 말린 두루마리 모양 195"/>
          <p:cNvSpPr/>
          <p:nvPr/>
        </p:nvSpPr>
        <p:spPr>
          <a:xfrm>
            <a:off x="147830" y="2263505"/>
            <a:ext cx="1191553" cy="436901"/>
          </a:xfrm>
          <a:prstGeom prst="horizontalScroll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7" name="TextBox 196"/>
          <p:cNvSpPr txBox="1"/>
          <p:nvPr/>
        </p:nvSpPr>
        <p:spPr>
          <a:xfrm>
            <a:off x="154606" y="2343455"/>
            <a:ext cx="118444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</a:rPr>
              <a:t>RF </a:t>
            </a:r>
            <a:r>
              <a:rPr lang="ko-KR" altLang="en-US" sz="1100" b="1" dirty="0">
                <a:solidFill>
                  <a:schemeClr val="bg1"/>
                </a:solidFill>
              </a:rPr>
              <a:t>및 통신</a:t>
            </a:r>
          </a:p>
        </p:txBody>
      </p:sp>
      <p:sp>
        <p:nvSpPr>
          <p:cNvPr id="199" name="가로로 말린 두루마리 모양 198"/>
          <p:cNvSpPr/>
          <p:nvPr/>
        </p:nvSpPr>
        <p:spPr>
          <a:xfrm>
            <a:off x="162919" y="3797371"/>
            <a:ext cx="1345060" cy="436901"/>
          </a:xfrm>
          <a:prstGeom prst="horizontalScroll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0" name="TextBox 199"/>
          <p:cNvSpPr txBox="1"/>
          <p:nvPr/>
        </p:nvSpPr>
        <p:spPr>
          <a:xfrm>
            <a:off x="160528" y="3892710"/>
            <a:ext cx="13450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반도체 및</a:t>
            </a:r>
            <a:r>
              <a:rPr lang="en-US" altLang="ko-KR" sz="10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00" b="1" dirty="0">
                <a:solidFill>
                  <a:schemeClr val="bg1"/>
                </a:solidFill>
                <a:latin typeface="+mn-ea"/>
              </a:rPr>
              <a:t>집적회로</a:t>
            </a:r>
            <a:endParaRPr lang="en-US" altLang="ko-KR" sz="10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7" name="제목 1">
            <a:extLst>
              <a:ext uri="{FF2B5EF4-FFF2-40B4-BE49-F238E27FC236}">
                <a16:creationId xmlns:a16="http://schemas.microsoft.com/office/drawing/2014/main" id="{A48BC77A-59F8-4AC0-8502-ABE5B1E00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08" y="-99392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800" b="1" dirty="0">
                <a:latin typeface="+mn-ea"/>
                <a:ea typeface="+mn-ea"/>
              </a:rPr>
              <a:t>학과 교수진</a:t>
            </a:r>
          </a:p>
        </p:txBody>
      </p:sp>
      <p:pic>
        <p:nvPicPr>
          <p:cNvPr id="10" name="그림 9" descr="사람, 의류, 가장, 정장이(가) 표시된 사진&#10;&#10;자동 생성된 설명">
            <a:extLst>
              <a:ext uri="{FF2B5EF4-FFF2-40B4-BE49-F238E27FC236}">
                <a16:creationId xmlns:a16="http://schemas.microsoft.com/office/drawing/2014/main" id="{C17A386C-B49C-4F7A-A1BA-3840B19C3BF2}"/>
              </a:ext>
            </a:extLst>
          </p:cNvPr>
          <p:cNvPicPr preferRelativeResize="0"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207" y="786324"/>
            <a:ext cx="874800" cy="1116000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9B08BDDC-523D-4905-8EE5-6818803BF73E}"/>
              </a:ext>
            </a:extLst>
          </p:cNvPr>
          <p:cNvSpPr txBox="1"/>
          <p:nvPr/>
        </p:nvSpPr>
        <p:spPr>
          <a:xfrm>
            <a:off x="3039238" y="1899359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김경환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(1997)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74" name="Picture 8" descr="김영록사진_2006">
            <a:extLst>
              <a:ext uri="{FF2B5EF4-FFF2-40B4-BE49-F238E27FC236}">
                <a16:creationId xmlns:a16="http://schemas.microsoft.com/office/drawing/2014/main" id="{AEE833DF-1C66-4346-B6CC-378C54654B7C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14"/>
          <a:srcRect b="2990"/>
          <a:stretch>
            <a:fillRect/>
          </a:stretch>
        </p:blipFill>
        <p:spPr>
          <a:xfrm>
            <a:off x="6563022" y="5399715"/>
            <a:ext cx="874800" cy="11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Picture 36">
            <a:extLst>
              <a:ext uri="{FF2B5EF4-FFF2-40B4-BE49-F238E27FC236}">
                <a16:creationId xmlns:a16="http://schemas.microsoft.com/office/drawing/2014/main" id="{A3E4D60F-D863-4FE0-BD4A-B16FBBA60694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15"/>
          <a:srcRect l="9270" t="6880" r="6950" b="14330"/>
          <a:stretch>
            <a:fillRect/>
          </a:stretch>
        </p:blipFill>
        <p:spPr>
          <a:xfrm>
            <a:off x="7534011" y="5400211"/>
            <a:ext cx="874800" cy="11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가로로 말린 두루마리 모양 5">
            <a:extLst>
              <a:ext uri="{FF2B5EF4-FFF2-40B4-BE49-F238E27FC236}">
                <a16:creationId xmlns:a16="http://schemas.microsoft.com/office/drawing/2014/main" id="{BD7073E6-BED1-44FC-9A99-9FD393ADB409}"/>
              </a:ext>
            </a:extLst>
          </p:cNvPr>
          <p:cNvSpPr/>
          <p:nvPr/>
        </p:nvSpPr>
        <p:spPr>
          <a:xfrm>
            <a:off x="3453726" y="5400116"/>
            <a:ext cx="2491646" cy="480125"/>
          </a:xfrm>
          <a:prstGeom prst="horizontalScroll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1FF91BF-DF43-4C5A-9035-012C3A73BCF7}"/>
              </a:ext>
            </a:extLst>
          </p:cNvPr>
          <p:cNvSpPr txBox="1"/>
          <p:nvPr/>
        </p:nvSpPr>
        <p:spPr>
          <a:xfrm>
            <a:off x="3469280" y="5517140"/>
            <a:ext cx="249164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컴퓨터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/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임베디드 시스템 및 인터넷</a:t>
            </a:r>
          </a:p>
        </p:txBody>
      </p:sp>
      <p:pic>
        <p:nvPicPr>
          <p:cNvPr id="2063" name="Picture 15" descr="유양모 교수">
            <a:extLst>
              <a:ext uri="{FF2B5EF4-FFF2-40B4-BE49-F238E27FC236}">
                <a16:creationId xmlns:a16="http://schemas.microsoft.com/office/drawing/2014/main" id="{E037490C-0D32-48FD-B88B-076B9B523563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636" y="791545"/>
            <a:ext cx="874800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소재우 교수">
            <a:extLst>
              <a:ext uri="{FF2B5EF4-FFF2-40B4-BE49-F238E27FC236}">
                <a16:creationId xmlns:a16="http://schemas.microsoft.com/office/drawing/2014/main" id="{D1195FBA-4EC2-414D-81C1-0791939275D2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422" y="2296835"/>
            <a:ext cx="874800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TextBox 78">
            <a:extLst>
              <a:ext uri="{FF2B5EF4-FFF2-40B4-BE49-F238E27FC236}">
                <a16:creationId xmlns:a16="http://schemas.microsoft.com/office/drawing/2014/main" id="{C2AF29AB-1FBD-454B-A425-6B87B612667D}"/>
              </a:ext>
            </a:extLst>
          </p:cNvPr>
          <p:cNvSpPr txBox="1"/>
          <p:nvPr/>
        </p:nvSpPr>
        <p:spPr>
          <a:xfrm>
            <a:off x="7743220" y="3396337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정진호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(2010)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2067" name="Picture 19" descr="김광수 교수">
            <a:extLst>
              <a:ext uri="{FF2B5EF4-FFF2-40B4-BE49-F238E27FC236}">
                <a16:creationId xmlns:a16="http://schemas.microsoft.com/office/drawing/2014/main" id="{480E4E33-B380-4C0F-94A9-4C4B90417BF5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93"/>
          <a:stretch/>
        </p:blipFill>
        <p:spPr bwMode="auto">
          <a:xfrm>
            <a:off x="2035631" y="3833569"/>
            <a:ext cx="792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범진욱 교수">
            <a:extLst>
              <a:ext uri="{FF2B5EF4-FFF2-40B4-BE49-F238E27FC236}">
                <a16:creationId xmlns:a16="http://schemas.microsoft.com/office/drawing/2014/main" id="{72703224-497B-48D1-8B1A-B045C7AF1B80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763" y="3833567"/>
            <a:ext cx="792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8" descr="C:\Users\gkim\Desktop\gilcho.jpg">
            <a:extLst>
              <a:ext uri="{FF2B5EF4-FFF2-40B4-BE49-F238E27FC236}">
                <a16:creationId xmlns:a16="http://schemas.microsoft.com/office/drawing/2014/main" id="{745D76D9-9BF9-4409-A722-8AD265AFF774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20"/>
          <a:srcRect b="5000"/>
          <a:stretch>
            <a:fillRect/>
          </a:stretch>
        </p:blipFill>
        <p:spPr>
          <a:xfrm>
            <a:off x="4544357" y="3833566"/>
            <a:ext cx="792000" cy="10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Picture 6" descr="ksyun1">
            <a:extLst>
              <a:ext uri="{FF2B5EF4-FFF2-40B4-BE49-F238E27FC236}">
                <a16:creationId xmlns:a16="http://schemas.microsoft.com/office/drawing/2014/main" id="{1E8A81E3-B288-443D-8124-39ED94AD32E9}"/>
              </a:ext>
            </a:extLst>
          </p:cNvPr>
          <p:cNvPicPr preferRelativeResize="0">
            <a:picLocks noChangeArrowheads="1"/>
          </p:cNvPicPr>
          <p:nvPr/>
        </p:nvPicPr>
        <p:blipFill rotWithShape="1">
          <a:blip r:embed="rId21"/>
          <a:srcRect b="13210"/>
          <a:stretch>
            <a:fillRect/>
          </a:stretch>
        </p:blipFill>
        <p:spPr>
          <a:xfrm>
            <a:off x="5373947" y="3833567"/>
            <a:ext cx="792000" cy="108000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TextBox 86">
            <a:extLst>
              <a:ext uri="{FF2B5EF4-FFF2-40B4-BE49-F238E27FC236}">
                <a16:creationId xmlns:a16="http://schemas.microsoft.com/office/drawing/2014/main" id="{73873FBC-8D9D-47FC-A1D3-7A01BF03AE96}"/>
              </a:ext>
            </a:extLst>
          </p:cNvPr>
          <p:cNvSpPr txBox="1"/>
          <p:nvPr/>
        </p:nvSpPr>
        <p:spPr>
          <a:xfrm>
            <a:off x="3599892" y="4908862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범진욱</a:t>
            </a:r>
            <a:r>
              <a:rPr lang="en-US" altLang="ko-KR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(1998)</a:t>
            </a:r>
            <a:endParaRPr lang="ko-KR" altLang="en-US" sz="105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9B878B0A-7ED3-4A4E-8F89-058247A9F79B}"/>
              </a:ext>
            </a:extLst>
          </p:cNvPr>
          <p:cNvSpPr txBox="1"/>
          <p:nvPr/>
        </p:nvSpPr>
        <p:spPr>
          <a:xfrm>
            <a:off x="6130031" y="493158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홍성완</a:t>
            </a:r>
            <a:r>
              <a:rPr lang="en-US" altLang="ko-KR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(2021)</a:t>
            </a:r>
            <a:endParaRPr lang="ko-KR" altLang="en-US" sz="105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40A85F55-3AE0-42A1-9CB6-A69DF0941046}"/>
              </a:ext>
            </a:extLst>
          </p:cNvPr>
          <p:cNvSpPr txBox="1"/>
          <p:nvPr/>
        </p:nvSpPr>
        <p:spPr>
          <a:xfrm>
            <a:off x="6841054" y="339299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정옥현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(2012)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2074" name="Picture 26" descr="정옥현 교수">
            <a:extLst>
              <a:ext uri="{FF2B5EF4-FFF2-40B4-BE49-F238E27FC236}">
                <a16:creationId xmlns:a16="http://schemas.microsoft.com/office/drawing/2014/main" id="{091ABBC4-7686-42CC-9DB7-57B41797536A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909" y="2287233"/>
            <a:ext cx="874800" cy="11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20D4265-7B6D-4591-910E-A1038DF1493B}"/>
              </a:ext>
            </a:extLst>
          </p:cNvPr>
          <p:cNvPicPr preferRelativeResize="0">
            <a:picLocks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0799" y="783072"/>
            <a:ext cx="874800" cy="11160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1DD90BD-6E01-4EAF-963D-E57C64CA34B1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03" b="15316"/>
          <a:stretch/>
        </p:blipFill>
        <p:spPr>
          <a:xfrm>
            <a:off x="2184971" y="2297773"/>
            <a:ext cx="874800" cy="1116000"/>
          </a:xfrm>
          <a:prstGeom prst="rect">
            <a:avLst/>
          </a:prstGeom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BCCBFD1B-6004-4160-BA0A-965BAFB33A87}"/>
              </a:ext>
            </a:extLst>
          </p:cNvPr>
          <p:cNvSpPr txBox="1"/>
          <p:nvPr/>
        </p:nvSpPr>
        <p:spPr>
          <a:xfrm>
            <a:off x="2102343" y="339092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김영욱</a:t>
            </a:r>
            <a:r>
              <a:rPr lang="en-US" altLang="ko-KR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(2022)</a:t>
            </a:r>
            <a:endParaRPr lang="ko-KR" altLang="en-US" sz="11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EFB998A-162F-48DB-87E6-89D22311AF15}"/>
              </a:ext>
            </a:extLst>
          </p:cNvPr>
          <p:cNvPicPr preferRelativeResize="0">
            <a:picLocks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420" y="3833569"/>
            <a:ext cx="792000" cy="108000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5F0A8F6-1004-4F68-822C-9C0D4E33B4C8}"/>
              </a:ext>
            </a:extLst>
          </p:cNvPr>
          <p:cNvPicPr preferRelativeResize="0">
            <a:picLocks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2039" y="3847672"/>
            <a:ext cx="792000" cy="1080000"/>
          </a:xfrm>
          <a:prstGeom prst="rect">
            <a:avLst/>
          </a:prstGeom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85874186-49CA-4FD8-9516-4DE34C4E288C}"/>
              </a:ext>
            </a:extLst>
          </p:cNvPr>
          <p:cNvSpPr txBox="1"/>
          <p:nvPr/>
        </p:nvSpPr>
        <p:spPr>
          <a:xfrm>
            <a:off x="5256076" y="493158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윤광석</a:t>
            </a:r>
            <a:r>
              <a:rPr lang="en-US" altLang="ko-KR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(2007)</a:t>
            </a:r>
            <a:endParaRPr lang="ko-KR" altLang="en-US" sz="105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6746E1CC-CBAB-4CB2-B8C6-05FAA444F43C}"/>
              </a:ext>
            </a:extLst>
          </p:cNvPr>
          <p:cNvSpPr txBox="1"/>
          <p:nvPr/>
        </p:nvSpPr>
        <p:spPr>
          <a:xfrm>
            <a:off x="4427984" y="493158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안길초</a:t>
            </a:r>
            <a:r>
              <a:rPr lang="en-US" altLang="ko-KR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(2008)</a:t>
            </a:r>
            <a:endParaRPr lang="ko-KR" altLang="en-US" sz="105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1364C6C-A570-4C51-A7C2-2221759B6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7A34-08DF-4F0F-AE4A-D23DEC13E25C}" type="slidenum">
              <a:rPr lang="ko-KR" altLang="en-US" smtClean="0"/>
              <a:pPr/>
              <a:t>11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8424E97-2A3A-42D4-8F11-37C09A387976}"/>
              </a:ext>
            </a:extLst>
          </p:cNvPr>
          <p:cNvPicPr preferRelativeResize="0">
            <a:picLocks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4227" y="3861172"/>
            <a:ext cx="792000" cy="10800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8A557DD-2D1C-415B-9EC6-D13667616D94}"/>
              </a:ext>
            </a:extLst>
          </p:cNvPr>
          <p:cNvPicPr preferRelativeResize="0">
            <a:picLocks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205" y="3861172"/>
            <a:ext cx="792000" cy="1080000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6361D8D1-A9FB-4B31-8B37-FA66D108A8EC}"/>
              </a:ext>
            </a:extLst>
          </p:cNvPr>
          <p:cNvSpPr txBox="1"/>
          <p:nvPr/>
        </p:nvSpPr>
        <p:spPr>
          <a:xfrm>
            <a:off x="6984268" y="493158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류성주</a:t>
            </a:r>
            <a:r>
              <a:rPr lang="en-US" altLang="ko-KR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(2023)</a:t>
            </a:r>
            <a:endParaRPr lang="ko-KR" altLang="en-US" sz="105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993EFA0-E06E-4077-9661-9A54E2E089C8}"/>
              </a:ext>
            </a:extLst>
          </p:cNvPr>
          <p:cNvSpPr txBox="1"/>
          <p:nvPr/>
        </p:nvSpPr>
        <p:spPr>
          <a:xfrm>
            <a:off x="7822219" y="4931586"/>
            <a:ext cx="103425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김시현</a:t>
            </a:r>
            <a:r>
              <a:rPr lang="en-US" altLang="ko-KR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(2023)</a:t>
            </a:r>
            <a:endParaRPr lang="ko-KR" altLang="en-US" sz="105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pic>
        <p:nvPicPr>
          <p:cNvPr id="70" name="그림 1">
            <a:extLst>
              <a:ext uri="{FF2B5EF4-FFF2-40B4-BE49-F238E27FC236}">
                <a16:creationId xmlns:a16="http://schemas.microsoft.com/office/drawing/2014/main" id="{5125F8ED-ECCB-4030-BFE3-F0878B2042AF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2188311" y="773101"/>
            <a:ext cx="874800" cy="111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7029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제목 1">
            <a:extLst>
              <a:ext uri="{FF2B5EF4-FFF2-40B4-BE49-F238E27FC236}">
                <a16:creationId xmlns:a16="http://schemas.microsoft.com/office/drawing/2014/main" id="{B4D1BB44-D688-4AC4-8FB8-A2DE7AE3E9F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연구 분야 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52" name="그룹 95"/>
          <p:cNvGrpSpPr/>
          <p:nvPr/>
        </p:nvGrpSpPr>
        <p:grpSpPr>
          <a:xfrm>
            <a:off x="-508" y="634013"/>
            <a:ext cx="9299636" cy="6143361"/>
            <a:chOff x="-508" y="1065785"/>
            <a:chExt cx="9299636" cy="5711587"/>
          </a:xfrm>
        </p:grpSpPr>
        <p:sp>
          <p:nvSpPr>
            <p:cNvPr id="53" name="직사각형 52"/>
            <p:cNvSpPr/>
            <p:nvPr/>
          </p:nvSpPr>
          <p:spPr>
            <a:xfrm rot="10800000" flipH="1">
              <a:off x="-508" y="3786232"/>
              <a:ext cx="4583620" cy="2991140"/>
            </a:xfrm>
            <a:prstGeom prst="rect">
              <a:avLst/>
            </a:prstGeom>
            <a:gradFill flip="none" rotWithShape="1">
              <a:gsLst>
                <a:gs pos="0">
                  <a:srgbClr val="54BDD6">
                    <a:alpha val="0"/>
                  </a:srgbClr>
                </a:gs>
                <a:gs pos="34000">
                  <a:schemeClr val="bg1">
                    <a:lumMod val="85000"/>
                    <a:alpha val="42000"/>
                  </a:schemeClr>
                </a:gs>
                <a:gs pos="60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  <p:sp>
          <p:nvSpPr>
            <p:cNvPr id="54" name="직사각형 53"/>
            <p:cNvSpPr/>
            <p:nvPr/>
          </p:nvSpPr>
          <p:spPr>
            <a:xfrm flipH="1">
              <a:off x="4511104" y="1079433"/>
              <a:ext cx="4788024" cy="2730613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0"/>
                  </a:schemeClr>
                </a:gs>
                <a:gs pos="34000">
                  <a:srgbClr val="047DC8">
                    <a:alpha val="13000"/>
                  </a:srgbClr>
                </a:gs>
                <a:gs pos="67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11112" y="1065785"/>
              <a:ext cx="4499992" cy="2732069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0"/>
                  </a:schemeClr>
                </a:gs>
                <a:gs pos="34000">
                  <a:srgbClr val="3751A3">
                    <a:alpha val="11000"/>
                  </a:srgbClr>
                </a:gs>
                <a:gs pos="67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  <p:cxnSp>
          <p:nvCxnSpPr>
            <p:cNvPr id="56" name="직선 연결선 55"/>
            <p:cNvCxnSpPr/>
            <p:nvPr/>
          </p:nvCxnSpPr>
          <p:spPr>
            <a:xfrm rot="5400000" flipH="1" flipV="1">
              <a:off x="7398120" y="2023381"/>
              <a:ext cx="0" cy="3492000"/>
            </a:xfrm>
            <a:prstGeom prst="line">
              <a:avLst/>
            </a:prstGeom>
            <a:ln w="15875">
              <a:gradFill flip="none" rotWithShape="1"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tx1">
                      <a:lumMod val="65000"/>
                      <a:lumOff val="35000"/>
                      <a:alpha val="0"/>
                    </a:schemeClr>
                  </a:gs>
                </a:gsLst>
                <a:lin ang="3000000" scaled="0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/>
            <p:cNvCxnSpPr/>
            <p:nvPr/>
          </p:nvCxnSpPr>
          <p:spPr>
            <a:xfrm flipV="1">
              <a:off x="-508" y="3799706"/>
              <a:ext cx="3456000" cy="0"/>
            </a:xfrm>
            <a:prstGeom prst="line">
              <a:avLst/>
            </a:prstGeom>
            <a:ln w="15875">
              <a:gradFill flip="none" rotWithShape="1">
                <a:gsLst>
                  <a:gs pos="0">
                    <a:schemeClr val="tx1">
                      <a:lumMod val="65000"/>
                      <a:lumOff val="35000"/>
                      <a:alpha val="0"/>
                    </a:schemeClr>
                  </a:gs>
                  <a:gs pos="100000">
                    <a:schemeClr val="tx1">
                      <a:lumMod val="65000"/>
                      <a:lumOff val="35000"/>
                      <a:alpha val="58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 rot="16200000" flipH="1">
              <a:off x="3607417" y="1990756"/>
              <a:ext cx="1807370" cy="0"/>
            </a:xfrm>
            <a:prstGeom prst="line">
              <a:avLst/>
            </a:prstGeom>
            <a:ln w="15875">
              <a:gradFill flip="none" rotWithShape="1">
                <a:gsLst>
                  <a:gs pos="0">
                    <a:schemeClr val="tx1">
                      <a:lumMod val="75000"/>
                      <a:lumOff val="25000"/>
                      <a:alpha val="14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직사각형 58"/>
            <p:cNvSpPr/>
            <p:nvPr/>
          </p:nvSpPr>
          <p:spPr>
            <a:xfrm rot="10800000">
              <a:off x="4594732" y="3810043"/>
              <a:ext cx="4560380" cy="2965336"/>
            </a:xfrm>
            <a:prstGeom prst="rect">
              <a:avLst/>
            </a:prstGeom>
            <a:gradFill flip="none" rotWithShape="1">
              <a:gsLst>
                <a:gs pos="0">
                  <a:schemeClr val="tx2">
                    <a:lumMod val="60000"/>
                    <a:lumOff val="40000"/>
                    <a:alpha val="0"/>
                  </a:schemeClr>
                </a:gs>
                <a:gs pos="34000">
                  <a:srgbClr val="29B18D">
                    <a:alpha val="13000"/>
                  </a:srgbClr>
                </a:gs>
                <a:gs pos="67000">
                  <a:schemeClr val="tx2">
                    <a:lumMod val="60000"/>
                    <a:lumOff val="40000"/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 </a:t>
              </a:r>
              <a:endParaRPr lang="ko-KR" altLang="en-US" dirty="0"/>
            </a:p>
          </p:txBody>
        </p:sp>
      </p:grpSp>
      <p:sp>
        <p:nvSpPr>
          <p:cNvPr id="60" name="타원 59"/>
          <p:cNvSpPr/>
          <p:nvPr/>
        </p:nvSpPr>
        <p:spPr>
          <a:xfrm>
            <a:off x="3473448" y="2477223"/>
            <a:ext cx="2127252" cy="212725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2" name="그룹 158"/>
          <p:cNvGrpSpPr/>
          <p:nvPr/>
        </p:nvGrpSpPr>
        <p:grpSpPr>
          <a:xfrm>
            <a:off x="3388698" y="2390176"/>
            <a:ext cx="2285174" cy="2293243"/>
            <a:chOff x="3053301" y="2368285"/>
            <a:chExt cx="2647859" cy="2657210"/>
          </a:xfrm>
        </p:grpSpPr>
        <p:sp>
          <p:nvSpPr>
            <p:cNvPr id="72" name="막힌 원호 71"/>
            <p:cNvSpPr/>
            <p:nvPr/>
          </p:nvSpPr>
          <p:spPr>
            <a:xfrm rot="12572326">
              <a:off x="3063115" y="2368285"/>
              <a:ext cx="2638045" cy="2638042"/>
            </a:xfrm>
            <a:prstGeom prst="blockArc">
              <a:avLst>
                <a:gd name="adj1" fmla="val 9078229"/>
                <a:gd name="adj2" fmla="val 14418256"/>
                <a:gd name="adj3" fmla="val 25619"/>
              </a:avLst>
            </a:prstGeom>
            <a:solidFill>
              <a:srgbClr val="29B18D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3" name="막힌 원호 72"/>
            <p:cNvSpPr/>
            <p:nvPr/>
          </p:nvSpPr>
          <p:spPr>
            <a:xfrm rot="18067786">
              <a:off x="3062661" y="2368283"/>
              <a:ext cx="2638042" cy="2638045"/>
            </a:xfrm>
            <a:prstGeom prst="blockArc">
              <a:avLst>
                <a:gd name="adj1" fmla="val 8856387"/>
                <a:gd name="adj2" fmla="val 14294534"/>
                <a:gd name="adj3" fmla="val 25706"/>
              </a:avLst>
            </a:prstGeom>
            <a:solidFill>
              <a:schemeClr val="bg1">
                <a:lumMod val="65000"/>
              </a:schemeClr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4" name="막힌 원호 73"/>
            <p:cNvSpPr/>
            <p:nvPr/>
          </p:nvSpPr>
          <p:spPr>
            <a:xfrm rot="1841849">
              <a:off x="3062660" y="2386571"/>
              <a:ext cx="2638045" cy="2638042"/>
            </a:xfrm>
            <a:prstGeom prst="blockArc">
              <a:avLst>
                <a:gd name="adj1" fmla="val 8856669"/>
                <a:gd name="adj2" fmla="val 14294534"/>
                <a:gd name="adj3" fmla="val 25706"/>
              </a:avLst>
            </a:prstGeom>
            <a:solidFill>
              <a:srgbClr val="3751A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5" name="막힌 원호 74"/>
            <p:cNvSpPr/>
            <p:nvPr/>
          </p:nvSpPr>
          <p:spPr>
            <a:xfrm rot="7342110">
              <a:off x="3053303" y="2387451"/>
              <a:ext cx="2638042" cy="2638045"/>
            </a:xfrm>
            <a:prstGeom prst="blockArc">
              <a:avLst>
                <a:gd name="adj1" fmla="val 8776293"/>
                <a:gd name="adj2" fmla="val 14294534"/>
                <a:gd name="adj3" fmla="val 25706"/>
              </a:avLst>
            </a:prstGeom>
            <a:solidFill>
              <a:srgbClr val="047DC8"/>
            </a:solidFill>
            <a:ln w="63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65" name="타원 64"/>
          <p:cNvSpPr/>
          <p:nvPr/>
        </p:nvSpPr>
        <p:spPr>
          <a:xfrm>
            <a:off x="3438208" y="2534670"/>
            <a:ext cx="2090712" cy="2090710"/>
          </a:xfrm>
          <a:prstGeom prst="ellipse">
            <a:avLst/>
          </a:prstGeom>
          <a:gradFill flip="none" rotWithShape="1">
            <a:gsLst>
              <a:gs pos="81000">
                <a:schemeClr val="bg1">
                  <a:alpha val="0"/>
                </a:schemeClr>
              </a:gs>
              <a:gs pos="84000">
                <a:schemeClr val="bg1">
                  <a:alpha val="56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grpSp>
        <p:nvGrpSpPr>
          <p:cNvPr id="67" name="그룹 92"/>
          <p:cNvGrpSpPr/>
          <p:nvPr/>
        </p:nvGrpSpPr>
        <p:grpSpPr>
          <a:xfrm>
            <a:off x="3951284" y="2475406"/>
            <a:ext cx="1582744" cy="1134994"/>
            <a:chOff x="4416733" y="1685680"/>
            <a:chExt cx="1064911" cy="763653"/>
          </a:xfrm>
        </p:grpSpPr>
        <p:sp>
          <p:nvSpPr>
            <p:cNvPr id="68" name="타원 67"/>
            <p:cNvSpPr/>
            <p:nvPr/>
          </p:nvSpPr>
          <p:spPr>
            <a:xfrm rot="1357518">
              <a:off x="4416733" y="1685680"/>
              <a:ext cx="1064911" cy="763653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4000"/>
                  </a:schemeClr>
                </a:gs>
                <a:gs pos="28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1" name="타원 70"/>
            <p:cNvSpPr/>
            <p:nvPr/>
          </p:nvSpPr>
          <p:spPr>
            <a:xfrm rot="2326258">
              <a:off x="5049916" y="1773378"/>
              <a:ext cx="386450" cy="177273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</p:grpSp>
      <p:cxnSp>
        <p:nvCxnSpPr>
          <p:cNvPr id="77" name="직선 연결선 76"/>
          <p:cNvCxnSpPr/>
          <p:nvPr/>
        </p:nvCxnSpPr>
        <p:spPr>
          <a:xfrm rot="16200000" flipH="1">
            <a:off x="3521113" y="5787380"/>
            <a:ext cx="2124000" cy="0"/>
          </a:xfrm>
          <a:prstGeom prst="line">
            <a:avLst/>
          </a:prstGeom>
          <a:ln w="15875">
            <a:gradFill flip="none"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tx1">
                    <a:lumMod val="65000"/>
                    <a:lumOff val="35000"/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 rot="18963883">
            <a:off x="3703498" y="2509684"/>
            <a:ext cx="837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1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 rot="2820894">
            <a:off x="4837816" y="2782046"/>
            <a:ext cx="837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2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886874" y="3825044"/>
            <a:ext cx="837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4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3806756" y="3861048"/>
            <a:ext cx="837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HY견고딕" pitchFamily="18" charset="-127"/>
                <a:cs typeface="Arial" pitchFamily="34" charset="0"/>
              </a:rPr>
              <a:t>3</a:t>
            </a:r>
            <a:endParaRPr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HY견고딕" pitchFamily="18" charset="-127"/>
              <a:cs typeface="Arial" pitchFamily="34" charset="0"/>
            </a:endParaRPr>
          </a:p>
        </p:txBody>
      </p:sp>
      <p:sp>
        <p:nvSpPr>
          <p:cNvPr id="95" name="제목 6"/>
          <p:cNvSpPr txBox="1">
            <a:spLocks/>
          </p:cNvSpPr>
          <p:nvPr/>
        </p:nvSpPr>
        <p:spPr>
          <a:xfrm>
            <a:off x="3894198" y="3285703"/>
            <a:ext cx="1256692" cy="5345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150" normalizeH="0" baseline="0" noProof="0" dirty="0">
                <a:ln w="2540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+mn-ea"/>
                <a:cs typeface="Arial" pitchFamily="34" charset="0"/>
              </a:rPr>
              <a:t>연구</a:t>
            </a:r>
            <a:endParaRPr kumimoji="0" lang="en-US" altLang="ko-KR" sz="2400" b="1" i="0" u="none" strike="noStrike" kern="1200" cap="none" spc="-150" normalizeH="0" baseline="0" noProof="0" dirty="0">
              <a:ln w="2540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uLnTx/>
              <a:uFillTx/>
              <a:latin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-150" normalizeH="0" baseline="0" noProof="0" dirty="0">
                <a:ln w="25400"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+mn-ea"/>
                <a:cs typeface="Arial" pitchFamily="34" charset="0"/>
              </a:rPr>
              <a:t>분야</a:t>
            </a:r>
            <a:endParaRPr kumimoji="0" lang="en-US" altLang="ko-KR" sz="2400" b="1" i="0" u="none" strike="noStrike" kern="1200" cap="none" spc="-150" normalizeH="0" baseline="0" noProof="0" dirty="0">
              <a:ln w="25400"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uLnTx/>
              <a:uFillTx/>
              <a:latin typeface="+mn-ea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2532860" y="1339604"/>
            <a:ext cx="2219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RF </a:t>
            </a:r>
            <a:r>
              <a:rPr lang="ko-KR" altLang="en-US" sz="1200" dirty="0">
                <a:latin typeface="+mn-ea"/>
              </a:rPr>
              <a:t>회로 및 시스템 설계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이동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무선 통신시스템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통신네트워크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에너지 </a:t>
            </a:r>
            <a:r>
              <a:rPr lang="en-US" altLang="ko-KR" sz="1200" dirty="0">
                <a:latin typeface="+mn-ea"/>
              </a:rPr>
              <a:t>ICT</a:t>
            </a:r>
            <a:endParaRPr lang="ko-KR" altLang="en-US" sz="1200" dirty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2653890" y="4701198"/>
            <a:ext cx="22061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멀티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dirty="0">
                <a:latin typeface="+mn-ea"/>
              </a:rPr>
              <a:t>미디어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>
                <a:latin typeface="+mn-ea"/>
              </a:rPr>
              <a:t>로보틱스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신호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영상처리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컴퓨터비전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문서인식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의료영상 시스템</a:t>
            </a:r>
          </a:p>
          <a:p>
            <a:pPr>
              <a:lnSpc>
                <a:spcPct val="150000"/>
              </a:lnSpc>
            </a:pPr>
            <a:endParaRPr lang="en-US" altLang="ko-KR" sz="12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620281" y="1292732"/>
            <a:ext cx="2467086" cy="2250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IC/VLSI </a:t>
            </a:r>
            <a:r>
              <a:rPr lang="ko-KR" altLang="en-US" sz="1200" dirty="0">
                <a:latin typeface="+mn-ea"/>
              </a:rPr>
              <a:t>설계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>
                <a:latin typeface="+mn-ea"/>
              </a:rPr>
              <a:t>패키징</a:t>
            </a:r>
            <a:endParaRPr lang="en-US" altLang="ko-KR" sz="1200" dirty="0"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MEMS/NEMS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센서 및 구동기</a:t>
            </a:r>
            <a:r>
              <a:rPr lang="en-US" altLang="ko-KR" sz="1200" dirty="0">
                <a:latin typeface="+mn-ea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200" dirty="0">
                <a:latin typeface="+mn-ea"/>
              </a:rPr>
              <a:t>              삼차원집적</a:t>
            </a:r>
            <a:endParaRPr lang="en-US" altLang="ko-KR" sz="1200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200" dirty="0">
                <a:latin typeface="+mn-ea"/>
              </a:rPr>
              <a:t>            </a:t>
            </a:r>
            <a:r>
              <a:rPr lang="ko-KR" altLang="en-US" sz="500" dirty="0"/>
              <a:t>   </a:t>
            </a:r>
            <a:r>
              <a:rPr lang="ko-KR" altLang="en-US" sz="800" dirty="0"/>
              <a:t>     </a:t>
            </a:r>
            <a:r>
              <a:rPr lang="ko-KR" altLang="en-US" sz="1200" dirty="0">
                <a:latin typeface="+mn-ea"/>
              </a:rPr>
              <a:t>반도체소자</a:t>
            </a:r>
            <a:r>
              <a:rPr lang="en-US" altLang="ko-KR" sz="1200" dirty="0">
                <a:latin typeface="+mn-ea"/>
              </a:rPr>
              <a:t>/</a:t>
            </a:r>
            <a:r>
              <a:rPr lang="ko-KR" altLang="en-US" sz="1200" dirty="0">
                <a:latin typeface="+mn-ea"/>
              </a:rPr>
              <a:t>재료</a:t>
            </a:r>
          </a:p>
          <a:p>
            <a:pPr lvl="0" algn="r">
              <a:lnSpc>
                <a:spcPct val="150000"/>
              </a:lnSpc>
            </a:pPr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algn="r">
              <a:lnSpc>
                <a:spcPct val="150000"/>
              </a:lnSpc>
            </a:pPr>
            <a:endParaRPr lang="en-US" altLang="ko-KR" sz="11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687111" y="3861048"/>
            <a:ext cx="2929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ko-KR" altLang="en-US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컴퓨터</a:t>
            </a:r>
            <a:r>
              <a:rPr lang="en-US" altLang="ko-KR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/</a:t>
            </a:r>
            <a:r>
              <a:rPr lang="ko-KR" altLang="en-US" sz="2400" b="1" kern="0" dirty="0" err="1">
                <a:solidFill>
                  <a:srgbClr val="29B18D"/>
                </a:solidFill>
                <a:latin typeface="+mn-ea"/>
                <a:cs typeface="Arial" pitchFamily="34" charset="0"/>
              </a:rPr>
              <a:t>임베디드</a:t>
            </a:r>
            <a:r>
              <a:rPr lang="ko-KR" altLang="en-US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 </a:t>
            </a:r>
            <a:endParaRPr lang="en-US" altLang="ko-KR" sz="2400" b="1" kern="0" dirty="0">
              <a:solidFill>
                <a:srgbClr val="29B18D"/>
              </a:solidFill>
              <a:latin typeface="+mn-ea"/>
              <a:cs typeface="Arial" pitchFamily="34" charset="0"/>
            </a:endParaRPr>
          </a:p>
          <a:p>
            <a:pPr lvl="0" algn="ctr"/>
            <a:r>
              <a:rPr lang="ko-KR" altLang="en-US" sz="2400" b="1" kern="0" dirty="0">
                <a:solidFill>
                  <a:srgbClr val="29B18D"/>
                </a:solidFill>
                <a:latin typeface="+mn-ea"/>
                <a:cs typeface="Arial" pitchFamily="34" charset="0"/>
              </a:rPr>
              <a:t>시스템 및 인터넷</a:t>
            </a:r>
            <a:endParaRPr lang="en-US" altLang="ko-KR" sz="14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pic>
        <p:nvPicPr>
          <p:cNvPr id="107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76" y="1412776"/>
            <a:ext cx="2257595" cy="16158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8" name="Picture 2" descr="http://hompi.sogang.ac.kr/ee/html/kor/img/areas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922" y="1484784"/>
            <a:ext cx="2077787" cy="15719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직사각형 3"/>
          <p:cNvSpPr/>
          <p:nvPr/>
        </p:nvSpPr>
        <p:spPr>
          <a:xfrm>
            <a:off x="5264510" y="2513292"/>
            <a:ext cx="253596" cy="153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" dirty="0"/>
              <a:t>● </a:t>
            </a:r>
            <a:endParaRPr lang="ko-KR" altLang="en-US" sz="1100" dirty="0"/>
          </a:p>
        </p:txBody>
      </p:sp>
      <p:sp>
        <p:nvSpPr>
          <p:cNvPr id="109" name="직사각형 108"/>
          <p:cNvSpPr/>
          <p:nvPr/>
        </p:nvSpPr>
        <p:spPr>
          <a:xfrm>
            <a:off x="5434279" y="2779074"/>
            <a:ext cx="253596" cy="153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" dirty="0"/>
              <a:t>● </a:t>
            </a:r>
            <a:endParaRPr lang="ko-KR" altLang="en-US" sz="1100" dirty="0"/>
          </a:p>
        </p:txBody>
      </p:sp>
      <p:pic>
        <p:nvPicPr>
          <p:cNvPr id="110" name="Picture 4" descr="http://hompi.sogang.ac.kr/ee/html/kor/img/areas_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80" y="4742039"/>
            <a:ext cx="2378660" cy="17024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직사각형 4"/>
          <p:cNvSpPr/>
          <p:nvPr/>
        </p:nvSpPr>
        <p:spPr>
          <a:xfrm>
            <a:off x="4617564" y="908720"/>
            <a:ext cx="28648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400" b="1" kern="0" dirty="0">
                <a:solidFill>
                  <a:srgbClr val="047DC8"/>
                </a:solidFill>
                <a:latin typeface="+mn-ea"/>
                <a:cs typeface="Arial" pitchFamily="34" charset="0"/>
              </a:rPr>
              <a:t>반도체 및 집적회로</a:t>
            </a:r>
            <a:endParaRPr lang="en-US" altLang="ko-KR" sz="2400" b="1" kern="0" dirty="0">
              <a:solidFill>
                <a:srgbClr val="047DC8"/>
              </a:solidFill>
              <a:latin typeface="+mn-ea"/>
              <a:cs typeface="Arial" pitchFamily="34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3933" y="4011451"/>
            <a:ext cx="23583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2400" b="1" kern="0" dirty="0">
                <a:solidFill>
                  <a:schemeClr val="bg1">
                    <a:lumMod val="50000"/>
                  </a:schemeClr>
                </a:solidFill>
                <a:latin typeface="+mn-ea"/>
                <a:cs typeface="Arial" pitchFamily="34" charset="0"/>
              </a:rPr>
              <a:t>정보 및 시스템 </a:t>
            </a:r>
            <a:endParaRPr lang="en-US" altLang="ko-KR" sz="2400" b="1" kern="0" dirty="0">
              <a:solidFill>
                <a:schemeClr val="bg1">
                  <a:lumMod val="50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06251" y="872716"/>
            <a:ext cx="16898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400" b="1" kern="0" dirty="0">
                <a:solidFill>
                  <a:srgbClr val="3751A3"/>
                </a:solidFill>
                <a:latin typeface="+mn-ea"/>
                <a:cs typeface="Arial" pitchFamily="34" charset="0"/>
              </a:rPr>
              <a:t>RF </a:t>
            </a:r>
            <a:r>
              <a:rPr lang="ko-KR" altLang="en-US" sz="2400" b="1" kern="0">
                <a:solidFill>
                  <a:srgbClr val="3751A3"/>
                </a:solidFill>
                <a:latin typeface="+mn-ea"/>
                <a:cs typeface="Arial" pitchFamily="34" charset="0"/>
              </a:rPr>
              <a:t>및 통신</a:t>
            </a:r>
            <a:endParaRPr lang="en-US" altLang="ko-KR" sz="2400" b="1" kern="0" dirty="0">
              <a:solidFill>
                <a:srgbClr val="3751A3"/>
              </a:solidFill>
              <a:latin typeface="+mn-ea"/>
              <a:cs typeface="Arial" pitchFamily="34" charset="0"/>
            </a:endParaRPr>
          </a:p>
        </p:txBody>
      </p:sp>
      <p:sp>
        <p:nvSpPr>
          <p:cNvPr id="111" name="직사각형 110"/>
          <p:cNvSpPr/>
          <p:nvPr/>
        </p:nvSpPr>
        <p:spPr bwMode="auto">
          <a:xfrm>
            <a:off x="4637149" y="4766819"/>
            <a:ext cx="223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>
                <a:latin typeface="+mn-ea"/>
              </a:rPr>
              <a:t>임베디드</a:t>
            </a:r>
            <a:r>
              <a:rPr lang="ko-KR" altLang="en-US" sz="1200" dirty="0">
                <a:latin typeface="+mn-ea"/>
              </a:rPr>
              <a:t> 시스템</a:t>
            </a: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인터넷 및 </a:t>
            </a:r>
            <a:r>
              <a:rPr lang="ko-KR" altLang="en-US" sz="1200" dirty="0" err="1">
                <a:latin typeface="+mn-ea"/>
              </a:rPr>
              <a:t>모바일</a:t>
            </a:r>
            <a:r>
              <a:rPr lang="ko-KR" altLang="en-US" sz="1200" dirty="0">
                <a:latin typeface="+mn-ea"/>
              </a:rPr>
              <a:t> 네트워크</a:t>
            </a:r>
            <a:endParaRPr lang="en-US" altLang="ko-KR" sz="1200" dirty="0">
              <a:latin typeface="+mn-ea"/>
            </a:endParaRPr>
          </a:p>
          <a:p>
            <a:pPr>
              <a:defRPr/>
            </a:pP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</a:rPr>
              <a:t>컴퓨터 </a:t>
            </a:r>
            <a:r>
              <a:rPr lang="ko-KR" altLang="en-US" sz="1200" dirty="0" err="1">
                <a:latin typeface="+mn-ea"/>
              </a:rPr>
              <a:t>아키텍쳐</a:t>
            </a: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altLang="ko-KR" sz="1200" dirty="0">
              <a:latin typeface="+mn-ea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+mn-ea"/>
              </a:rPr>
              <a:t>SOC </a:t>
            </a:r>
            <a:r>
              <a:rPr lang="ko-KR" altLang="en-US" sz="1200" dirty="0">
                <a:latin typeface="+mn-ea"/>
              </a:rPr>
              <a:t>설계 및 설계 </a:t>
            </a:r>
            <a:endParaRPr lang="en-US" altLang="ko-KR" sz="1200" dirty="0">
              <a:latin typeface="+mn-ea"/>
            </a:endParaRPr>
          </a:p>
          <a:p>
            <a:pPr>
              <a:defRPr/>
            </a:pPr>
            <a:r>
              <a:rPr lang="en-US" altLang="ko-KR" sz="1200" dirty="0">
                <a:latin typeface="+mn-ea"/>
              </a:rPr>
              <a:t>   </a:t>
            </a:r>
            <a:r>
              <a:rPr lang="ko-KR" altLang="en-US" sz="1200" dirty="0">
                <a:latin typeface="+mn-ea"/>
              </a:rPr>
              <a:t>자동화</a:t>
            </a:r>
          </a:p>
        </p:txBody>
      </p:sp>
      <p:pic>
        <p:nvPicPr>
          <p:cNvPr id="112" name="Picture 6" descr="http://hompi.sogang.ac.kr/ee/html/kor/img/areas_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922" y="4788307"/>
            <a:ext cx="2063243" cy="15187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3" name="슬라이드 번호 개체 틀 1">
            <a:extLst>
              <a:ext uri="{FF2B5EF4-FFF2-40B4-BE49-F238E27FC236}">
                <a16:creationId xmlns:a16="http://schemas.microsoft.com/office/drawing/2014/main" id="{748C890F-D367-4482-8CE5-9FAAB2D9DE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3960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en-US" altLang="ko-KR" sz="2400" b="1" dirty="0">
                <a:latin typeface="+mn-ea"/>
                <a:ea typeface="+mn-ea"/>
              </a:rPr>
              <a:t>RF </a:t>
            </a:r>
            <a:r>
              <a:rPr lang="ko-KR" altLang="en-US" sz="2400" b="1" dirty="0">
                <a:latin typeface="+mn-ea"/>
                <a:ea typeface="+mn-ea"/>
              </a:rPr>
              <a:t>및 통신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46" name="그림 45" descr="바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7" y="4615503"/>
            <a:ext cx="9144508" cy="2319841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44551" y="656692"/>
            <a:ext cx="8503804" cy="2663147"/>
            <a:chOff x="244551" y="908720"/>
            <a:chExt cx="8503804" cy="2663147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532" y="1736812"/>
              <a:ext cx="8388823" cy="1835055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64" name="그림 6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908720"/>
              <a:ext cx="949386" cy="895076"/>
            </a:xfrm>
            <a:prstGeom prst="rect">
              <a:avLst/>
            </a:prstGeom>
          </p:spPr>
        </p:pic>
        <p:sp>
          <p:nvSpPr>
            <p:cNvPr id="12" name="직사각형 11"/>
            <p:cNvSpPr/>
            <p:nvPr/>
          </p:nvSpPr>
          <p:spPr>
            <a:xfrm>
              <a:off x="1176796" y="1156682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ko-KR" sz="2000" b="1" kern="0" dirty="0">
                  <a:latin typeface="+mn-ea"/>
                </a:rPr>
                <a:t>LTE-A</a:t>
              </a:r>
              <a:r>
                <a:rPr lang="ko-KR" altLang="en-US" sz="2000" b="1" kern="0" dirty="0">
                  <a:latin typeface="+mn-ea"/>
                </a:rPr>
                <a:t>의 </a:t>
              </a:r>
              <a:r>
                <a:rPr lang="en-US" altLang="ko-KR" sz="2000" b="1" kern="0" dirty="0">
                  <a:latin typeface="+mn-ea"/>
                </a:rPr>
                <a:t>1000</a:t>
              </a:r>
              <a:r>
                <a:rPr lang="ko-KR" altLang="en-US" sz="2000" b="1" kern="0" dirty="0">
                  <a:latin typeface="+mn-ea"/>
                </a:rPr>
                <a:t>배 빠른 속도</a:t>
              </a:r>
              <a:r>
                <a:rPr lang="en-US" altLang="ko-KR" sz="2000" b="1" kern="0" dirty="0">
                  <a:latin typeface="+mn-ea"/>
                </a:rPr>
                <a:t>!</a:t>
              </a:r>
              <a:r>
                <a:rPr lang="ko-KR" altLang="en-US" sz="2000" b="1" kern="0" dirty="0">
                  <a:latin typeface="+mn-ea"/>
                </a:rPr>
                <a:t> 그 이상의 차세대통신네트워크</a:t>
              </a:r>
              <a:r>
                <a:rPr lang="en-US" altLang="ko-KR" sz="2000" b="1" kern="0" dirty="0">
                  <a:latin typeface="+mn-ea"/>
                </a:rPr>
                <a:t> </a:t>
              </a:r>
              <a:endParaRPr lang="en-US" altLang="ko-KR" sz="1600" b="1" kern="0" dirty="0">
                <a:latin typeface="+mn-ea"/>
              </a:endParaRP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44551" y="3460585"/>
            <a:ext cx="8611925" cy="2524699"/>
            <a:chOff x="244551" y="3712613"/>
            <a:chExt cx="8611925" cy="2524699"/>
          </a:xfrm>
        </p:grpSpPr>
        <p:pic>
          <p:nvPicPr>
            <p:cNvPr id="83" name="그림 8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3712613"/>
              <a:ext cx="949386" cy="895076"/>
            </a:xfrm>
            <a:prstGeom prst="rect">
              <a:avLst/>
            </a:prstGeom>
          </p:spPr>
        </p:pic>
        <p:sp>
          <p:nvSpPr>
            <p:cNvPr id="84" name="직사각형 83"/>
            <p:cNvSpPr/>
            <p:nvPr/>
          </p:nvSpPr>
          <p:spPr>
            <a:xfrm>
              <a:off x="1176796" y="3941525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000" b="1" kern="0" dirty="0">
                  <a:latin typeface="+mn-ea"/>
                </a:rPr>
                <a:t>무선으로 더 편한 세상을 위한 </a:t>
              </a:r>
              <a:r>
                <a:rPr lang="en-US" altLang="ko-KR" sz="2000" b="1" kern="0" dirty="0">
                  <a:latin typeface="+mn-ea"/>
                </a:rPr>
                <a:t>RF</a:t>
              </a:r>
              <a:r>
                <a:rPr lang="ko-KR" altLang="en-US" sz="2000" b="1" kern="0" dirty="0">
                  <a:latin typeface="+mn-ea"/>
                </a:rPr>
                <a:t> 원천기술</a:t>
              </a:r>
              <a:r>
                <a:rPr lang="en-US" altLang="ko-KR" sz="2000" b="1" kern="0" dirty="0">
                  <a:latin typeface="+mn-ea"/>
                </a:rPr>
                <a:t>!</a:t>
              </a:r>
            </a:p>
          </p:txBody>
        </p:sp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531" y="4535631"/>
              <a:ext cx="8496945" cy="1701681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grpSp>
        <p:nvGrpSpPr>
          <p:cNvPr id="18" name="그룹 17"/>
          <p:cNvGrpSpPr/>
          <p:nvPr/>
        </p:nvGrpSpPr>
        <p:grpSpPr>
          <a:xfrm>
            <a:off x="244130" y="6093296"/>
            <a:ext cx="8626920" cy="624448"/>
            <a:chOff x="244130" y="6093296"/>
            <a:chExt cx="8626920" cy="624448"/>
          </a:xfrm>
        </p:grpSpPr>
        <p:sp>
          <p:nvSpPr>
            <p:cNvPr id="86" name="모서리가 둥근 직사각형 85"/>
            <p:cNvSpPr/>
            <p:nvPr/>
          </p:nvSpPr>
          <p:spPr>
            <a:xfrm>
              <a:off x="244130" y="6093296"/>
              <a:ext cx="8626920" cy="612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accent1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8900" indent="-88900" algn="ctr"/>
              <a:endParaRPr lang="ko-KR" altLang="en-US" dirty="0"/>
            </a:p>
          </p:txBody>
        </p:sp>
        <p:sp>
          <p:nvSpPr>
            <p:cNvPr id="101" name="TextBox 1"/>
            <p:cNvSpPr txBox="1">
              <a:spLocks noChangeArrowheads="1"/>
            </p:cNvSpPr>
            <p:nvPr/>
          </p:nvSpPr>
          <p:spPr bwMode="auto">
            <a:xfrm>
              <a:off x="381985" y="6197242"/>
              <a:ext cx="21467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25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15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000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공동연구 및 후원</a:t>
              </a:r>
            </a:p>
          </p:txBody>
        </p:sp>
        <p:pic>
          <p:nvPicPr>
            <p:cNvPr id="102" name="그림 2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6299" y="6200218"/>
              <a:ext cx="758825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" name="그림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038" y="6283420"/>
              <a:ext cx="792162" cy="246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그림 23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721" y="6157357"/>
              <a:ext cx="790575" cy="542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" name="Picture 6" descr="http://cnl.sogang.ac.kr/research/sponsor/lge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7367" y="6228823"/>
              <a:ext cx="1257300" cy="398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" name="그림 25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597" y="6136719"/>
              <a:ext cx="963613" cy="581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3" name="Picture 16" descr="KMW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0191" y="6273502"/>
              <a:ext cx="938213" cy="323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직사각형 16"/>
            <p:cNvSpPr/>
            <p:nvPr/>
          </p:nvSpPr>
          <p:spPr>
            <a:xfrm>
              <a:off x="8255634" y="6201617"/>
              <a:ext cx="44114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000" b="1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등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456716" y="1488277"/>
            <a:ext cx="8240064" cy="1831562"/>
            <a:chOff x="456716" y="1488277"/>
            <a:chExt cx="8240064" cy="1831562"/>
          </a:xfrm>
        </p:grpSpPr>
        <p:sp>
          <p:nvSpPr>
            <p:cNvPr id="13" name="직사각형 12"/>
            <p:cNvSpPr/>
            <p:nvPr/>
          </p:nvSpPr>
          <p:spPr>
            <a:xfrm>
              <a:off x="456716" y="2929589"/>
              <a:ext cx="144016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인터넷기저귀</a:t>
              </a:r>
              <a:endPara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2148197" y="2981285"/>
              <a:ext cx="1279141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사물 인터넷</a:t>
              </a:r>
              <a:endPara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7508634" y="1488277"/>
              <a:ext cx="1188146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ko-KR" altLang="en-US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에너지 </a:t>
              </a:r>
              <a:r>
                <a:rPr lang="en-US" altLang="ko-KR" sz="1600" b="1" kern="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ICT</a:t>
              </a:r>
              <a:endPara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456716" y="2204275"/>
              <a:ext cx="161572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ko-KR" sz="1600" b="1" kern="0" dirty="0">
                  <a:solidFill>
                    <a:schemeClr val="bg1"/>
                  </a:solidFill>
                  <a:latin typeface="+mn-ea"/>
                </a:rPr>
                <a:t>5</a:t>
              </a:r>
              <a:r>
                <a:rPr lang="ko-KR" altLang="en-US" sz="1600" b="1" kern="0">
                  <a:solidFill>
                    <a:schemeClr val="bg1"/>
                  </a:solidFill>
                  <a:latin typeface="+mn-ea"/>
                </a:rPr>
                <a:t>세대 이동통신</a:t>
              </a:r>
              <a:endParaRPr lang="ko-KR" altLang="en-US" sz="1600" dirty="0">
                <a:solidFill>
                  <a:schemeClr val="bg1"/>
                </a:solidFill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4581935" y="1499265"/>
              <a:ext cx="168753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ko-KR" altLang="en-US" sz="1600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차세대 </a:t>
              </a:r>
              <a:r>
                <a:rPr lang="ko-KR" altLang="en-US" sz="1600" b="1" kern="0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ea"/>
                </a:rPr>
                <a:t>스마트폰</a:t>
              </a:r>
              <a:endParaRPr lang="ko-KR" alt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31" name="슬라이드 번호 개체 틀 1">
            <a:extLst>
              <a:ext uri="{FF2B5EF4-FFF2-40B4-BE49-F238E27FC236}">
                <a16:creationId xmlns:a16="http://schemas.microsoft.com/office/drawing/2014/main" id="{C92A6F82-66A4-4FCC-BCE4-E50AC25A9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2511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latin typeface="+mn-ea"/>
                <a:ea typeface="+mn-ea"/>
              </a:rPr>
              <a:t>반도체 및 집적회로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46" name="그림 45" descr="바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7" y="4615503"/>
            <a:ext cx="9144508" cy="2319841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44551" y="728700"/>
            <a:ext cx="8359896" cy="923910"/>
            <a:chOff x="244551" y="908720"/>
            <a:chExt cx="8359896" cy="923910"/>
          </a:xfrm>
        </p:grpSpPr>
        <p:pic>
          <p:nvPicPr>
            <p:cNvPr id="64" name="그림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908720"/>
              <a:ext cx="949386" cy="895076"/>
            </a:xfrm>
            <a:prstGeom prst="rect">
              <a:avLst/>
            </a:prstGeom>
          </p:spPr>
        </p:pic>
        <p:sp>
          <p:nvSpPr>
            <p:cNvPr id="12" name="직사각형 11"/>
            <p:cNvSpPr/>
            <p:nvPr/>
          </p:nvSpPr>
          <p:spPr>
            <a:xfrm>
              <a:off x="1176796" y="1124744"/>
              <a:ext cx="742765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>
                  <a:latin typeface="+mn-ea"/>
                </a:rPr>
                <a:t>모든 사물에 반도체 칩을</a:t>
              </a:r>
              <a:r>
                <a:rPr lang="en-US" altLang="ko-KR" sz="2000" b="1" dirty="0">
                  <a:latin typeface="+mn-ea"/>
                </a:rPr>
                <a:t>! (Semiconductor everywhere!)</a:t>
              </a:r>
            </a:p>
            <a:p>
              <a:endParaRPr lang="en-US" altLang="ko-KR" sz="2000" b="1" i="1" dirty="0">
                <a:latin typeface="+mn-ea"/>
              </a:endParaRPr>
            </a:p>
          </p:txBody>
        </p:sp>
      </p:grpSp>
      <p:pic>
        <p:nvPicPr>
          <p:cNvPr id="19" name="Picture 7" descr="https://www.arm.com/assets/images/tpl/IoT-rt-graphic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196" y="1592796"/>
            <a:ext cx="2570858" cy="195917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" name="Picture 9" descr="http://image.slidesharecdn.com/ggvcapitalinternetofthings-150123185843-conversion-gate02/95/ggv-capital-viewpoint-internet-of-things-3-638.jpg?cb=1422039688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2" t="18156" r="9172" b="21414"/>
          <a:stretch>
            <a:fillRect/>
          </a:stretch>
        </p:blipFill>
        <p:spPr bwMode="auto">
          <a:xfrm>
            <a:off x="244129" y="1598062"/>
            <a:ext cx="3064722" cy="19539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1" name="Picture 11" descr="http://www.itechedu.com/data/file/nie/3547571298_4d3c6468_C0DAB5BFC2F7BFEBB9DDB5B5C3BC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598062"/>
            <a:ext cx="2529319" cy="19539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pSp>
        <p:nvGrpSpPr>
          <p:cNvPr id="22" name="그룹 21"/>
          <p:cNvGrpSpPr/>
          <p:nvPr/>
        </p:nvGrpSpPr>
        <p:grpSpPr>
          <a:xfrm>
            <a:off x="244551" y="3565071"/>
            <a:ext cx="8359896" cy="895076"/>
            <a:chOff x="244551" y="908720"/>
            <a:chExt cx="8359896" cy="895076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908720"/>
              <a:ext cx="949386" cy="895076"/>
            </a:xfrm>
            <a:prstGeom prst="rect">
              <a:avLst/>
            </a:prstGeom>
          </p:spPr>
        </p:pic>
        <p:sp>
          <p:nvSpPr>
            <p:cNvPr id="24" name="직사각형 23"/>
            <p:cNvSpPr/>
            <p:nvPr/>
          </p:nvSpPr>
          <p:spPr>
            <a:xfrm>
              <a:off x="1176796" y="1124744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>
                  <a:latin typeface="+mn-ea"/>
                </a:rPr>
                <a:t>인간의 뇌를 능가하는 인공지능 반도체 및 인공 생물의 구현</a:t>
              </a:r>
            </a:p>
          </p:txBody>
        </p:sp>
      </p:grpSp>
      <p:pic>
        <p:nvPicPr>
          <p:cNvPr id="25" name="Picture 5" descr="https://www.occupycorporatism.com/wp-content/uploads/2013/07/susanne_posel_news_-brain.chip_.grids_.jpg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6" r="15923"/>
          <a:stretch>
            <a:fillRect/>
          </a:stretch>
        </p:blipFill>
        <p:spPr bwMode="auto">
          <a:xfrm>
            <a:off x="4030081" y="4233372"/>
            <a:ext cx="1834145" cy="17323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6" name="Picture 2" descr="http://robobees.seas.harvard.edu/images/bee-model.jpg/image_large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249147"/>
            <a:ext cx="2867681" cy="17361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7" name="Picture 13" descr="https://encrypted-tbn2.gstatic.com/images?q=tbn:ANd9GcRmlKxaVAAj4bimAnRLbxHv7zFfsIytrUUZlggHFqI7scosIoZ22Q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313" y="4233372"/>
            <a:ext cx="1952518" cy="17323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pSp>
        <p:nvGrpSpPr>
          <p:cNvPr id="4" name="그룹 3"/>
          <p:cNvGrpSpPr/>
          <p:nvPr/>
        </p:nvGrpSpPr>
        <p:grpSpPr>
          <a:xfrm>
            <a:off x="244130" y="6093296"/>
            <a:ext cx="8626920" cy="612000"/>
            <a:chOff x="244130" y="6093296"/>
            <a:chExt cx="8626920" cy="612000"/>
          </a:xfrm>
        </p:grpSpPr>
        <p:sp>
          <p:nvSpPr>
            <p:cNvPr id="30" name="모서리가 둥근 직사각형 29"/>
            <p:cNvSpPr/>
            <p:nvPr/>
          </p:nvSpPr>
          <p:spPr>
            <a:xfrm>
              <a:off x="244130" y="6093296"/>
              <a:ext cx="8626920" cy="612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accent1">
                  <a:lumMod val="40000"/>
                  <a:lumOff val="6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88900" indent="-88900" algn="ctr"/>
              <a:endParaRPr lang="ko-KR" altLang="en-US" dirty="0"/>
            </a:p>
          </p:txBody>
        </p:sp>
        <p:pic>
          <p:nvPicPr>
            <p:cNvPr id="31" name="그림 5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9912" y="6254494"/>
              <a:ext cx="598833" cy="325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그림 8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6223" y="6265395"/>
              <a:ext cx="1349933" cy="3109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그림 11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0321" y="6235709"/>
              <a:ext cx="1045975" cy="345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그림 13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82268" y="6257718"/>
              <a:ext cx="983980" cy="3186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그림 17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6262836"/>
              <a:ext cx="1326901" cy="3134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1"/>
            <p:cNvSpPr txBox="1">
              <a:spLocks noChangeArrowheads="1"/>
            </p:cNvSpPr>
            <p:nvPr/>
          </p:nvSpPr>
          <p:spPr bwMode="auto">
            <a:xfrm>
              <a:off x="294793" y="6197242"/>
              <a:ext cx="214674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latinLnBrk="1">
                <a:spcBef>
                  <a:spcPct val="20000"/>
                </a:spcBef>
                <a:buChar char="•"/>
                <a:defRPr kumimoji="1" sz="2500" b="1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latinLnBrk="1">
                <a:spcBef>
                  <a:spcPct val="20000"/>
                </a:spcBef>
                <a:buChar char="–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latinLnBrk="1">
                <a:spcBef>
                  <a:spcPct val="20000"/>
                </a:spcBef>
                <a:buChar char="•"/>
                <a:defRPr kumimoji="1" sz="2000" b="1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latinLnBrk="1">
                <a:spcBef>
                  <a:spcPct val="20000"/>
                </a:spcBef>
                <a:buChar char="–"/>
                <a:defRPr kumimoji="1" sz="1500" b="1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latinLnBrk="1">
                <a:spcBef>
                  <a:spcPct val="20000"/>
                </a:spcBef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1000" b="1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lang="ko-KR" altLang="en-US" sz="2000" dirty="0">
                  <a:solidFill>
                    <a:srgbClr val="0070C0"/>
                  </a:solidFill>
                  <a:latin typeface="HY헤드라인M" panose="02030600000101010101" pitchFamily="18" charset="-127"/>
                </a:rPr>
                <a:t>공동연구 및 후원</a:t>
              </a:r>
            </a:p>
          </p:txBody>
        </p:sp>
      </p:grpSp>
      <p:sp>
        <p:nvSpPr>
          <p:cNvPr id="28" name="슬라이드 번호 개체 틀 1">
            <a:extLst>
              <a:ext uri="{FF2B5EF4-FFF2-40B4-BE49-F238E27FC236}">
                <a16:creationId xmlns:a16="http://schemas.microsoft.com/office/drawing/2014/main" id="{CEF48049-4FC2-4562-A2E0-A70597B10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9353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latin typeface="+mn-ea"/>
                <a:ea typeface="+mn-ea"/>
              </a:rPr>
              <a:t>정보 및 시스템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pic>
        <p:nvPicPr>
          <p:cNvPr id="46" name="그림 45" descr="바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07" y="4365104"/>
            <a:ext cx="9144508" cy="2319841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231206" y="3748113"/>
            <a:ext cx="8632533" cy="2246696"/>
            <a:chOff x="231206" y="3861048"/>
            <a:chExt cx="8632533" cy="2246696"/>
          </a:xfrm>
        </p:grpSpPr>
        <p:pic>
          <p:nvPicPr>
            <p:cNvPr id="40" name="그림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206" y="3861048"/>
              <a:ext cx="949386" cy="895076"/>
            </a:xfrm>
            <a:prstGeom prst="rect">
              <a:avLst/>
            </a:prstGeom>
          </p:spPr>
        </p:pic>
        <p:sp>
          <p:nvSpPr>
            <p:cNvPr id="41" name="직사각형 40"/>
            <p:cNvSpPr/>
            <p:nvPr/>
          </p:nvSpPr>
          <p:spPr>
            <a:xfrm>
              <a:off x="1163451" y="4077072"/>
              <a:ext cx="742765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sz="2000" b="1" kern="0" dirty="0">
                  <a:latin typeface="+mn-ea"/>
                </a:rPr>
                <a:t>발병예측</a:t>
              </a:r>
              <a:r>
                <a:rPr lang="en-US" altLang="ko-KR" sz="2000" b="1" kern="0" dirty="0">
                  <a:latin typeface="+mn-ea"/>
                </a:rPr>
                <a:t>, </a:t>
              </a:r>
              <a:r>
                <a:rPr lang="ko-KR" altLang="en-US" sz="2000" b="1" kern="0" dirty="0">
                  <a:latin typeface="+mn-ea"/>
                </a:rPr>
                <a:t>질병 조기진단 및 치료</a:t>
              </a:r>
              <a:r>
                <a:rPr lang="en-US" altLang="ko-KR" sz="2000" b="1" kern="0" dirty="0">
                  <a:latin typeface="+mn-ea"/>
                </a:rPr>
                <a:t>, </a:t>
              </a:r>
              <a:r>
                <a:rPr lang="ko-KR" altLang="en-US" sz="2000" b="1" kern="0" dirty="0">
                  <a:latin typeface="+mn-ea"/>
                </a:rPr>
                <a:t>환자 맞춤 미래의료기기</a:t>
              </a:r>
              <a:endParaRPr lang="en-US" altLang="ko-KR" sz="2000" b="1" kern="0" dirty="0">
                <a:latin typeface="+mn-ea"/>
              </a:endParaRP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551" y="4602654"/>
              <a:ext cx="8619188" cy="150509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</p:grpSp>
      <p:grpSp>
        <p:nvGrpSpPr>
          <p:cNvPr id="9" name="그룹 8"/>
          <p:cNvGrpSpPr/>
          <p:nvPr/>
        </p:nvGrpSpPr>
        <p:grpSpPr>
          <a:xfrm>
            <a:off x="244130" y="6093296"/>
            <a:ext cx="8626920" cy="612000"/>
            <a:chOff x="244130" y="6093296"/>
            <a:chExt cx="8626920" cy="612000"/>
          </a:xfrm>
        </p:grpSpPr>
        <p:grpSp>
          <p:nvGrpSpPr>
            <p:cNvPr id="43" name="그룹 42"/>
            <p:cNvGrpSpPr/>
            <p:nvPr/>
          </p:nvGrpSpPr>
          <p:grpSpPr>
            <a:xfrm>
              <a:off x="244130" y="6093296"/>
              <a:ext cx="8626920" cy="612000"/>
              <a:chOff x="244130" y="6093296"/>
              <a:chExt cx="8626920" cy="612000"/>
            </a:xfrm>
          </p:grpSpPr>
          <p:sp>
            <p:nvSpPr>
              <p:cNvPr id="44" name="모서리가 둥근 직사각형 43"/>
              <p:cNvSpPr/>
              <p:nvPr/>
            </p:nvSpPr>
            <p:spPr>
              <a:xfrm>
                <a:off x="244130" y="6093296"/>
                <a:ext cx="8626920" cy="61200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88900" indent="-88900" algn="ctr"/>
                <a:endParaRPr lang="ko-KR" altLang="en-US" dirty="0"/>
              </a:p>
            </p:txBody>
          </p:sp>
          <p:sp>
            <p:nvSpPr>
              <p:cNvPr id="51" name="TextBox 1"/>
              <p:cNvSpPr txBox="1">
                <a:spLocks noChangeArrowheads="1"/>
              </p:cNvSpPr>
              <p:nvPr/>
            </p:nvSpPr>
            <p:spPr bwMode="auto">
              <a:xfrm>
                <a:off x="394920" y="6188494"/>
                <a:ext cx="215956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2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1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r>
                  <a:rPr lang="ko-KR" altLang="en-US" sz="2000">
                    <a:solidFill>
                      <a:srgbClr val="0070C0"/>
                    </a:solidFill>
                    <a:latin typeface="+mn-ea"/>
                  </a:rPr>
                  <a:t>공동연구 및 후원</a:t>
                </a:r>
                <a:endParaRPr lang="ko-KR" altLang="en-US" sz="2000" dirty="0">
                  <a:solidFill>
                    <a:srgbClr val="0070C0"/>
                  </a:solidFill>
                  <a:latin typeface="+mn-ea"/>
                </a:endParaRPr>
              </a:p>
            </p:txBody>
          </p:sp>
        </p:grpSp>
        <p:pic>
          <p:nvPicPr>
            <p:cNvPr id="52" name="Picture 2" descr="삼성 - L&amp;amp;M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4486" y="6120261"/>
              <a:ext cx="762000" cy="56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" name="그림 2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43908" y="6269486"/>
              <a:ext cx="638175" cy="285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그림 2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0492" y="6204399"/>
              <a:ext cx="609600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그림 29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9819" y="6204399"/>
              <a:ext cx="760413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그림 3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3793" y="6285361"/>
              <a:ext cx="790575" cy="246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ABF147F5-DD38-4EE8-B5B5-EBD5F204A556}"/>
              </a:ext>
            </a:extLst>
          </p:cNvPr>
          <p:cNvGrpSpPr/>
          <p:nvPr/>
        </p:nvGrpSpPr>
        <p:grpSpPr>
          <a:xfrm>
            <a:off x="244551" y="623199"/>
            <a:ext cx="8399749" cy="3045291"/>
            <a:chOff x="244551" y="623199"/>
            <a:chExt cx="8399749" cy="3045291"/>
          </a:xfrm>
        </p:grpSpPr>
        <p:grpSp>
          <p:nvGrpSpPr>
            <p:cNvPr id="16" name="그룹 15"/>
            <p:cNvGrpSpPr/>
            <p:nvPr/>
          </p:nvGrpSpPr>
          <p:grpSpPr>
            <a:xfrm>
              <a:off x="244551" y="623199"/>
              <a:ext cx="8359896" cy="895076"/>
              <a:chOff x="244551" y="908720"/>
              <a:chExt cx="8359896" cy="895076"/>
            </a:xfrm>
          </p:grpSpPr>
          <p:pic>
            <p:nvPicPr>
              <p:cNvPr id="64" name="그림 6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ko-KR" altLang="en-US" sz="2000" b="1" kern="0" dirty="0">
                    <a:latin typeface="+mn-ea"/>
                  </a:rPr>
                  <a:t>가정용로봇 </a:t>
                </a:r>
                <a:r>
                  <a:rPr lang="en-US" altLang="ko-KR" sz="2000" b="1" kern="0" dirty="0">
                    <a:latin typeface="+mn-ea"/>
                  </a:rPr>
                  <a:t>‘Astro’ </a:t>
                </a:r>
                <a:r>
                  <a:rPr lang="en-US" altLang="ko-KR" sz="2000" b="1" dirty="0">
                    <a:latin typeface="+mn-ea"/>
                  </a:rPr>
                  <a:t>- </a:t>
                </a:r>
                <a:r>
                  <a:rPr lang="ko-KR" altLang="en-US" sz="2000" b="1" dirty="0">
                    <a:latin typeface="+mn-ea"/>
                  </a:rPr>
                  <a:t>스스로 보고</a:t>
                </a:r>
                <a:r>
                  <a:rPr lang="en-US" altLang="ko-KR" sz="2000" b="1" dirty="0">
                    <a:latin typeface="+mn-ea"/>
                  </a:rPr>
                  <a:t>,</a:t>
                </a:r>
                <a:r>
                  <a:rPr lang="ko-KR" altLang="en-US" sz="2000" b="1" dirty="0">
                    <a:latin typeface="+mn-ea"/>
                  </a:rPr>
                  <a:t> 듣고</a:t>
                </a:r>
                <a:r>
                  <a:rPr lang="en-US" altLang="ko-KR" sz="2000" b="1" dirty="0">
                    <a:latin typeface="+mn-ea"/>
                  </a:rPr>
                  <a:t>, </a:t>
                </a:r>
                <a:r>
                  <a:rPr lang="ko-KR" altLang="en-US" sz="2000" b="1" dirty="0">
                    <a:latin typeface="+mn-ea"/>
                  </a:rPr>
                  <a:t>생각하고</a:t>
                </a:r>
                <a:r>
                  <a:rPr lang="en-US" altLang="ko-KR" sz="2000" b="1" dirty="0">
                    <a:latin typeface="+mn-ea"/>
                  </a:rPr>
                  <a:t>, </a:t>
                </a:r>
                <a:r>
                  <a:rPr lang="ko-KR" altLang="en-US" sz="2000" b="1" dirty="0">
                    <a:latin typeface="+mn-ea"/>
                  </a:rPr>
                  <a:t>반응</a:t>
                </a:r>
                <a:endParaRPr lang="en-US" altLang="ko-KR" sz="2000" b="1" kern="0" dirty="0">
                  <a:latin typeface="+mn-ea"/>
                </a:endParaRPr>
              </a:p>
            </p:txBody>
          </p:sp>
        </p:grpSp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8145" y="1370680"/>
              <a:ext cx="8036155" cy="2297810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12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</p:spPr>
        </p:pic>
        <p:grpSp>
          <p:nvGrpSpPr>
            <p:cNvPr id="4" name="그룹 3"/>
            <p:cNvGrpSpPr/>
            <p:nvPr/>
          </p:nvGrpSpPr>
          <p:grpSpPr>
            <a:xfrm>
              <a:off x="5004048" y="1952836"/>
              <a:ext cx="3506873" cy="1590265"/>
              <a:chOff x="5004048" y="1952836"/>
              <a:chExt cx="3506873" cy="1590265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5004048" y="1952836"/>
                <a:ext cx="1620180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자율 주행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6890742" y="1954932"/>
                <a:ext cx="1620179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영상</a:t>
                </a:r>
                <a:r>
                  <a:rPr lang="en-US" altLang="ko-KR" sz="1600" b="1" kern="0" dirty="0">
                    <a:solidFill>
                      <a:schemeClr val="bg1"/>
                    </a:solidFill>
                    <a:latin typeface="+mn-ea"/>
                  </a:rPr>
                  <a:t>/</a:t>
                </a:r>
                <a:r>
                  <a:rPr lang="ko-KR" altLang="en-US" sz="1600" b="1" kern="0" dirty="0">
                    <a:solidFill>
                      <a:schemeClr val="bg1"/>
                    </a:solidFill>
                    <a:latin typeface="+mn-ea"/>
                  </a:rPr>
                  <a:t>생체인식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5004048" y="3202451"/>
                <a:ext cx="1620180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>
                    <a:solidFill>
                      <a:schemeClr val="bg1"/>
                    </a:solidFill>
                    <a:latin typeface="+mn-ea"/>
                  </a:rPr>
                  <a:t>홀로그램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>
              <a:xfrm>
                <a:off x="6883685" y="3204547"/>
                <a:ext cx="1620180" cy="338554"/>
              </a:xfrm>
              <a:prstGeom prst="rect">
                <a:avLst/>
              </a:prstGeom>
              <a:solidFill>
                <a:srgbClr val="FF0000">
                  <a:alpha val="72000"/>
                </a:srgbClr>
              </a:solidFill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600" b="1" kern="0" dirty="0" err="1">
                    <a:solidFill>
                      <a:schemeClr val="bg1"/>
                    </a:solidFill>
                    <a:latin typeface="+mn-ea"/>
                  </a:rPr>
                  <a:t>휴머노이드</a:t>
                </a:r>
                <a:endParaRPr lang="ko-KR" altLang="en-US" sz="1600" dirty="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4F1ED831-565D-43E8-9D28-F19DFE7BBD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135" y="1397563"/>
              <a:ext cx="4363912" cy="2244654"/>
            </a:xfrm>
            <a:prstGeom prst="rect">
              <a:avLst/>
            </a:prstGeom>
          </p:spPr>
        </p:pic>
      </p:grpSp>
      <p:sp>
        <p:nvSpPr>
          <p:cNvPr id="30" name="슬라이드 번호 개체 틀 1">
            <a:extLst>
              <a:ext uri="{FF2B5EF4-FFF2-40B4-BE49-F238E27FC236}">
                <a16:creationId xmlns:a16="http://schemas.microsoft.com/office/drawing/2014/main" id="{881FA6FA-2872-4428-82F7-1B4E83D7F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61405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3508" y="-70855"/>
            <a:ext cx="8035453" cy="763551"/>
          </a:xfrm>
        </p:spPr>
        <p:txBody>
          <a:bodyPr>
            <a:normAutofit/>
          </a:bodyPr>
          <a:lstStyle/>
          <a:p>
            <a:r>
              <a:rPr lang="ko-KR" altLang="en-US" sz="2400" b="1" dirty="0">
                <a:latin typeface="+mn-ea"/>
                <a:ea typeface="+mn-ea"/>
              </a:rPr>
              <a:t>컴퓨터 </a:t>
            </a:r>
            <a:r>
              <a:rPr lang="en-US" altLang="ko-KR" sz="2400" b="1" dirty="0">
                <a:latin typeface="+mn-ea"/>
                <a:ea typeface="+mn-ea"/>
              </a:rPr>
              <a:t>/ </a:t>
            </a:r>
            <a:r>
              <a:rPr lang="ko-KR" altLang="en-US" sz="2400" b="1" dirty="0" err="1">
                <a:latin typeface="+mn-ea"/>
                <a:ea typeface="+mn-ea"/>
              </a:rPr>
              <a:t>임베디드</a:t>
            </a:r>
            <a:r>
              <a:rPr lang="ko-KR" altLang="en-US" sz="2400" b="1" dirty="0">
                <a:latin typeface="+mn-ea"/>
                <a:ea typeface="+mn-ea"/>
              </a:rPr>
              <a:t> 시스템 및 인터넷</a:t>
            </a:r>
          </a:p>
        </p:txBody>
      </p:sp>
      <p:sp>
        <p:nvSpPr>
          <p:cNvPr id="42" name="Line 64"/>
          <p:cNvSpPr>
            <a:spLocks noChangeShapeType="1"/>
          </p:cNvSpPr>
          <p:nvPr/>
        </p:nvSpPr>
        <p:spPr bwMode="auto">
          <a:xfrm>
            <a:off x="-26039" y="634011"/>
            <a:ext cx="6948000" cy="0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52643E3C-D80C-4C14-8C95-BAA3C93F92D9}"/>
              </a:ext>
            </a:extLst>
          </p:cNvPr>
          <p:cNvGrpSpPr/>
          <p:nvPr/>
        </p:nvGrpSpPr>
        <p:grpSpPr>
          <a:xfrm>
            <a:off x="215516" y="656692"/>
            <a:ext cx="8568377" cy="5416043"/>
            <a:chOff x="215516" y="656692"/>
            <a:chExt cx="8568377" cy="5416043"/>
          </a:xfrm>
        </p:grpSpPr>
        <p:grpSp>
          <p:nvGrpSpPr>
            <p:cNvPr id="16" name="그룹 15"/>
            <p:cNvGrpSpPr/>
            <p:nvPr/>
          </p:nvGrpSpPr>
          <p:grpSpPr>
            <a:xfrm>
              <a:off x="215516" y="656692"/>
              <a:ext cx="8359896" cy="895076"/>
              <a:chOff x="244551" y="908720"/>
              <a:chExt cx="8359896" cy="895076"/>
            </a:xfrm>
          </p:grpSpPr>
          <p:pic>
            <p:nvPicPr>
              <p:cNvPr id="64" name="그림 6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>
                    <a:latin typeface="+mn-ea"/>
                  </a:rPr>
                  <a:t>미래 연구분야</a:t>
                </a:r>
                <a:endParaRPr lang="en-US" altLang="ko-KR" sz="2000" b="1" dirty="0">
                  <a:latin typeface="+mn-ea"/>
                </a:endParaRPr>
              </a:p>
            </p:txBody>
          </p:sp>
        </p:grpSp>
        <p:sp>
          <p:nvSpPr>
            <p:cNvPr id="4" name="직사각형 3"/>
            <p:cNvSpPr/>
            <p:nvPr/>
          </p:nvSpPr>
          <p:spPr>
            <a:xfrm>
              <a:off x="690209" y="1371748"/>
              <a:ext cx="5508612" cy="12852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반도체 설계 자동화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차세대 </a:t>
              </a:r>
              <a:r>
                <a:rPr lang="en-US" altLang="ko-KR" dirty="0" err="1">
                  <a:latin typeface="+mn-ea"/>
                </a:rPr>
                <a:t>IoT</a:t>
              </a:r>
              <a:r>
                <a:rPr lang="en-US" altLang="ko-KR" dirty="0">
                  <a:latin typeface="+mn-ea"/>
                </a:rPr>
                <a:t> </a:t>
              </a:r>
              <a:r>
                <a:rPr lang="ko-KR" altLang="en-US" dirty="0">
                  <a:latin typeface="+mn-ea"/>
                </a:rPr>
                <a:t>및 사물인터넷 </a:t>
              </a:r>
              <a:r>
                <a:rPr lang="en-US" altLang="ko-KR" dirty="0">
                  <a:latin typeface="+mn-ea"/>
                </a:rPr>
                <a:t> </a:t>
              </a:r>
              <a:r>
                <a:rPr lang="ko-KR" altLang="en-US" dirty="0">
                  <a:latin typeface="+mn-ea"/>
                </a:rPr>
                <a:t>플랫폼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지능형 자동차를 위한 레이더 및 영상 </a:t>
              </a:r>
              <a:r>
                <a:rPr lang="en-US" altLang="ko-KR" dirty="0">
                  <a:latin typeface="+mn-ea"/>
                </a:rPr>
                <a:t>SW</a:t>
              </a:r>
            </a:p>
          </p:txBody>
        </p:sp>
        <p:pic>
          <p:nvPicPr>
            <p:cNvPr id="32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1515792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1947840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2379888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35" name="그룹 57"/>
            <p:cNvGrpSpPr>
              <a:grpSpLocks/>
            </p:cNvGrpSpPr>
            <p:nvPr/>
          </p:nvGrpSpPr>
          <p:grpSpPr bwMode="auto">
            <a:xfrm>
              <a:off x="5832141" y="1052736"/>
              <a:ext cx="2951752" cy="2234785"/>
              <a:chOff x="357158" y="1571612"/>
              <a:chExt cx="4232215" cy="3140100"/>
            </a:xfrm>
          </p:grpSpPr>
          <p:pic>
            <p:nvPicPr>
              <p:cNvPr id="45" name="Picture 9" descr="http://ostatic.com/files/images/vim-ruby-%5B1%5D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00166" y="1571612"/>
                <a:ext cx="1571636" cy="16105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2" descr="http://eecs.vanderbilt.edu/research/RER/cadence/designexample/tutorial_cadence_draft_html_m13c92f61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7158" y="2000240"/>
                <a:ext cx="1571604" cy="12567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8" name="Picture 7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4413" y="2857496"/>
                <a:ext cx="2395275" cy="10715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" name="아래쪽 화살표 48"/>
              <p:cNvSpPr/>
              <p:nvPr/>
            </p:nvSpPr>
            <p:spPr>
              <a:xfrm rot="3202547">
                <a:off x="1720501" y="1990777"/>
                <a:ext cx="574726" cy="481935"/>
              </a:xfrm>
              <a:prstGeom prst="downArrow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050"/>
              </a:p>
            </p:txBody>
          </p:sp>
          <p:grpSp>
            <p:nvGrpSpPr>
              <p:cNvPr id="50" name="Group 25"/>
              <p:cNvGrpSpPr>
                <a:grpSpLocks/>
              </p:cNvGrpSpPr>
              <p:nvPr/>
            </p:nvGrpSpPr>
            <p:grpSpPr bwMode="auto">
              <a:xfrm>
                <a:off x="428596" y="3357562"/>
                <a:ext cx="4160777" cy="1354150"/>
                <a:chOff x="111" y="1026"/>
                <a:chExt cx="2275" cy="764"/>
              </a:xfrm>
            </p:grpSpPr>
            <p:grpSp>
              <p:nvGrpSpPr>
                <p:cNvPr id="58" name="Group 26"/>
                <p:cNvGrpSpPr>
                  <a:grpSpLocks/>
                </p:cNvGrpSpPr>
                <p:nvPr/>
              </p:nvGrpSpPr>
              <p:grpSpPr bwMode="auto">
                <a:xfrm>
                  <a:off x="580" y="1143"/>
                  <a:ext cx="1806" cy="467"/>
                  <a:chOff x="580" y="1143"/>
                  <a:chExt cx="1806" cy="467"/>
                </a:xfrm>
              </p:grpSpPr>
              <p:sp>
                <p:nvSpPr>
                  <p:cNvPr id="63" name="AutoShape 27"/>
                  <p:cNvSpPr>
                    <a:spLocks noChangeArrowheads="1"/>
                  </p:cNvSpPr>
                  <p:nvPr/>
                </p:nvSpPr>
                <p:spPr bwMode="auto">
                  <a:xfrm>
                    <a:off x="580" y="1143"/>
                    <a:ext cx="1806" cy="467"/>
                  </a:xfrm>
                  <a:prstGeom prst="roundRect">
                    <a:avLst>
                      <a:gd name="adj" fmla="val 16667"/>
                    </a:avLst>
                  </a:prstGeom>
                  <a:gradFill rotWithShape="1">
                    <a:gsLst>
                      <a:gs pos="0">
                        <a:srgbClr val="FF9933"/>
                      </a:gs>
                      <a:gs pos="100000">
                        <a:srgbClr val="FFE2B7"/>
                      </a:gs>
                    </a:gsLst>
                    <a:lin ang="0" scaled="1"/>
                  </a:gradFill>
                  <a:ln w="12700" algn="ctr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defPPr>
                      <a:defRPr lang="ko-KR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5pPr>
                    <a:lvl6pPr marL="22860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6pPr>
                    <a:lvl7pPr marL="27432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7pPr>
                    <a:lvl8pPr marL="32004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8pPr>
                    <a:lvl9pPr marL="36576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ko-KR" altLang="ko-KR" sz="1050"/>
                  </a:p>
                </p:txBody>
              </p:sp>
              <p:sp>
                <p:nvSpPr>
                  <p:cNvPr id="65" name="Text Box 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" y="1195"/>
                    <a:ext cx="1463" cy="337"/>
                  </a:xfrm>
                  <a:prstGeom prst="rect">
                    <a:avLst/>
                  </a:prstGeom>
                  <a:noFill/>
                  <a:ln w="12700" algn="ctr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>
                    <a:spAutoFit/>
                  </a:bodyPr>
                  <a:lstStyle>
                    <a:defPPr>
                      <a:defRPr lang="ko-KR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5pPr>
                    <a:lvl6pPr marL="22860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6pPr>
                    <a:lvl7pPr marL="27432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7pPr>
                    <a:lvl8pPr marL="32004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8pPr>
                    <a:lvl9pPr marL="36576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9pPr>
                  </a:lstStyle>
                  <a:p>
                    <a:pPr>
                      <a:lnSpc>
                        <a:spcPct val="120000"/>
                      </a:lnSpc>
                      <a:defRPr/>
                    </a:pPr>
                    <a:r>
                      <a:rPr lang="en-US" altLang="ko-KR" sz="900" dirty="0">
                        <a:latin typeface="+mn-ea"/>
                        <a:ea typeface="+mn-ea"/>
                      </a:rPr>
                      <a:t>ASIP </a:t>
                    </a:r>
                    <a:r>
                      <a:rPr lang="ko-KR" altLang="en-US" sz="900" dirty="0">
                        <a:latin typeface="+mn-ea"/>
                        <a:ea typeface="+mn-ea"/>
                      </a:rPr>
                      <a:t>자동설계</a:t>
                    </a:r>
                    <a:endParaRPr lang="en-US" altLang="ko-KR" sz="900" dirty="0">
                      <a:latin typeface="+mn-ea"/>
                      <a:ea typeface="+mn-ea"/>
                    </a:endParaRPr>
                  </a:p>
                  <a:p>
                    <a:pPr>
                      <a:lnSpc>
                        <a:spcPct val="120000"/>
                      </a:lnSpc>
                      <a:defRPr/>
                    </a:pPr>
                    <a:r>
                      <a:rPr lang="en-US" altLang="ko-KR" sz="900" dirty="0">
                        <a:latin typeface="+mn-ea"/>
                        <a:ea typeface="+mn-ea"/>
                      </a:rPr>
                      <a:t>SMDL, Re-targetable Compiler</a:t>
                    </a:r>
                  </a:p>
                </p:txBody>
              </p:sp>
            </p:grpSp>
            <p:grpSp>
              <p:nvGrpSpPr>
                <p:cNvPr id="59" name="Group 29"/>
                <p:cNvGrpSpPr>
                  <a:grpSpLocks/>
                </p:cNvGrpSpPr>
                <p:nvPr/>
              </p:nvGrpSpPr>
              <p:grpSpPr bwMode="auto">
                <a:xfrm>
                  <a:off x="111" y="1026"/>
                  <a:ext cx="773" cy="764"/>
                  <a:chOff x="158" y="870"/>
                  <a:chExt cx="927" cy="918"/>
                </a:xfrm>
              </p:grpSpPr>
              <p:pic>
                <p:nvPicPr>
                  <p:cNvPr id="60" name="Picture 30" descr="그림자1"/>
                  <p:cNvPicPr>
                    <a:picLocks noChangeAspect="1" noChangeArrowheads="1"/>
                  </p:cNvPicPr>
                  <p:nvPr/>
                </p:nvPicPr>
                <p:blipFill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58" y="870"/>
                    <a:ext cx="927" cy="91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61" name="Oval 31"/>
                  <p:cNvSpPr>
                    <a:spLocks noChangeArrowheads="1"/>
                  </p:cNvSpPr>
                  <p:nvPr/>
                </p:nvSpPr>
                <p:spPr bwMode="auto">
                  <a:xfrm>
                    <a:off x="317" y="971"/>
                    <a:ext cx="609" cy="610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9933"/>
                      </a:gs>
                      <a:gs pos="100000">
                        <a:srgbClr val="CC0000"/>
                      </a:gs>
                    </a:gsLst>
                    <a:lin ang="2700000" scaled="1"/>
                  </a:gradFill>
                  <a:ln w="63500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latinLnBrk="1">
                      <a:spcBef>
                        <a:spcPct val="20000"/>
                      </a:spcBef>
                      <a:buChar char="•"/>
                      <a:defRPr kumimoji="1" sz="2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latinLnBrk="1">
                      <a:spcBef>
                        <a:spcPct val="20000"/>
                      </a:spcBef>
                      <a:buChar char="–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latinLnBrk="1">
                      <a:spcBef>
                        <a:spcPct val="20000"/>
                      </a:spcBef>
                      <a:buChar char="•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latinLnBrk="1">
                      <a:spcBef>
                        <a:spcPct val="20000"/>
                      </a:spcBef>
                      <a:buChar char="–"/>
                      <a:defRPr kumimoji="1" sz="1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latinLnBrk="1">
                      <a:spcBef>
                        <a:spcPct val="20000"/>
                      </a:spcBef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algn="ctr" latinLnBrk="0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ko-KR" sz="1200">
                        <a:solidFill>
                          <a:schemeClr val="bg1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rPr>
                      <a:t>CAD</a:t>
                    </a:r>
                  </a:p>
                </p:txBody>
              </p:sp>
              <p:sp>
                <p:nvSpPr>
                  <p:cNvPr id="62" name="Oval 32"/>
                  <p:cNvSpPr>
                    <a:spLocks noChangeArrowheads="1"/>
                  </p:cNvSpPr>
                  <p:nvPr/>
                </p:nvSpPr>
                <p:spPr bwMode="auto">
                  <a:xfrm rot="-1560201">
                    <a:off x="367" y="1086"/>
                    <a:ext cx="440" cy="331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FFFFFF">
                          <a:alpha val="50000"/>
                        </a:srgb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defPPr>
                      <a:defRPr lang="ko-KR"/>
                    </a:defPPr>
                    <a:lvl1pPr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1pPr>
                    <a:lvl2pPr marL="4572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2pPr>
                    <a:lvl3pPr marL="9144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3pPr>
                    <a:lvl4pPr marL="13716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4pPr>
                    <a:lvl5pPr marL="1828800" algn="l" rtl="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5pPr>
                    <a:lvl6pPr marL="22860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6pPr>
                    <a:lvl7pPr marL="27432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7pPr>
                    <a:lvl8pPr marL="32004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8pPr>
                    <a:lvl9pPr marL="3657600" algn="l" defTabSz="914400" rtl="0" eaLnBrk="1" latinLnBrk="1" hangingPunct="1">
                      <a:defRPr kumimoji="1" sz="3200" b="1" kern="1200">
                        <a:solidFill>
                          <a:srgbClr val="263913"/>
                        </a:solidFill>
                        <a:latin typeface="HY헤드라인M" pitchFamily="18" charset="-127"/>
                        <a:ea typeface="HY헤드라인M" pitchFamily="18" charset="-127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ko-KR" altLang="ko-KR" sz="1050"/>
                  </a:p>
                </p:txBody>
              </p:sp>
            </p:grpSp>
          </p:grpSp>
          <p:sp>
            <p:nvSpPr>
              <p:cNvPr id="57" name="아래쪽 화살표 56"/>
              <p:cNvSpPr/>
              <p:nvPr/>
            </p:nvSpPr>
            <p:spPr>
              <a:xfrm rot="18564864">
                <a:off x="1295670" y="2634345"/>
                <a:ext cx="574726" cy="481935"/>
              </a:xfrm>
              <a:prstGeom prst="downArrow">
                <a:avLst/>
              </a:prstGeom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ko-KR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sz="3200" b="1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ko-KR" altLang="en-US" sz="1050"/>
              </a:p>
            </p:txBody>
          </p:sp>
        </p:grpSp>
        <p:grpSp>
          <p:nvGrpSpPr>
            <p:cNvPr id="66" name="그룹 65"/>
            <p:cNvGrpSpPr/>
            <p:nvPr/>
          </p:nvGrpSpPr>
          <p:grpSpPr>
            <a:xfrm>
              <a:off x="215516" y="2528900"/>
              <a:ext cx="8359896" cy="895076"/>
              <a:chOff x="244551" y="908720"/>
              <a:chExt cx="8359896" cy="895076"/>
            </a:xfrm>
          </p:grpSpPr>
          <p:pic>
            <p:nvPicPr>
              <p:cNvPr id="67" name="그림 6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68" name="직사각형 67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>
                    <a:latin typeface="+mn-ea"/>
                  </a:rPr>
                  <a:t>주요 성과</a:t>
                </a:r>
                <a:endParaRPr lang="en-US" altLang="ko-KR" sz="2000" b="1" dirty="0">
                  <a:latin typeface="+mn-ea"/>
                </a:endParaRPr>
              </a:p>
            </p:txBody>
          </p:sp>
        </p:grpSp>
        <p:sp>
          <p:nvSpPr>
            <p:cNvPr id="10" name="직사각형 9"/>
            <p:cNvSpPr/>
            <p:nvPr/>
          </p:nvSpPr>
          <p:spPr>
            <a:xfrm>
              <a:off x="690209" y="3131885"/>
              <a:ext cx="757681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한국 최고의 반도체 설계 자동화 툴 </a:t>
              </a:r>
              <a:r>
                <a:rPr lang="en-US" altLang="ko-KR" dirty="0">
                  <a:latin typeface="+mn-ea"/>
                </a:rPr>
                <a:t>SMDL </a:t>
              </a:r>
              <a:r>
                <a:rPr lang="ko-KR" altLang="en-US" dirty="0">
                  <a:latin typeface="+mn-ea"/>
                </a:rPr>
                <a:t>개발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레이더</a:t>
              </a:r>
              <a:r>
                <a:rPr lang="en-US" altLang="ko-KR" dirty="0">
                  <a:latin typeface="+mn-ea"/>
                </a:rPr>
                <a:t>/</a:t>
              </a:r>
              <a:r>
                <a:rPr lang="ko-KR" altLang="en-US" dirty="0">
                  <a:latin typeface="+mn-ea"/>
                </a:rPr>
                <a:t>통신  분야에 </a:t>
              </a:r>
              <a:r>
                <a:rPr lang="en-US" altLang="ko-KR" dirty="0">
                  <a:latin typeface="+mn-ea"/>
                </a:rPr>
                <a:t>200</a:t>
              </a:r>
              <a:r>
                <a:rPr lang="ko-KR" altLang="en-US" dirty="0">
                  <a:latin typeface="+mn-ea"/>
                </a:rPr>
                <a:t>개 이상의 국제특허 등록</a:t>
              </a:r>
              <a:endParaRPr lang="en-US" altLang="ko-KR" dirty="0">
                <a:latin typeface="+mn-ea"/>
              </a:endParaRPr>
            </a:p>
          </p:txBody>
        </p:sp>
        <p:pic>
          <p:nvPicPr>
            <p:cNvPr id="71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3279995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3537012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3" name="그룹 72"/>
            <p:cNvGrpSpPr/>
            <p:nvPr/>
          </p:nvGrpSpPr>
          <p:grpSpPr>
            <a:xfrm>
              <a:off x="215516" y="4049831"/>
              <a:ext cx="8359896" cy="895076"/>
              <a:chOff x="244551" y="908720"/>
              <a:chExt cx="8359896" cy="895076"/>
            </a:xfrm>
          </p:grpSpPr>
          <p:pic>
            <p:nvPicPr>
              <p:cNvPr id="74" name="그림 7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4551" y="908720"/>
                <a:ext cx="949386" cy="895076"/>
              </a:xfrm>
              <a:prstGeom prst="rect">
                <a:avLst/>
              </a:prstGeom>
            </p:spPr>
          </p:pic>
          <p:sp>
            <p:nvSpPr>
              <p:cNvPr id="75" name="직사각형 74"/>
              <p:cNvSpPr/>
              <p:nvPr/>
            </p:nvSpPr>
            <p:spPr>
              <a:xfrm>
                <a:off x="1176796" y="1124744"/>
                <a:ext cx="7427651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dirty="0">
                    <a:latin typeface="+mn-ea"/>
                  </a:rPr>
                  <a:t>공동연구 기관</a:t>
                </a:r>
                <a:endParaRPr lang="en-US" altLang="ko-KR" sz="2000" b="1" dirty="0">
                  <a:latin typeface="+mn-ea"/>
                </a:endParaRPr>
              </a:p>
            </p:txBody>
          </p:sp>
        </p:grpSp>
        <p:grpSp>
          <p:nvGrpSpPr>
            <p:cNvPr id="76" name="그룹 56"/>
            <p:cNvGrpSpPr>
              <a:grpSpLocks/>
            </p:cNvGrpSpPr>
            <p:nvPr/>
          </p:nvGrpSpPr>
          <p:grpSpPr bwMode="auto">
            <a:xfrm>
              <a:off x="5760131" y="3789012"/>
              <a:ext cx="2815281" cy="2254918"/>
              <a:chOff x="4802312" y="1571612"/>
              <a:chExt cx="3483231" cy="2893239"/>
            </a:xfrm>
          </p:grpSpPr>
          <p:pic>
            <p:nvPicPr>
              <p:cNvPr id="77" name="Picture 25" descr="http://irl.postech.ac.kr/xe/research/iv/LDWS+FCWS.jpg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6519" y="2857496"/>
                <a:ext cx="1857388" cy="1607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8" name="Picture 27" descr="http://images.sciencedaily.com/2009/09/090922100336-large.jpg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42403" y="2857496"/>
                <a:ext cx="2143140" cy="1607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79" name="그룹 73"/>
              <p:cNvGrpSpPr>
                <a:grpSpLocks/>
              </p:cNvGrpSpPr>
              <p:nvPr/>
            </p:nvGrpSpPr>
            <p:grpSpPr bwMode="auto">
              <a:xfrm>
                <a:off x="4802312" y="1571612"/>
                <a:ext cx="3411796" cy="1519231"/>
                <a:chOff x="5168092" y="3786190"/>
                <a:chExt cx="3411796" cy="1519231"/>
              </a:xfrm>
            </p:grpSpPr>
            <p:grpSp>
              <p:nvGrpSpPr>
                <p:cNvPr id="80" name="Group 34"/>
                <p:cNvGrpSpPr>
                  <a:grpSpLocks/>
                </p:cNvGrpSpPr>
                <p:nvPr/>
              </p:nvGrpSpPr>
              <p:grpSpPr bwMode="auto">
                <a:xfrm>
                  <a:off x="5222028" y="3786190"/>
                  <a:ext cx="3357860" cy="1519231"/>
                  <a:chOff x="3232" y="2228"/>
                  <a:chExt cx="1721" cy="764"/>
                </a:xfrm>
              </p:grpSpPr>
              <p:sp>
                <p:nvSpPr>
                  <p:cNvPr id="82" name="AutoShape 35"/>
                  <p:cNvSpPr>
                    <a:spLocks noChangeArrowheads="1"/>
                  </p:cNvSpPr>
                  <p:nvPr/>
                </p:nvSpPr>
                <p:spPr bwMode="auto">
                  <a:xfrm flipH="1">
                    <a:off x="3232" y="2387"/>
                    <a:ext cx="1278" cy="458"/>
                  </a:xfrm>
                  <a:prstGeom prst="roundRect">
                    <a:avLst>
                      <a:gd name="adj" fmla="val 16667"/>
                    </a:avLst>
                  </a:prstGeom>
                  <a:gradFill rotWithShape="1">
                    <a:gsLst>
                      <a:gs pos="0">
                        <a:srgbClr val="FFFF99"/>
                      </a:gs>
                      <a:gs pos="100000">
                        <a:srgbClr val="FFCC00"/>
                      </a:gs>
                    </a:gsLst>
                    <a:lin ang="0" scaled="1"/>
                  </a:gradFill>
                  <a:ln w="12700" algn="ctr">
                    <a:solidFill>
                      <a:schemeClr val="bg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>
                    <a:lvl1pPr latinLnBrk="1">
                      <a:spcBef>
                        <a:spcPct val="20000"/>
                      </a:spcBef>
                      <a:buChar char="•"/>
                      <a:defRPr kumimoji="1" sz="2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1pPr>
                    <a:lvl2pPr marL="742950" indent="-285750" latinLnBrk="1">
                      <a:spcBef>
                        <a:spcPct val="20000"/>
                      </a:spcBef>
                      <a:buChar char="–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2pPr>
                    <a:lvl3pPr marL="1143000" indent="-228600" latinLnBrk="1">
                      <a:spcBef>
                        <a:spcPct val="20000"/>
                      </a:spcBef>
                      <a:buChar char="•"/>
                      <a:defRPr kumimoji="1" sz="2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3pPr>
                    <a:lvl4pPr marL="1600200" indent="-228600" latinLnBrk="1">
                      <a:spcBef>
                        <a:spcPct val="20000"/>
                      </a:spcBef>
                      <a:buChar char="–"/>
                      <a:defRPr kumimoji="1" sz="15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4pPr>
                    <a:lvl5pPr marL="2057400" indent="-228600" latinLnBrk="1">
                      <a:spcBef>
                        <a:spcPct val="20000"/>
                      </a:spcBef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 sz="1000" b="1">
                        <a:solidFill>
                          <a:schemeClr val="tx1"/>
                        </a:solidFill>
                        <a:latin typeface="Arial" panose="020B0604020202020204" pitchFamily="34" charset="0"/>
                      </a:defRPr>
                    </a:lvl9pPr>
                  </a:lstStyle>
                  <a:p>
                    <a:pPr latinLnBrk="0">
                      <a:spcBef>
                        <a:spcPct val="0"/>
                      </a:spcBef>
                      <a:buFontTx/>
                      <a:buNone/>
                    </a:pPr>
                    <a:endParaRPr lang="ko-KR" altLang="ko-KR" sz="1000">
                      <a:solidFill>
                        <a:srgbClr val="263913"/>
                      </a:solidFill>
                      <a:latin typeface="HY헤드라인M" panose="02030600000101010101" pitchFamily="18" charset="-127"/>
                    </a:endParaRPr>
                  </a:p>
                </p:txBody>
              </p:sp>
              <p:grpSp>
                <p:nvGrpSpPr>
                  <p:cNvPr id="8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4180" y="2228"/>
                    <a:ext cx="773" cy="764"/>
                    <a:chOff x="2094" y="2568"/>
                    <a:chExt cx="773" cy="764"/>
                  </a:xfrm>
                </p:grpSpPr>
                <p:pic>
                  <p:nvPicPr>
                    <p:cNvPr id="84" name="Picture 37" descr="그림자1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8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2094" y="2568"/>
                      <a:ext cx="773" cy="764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</p:pic>
                <p:sp>
                  <p:nvSpPr>
                    <p:cNvPr id="85" name="Oval 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27" y="2697"/>
                      <a:ext cx="507" cy="506"/>
                    </a:xfrm>
                    <a:prstGeom prst="ellipse">
                      <a:avLst/>
                    </a:prstGeom>
                    <a:solidFill>
                      <a:srgbClr val="E2A700"/>
                    </a:solidFill>
                    <a:ln w="63500" algn="ctr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>
                      <a:lvl1pPr latinLnBrk="1">
                        <a:spcBef>
                          <a:spcPct val="20000"/>
                        </a:spcBef>
                        <a:buChar char="•"/>
                        <a:defRPr kumimoji="1" sz="2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har char="–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har char="•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har char="–"/>
                        <a:defRPr kumimoji="1" sz="1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algn="ctr" latinLnBrk="0">
                        <a:spcBef>
                          <a:spcPct val="0"/>
                        </a:spcBef>
                        <a:buFontTx/>
                        <a:buNone/>
                      </a:pPr>
                      <a:r>
                        <a:rPr lang="en-US" altLang="ko-KR" sz="1000">
                          <a:solidFill>
                            <a:srgbClr val="FFFFFF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Embedded</a:t>
                      </a:r>
                      <a:br>
                        <a:rPr lang="en-US" altLang="ko-KR" sz="1000">
                          <a:solidFill>
                            <a:srgbClr val="FFFFFF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</a:br>
                      <a:r>
                        <a:rPr lang="en-US" altLang="ko-KR" sz="1000">
                          <a:solidFill>
                            <a:srgbClr val="FFFFFF"/>
                          </a:solidFill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System</a:t>
                      </a:r>
                      <a:endParaRPr lang="ko-KR" altLang="en-US" sz="1000">
                        <a:solidFill>
                          <a:srgbClr val="FFFFFF"/>
                        </a:solidFill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p:txBody>
                </p:sp>
                <p:sp>
                  <p:nvSpPr>
                    <p:cNvPr id="86" name="Oval 39"/>
                    <p:cNvSpPr>
                      <a:spLocks noChangeArrowheads="1"/>
                    </p:cNvSpPr>
                    <p:nvPr/>
                  </p:nvSpPr>
                  <p:spPr bwMode="auto">
                    <a:xfrm rot="-1560201">
                      <a:off x="2269" y="2748"/>
                      <a:ext cx="367" cy="276"/>
                    </a:xfrm>
                    <a:prstGeom prst="ellipse">
                      <a:avLst/>
                    </a:prstGeom>
                    <a:gradFill rotWithShape="1">
                      <a:gsLst>
                        <a:gs pos="0">
                          <a:srgbClr val="FFFFFF">
                            <a:alpha val="50000"/>
                          </a:srgbClr>
                        </a:gs>
                        <a:gs pos="100000">
                          <a:srgbClr val="FFFFFF">
                            <a:alpha val="0"/>
                          </a:srgbClr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>
                      <a:lvl1pPr latinLnBrk="1">
                        <a:spcBef>
                          <a:spcPct val="20000"/>
                        </a:spcBef>
                        <a:buChar char="•"/>
                        <a:defRPr kumimoji="1" sz="2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Char char="–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Char char="•"/>
                        <a:defRPr kumimoji="1" sz="2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Char char="–"/>
                        <a:defRPr kumimoji="1" sz="15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kumimoji="1" sz="1000" b="1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latinLnBrk="0">
                        <a:spcBef>
                          <a:spcPct val="0"/>
                        </a:spcBef>
                        <a:buFontTx/>
                        <a:buNone/>
                      </a:pPr>
                      <a:endParaRPr lang="ko-KR" altLang="ko-KR" sz="800">
                        <a:solidFill>
                          <a:srgbClr val="263913"/>
                        </a:solidFill>
                        <a:latin typeface="HY헤드라인M" panose="02030600000101010101" pitchFamily="18" charset="-127"/>
                      </a:endParaRPr>
                    </a:p>
                  </p:txBody>
                </p:sp>
              </p:grpSp>
            </p:grpSp>
            <p:sp>
              <p:nvSpPr>
                <p:cNvPr id="81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5168092" y="4248104"/>
                  <a:ext cx="2126526" cy="592353"/>
                </a:xfrm>
                <a:prstGeom prst="rect">
                  <a:avLst/>
                </a:prstGeom>
                <a:noFill/>
                <a:ln w="12700" algn="ctr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3200" b="1" kern="1200">
                      <a:solidFill>
                        <a:srgbClr val="263913"/>
                      </a:solidFill>
                      <a:latin typeface="HY헤드라인M" pitchFamily="18" charset="-127"/>
                      <a:ea typeface="HY헤드라인M" pitchFamily="18" charset="-127"/>
                      <a:cs typeface="+mn-cs"/>
                    </a:defRPr>
                  </a:lvl9pPr>
                </a:lstStyle>
                <a:p>
                  <a:pPr>
                    <a:lnSpc>
                      <a:spcPct val="120000"/>
                    </a:lnSpc>
                    <a:defRPr/>
                  </a:pPr>
                  <a:r>
                    <a:rPr lang="en-US" altLang="ko-KR" sz="1000" dirty="0">
                      <a:latin typeface="+mn-ea"/>
                      <a:ea typeface="+mn-ea"/>
                    </a:rPr>
                    <a:t>Computer Vision </a:t>
                  </a:r>
                </a:p>
                <a:p>
                  <a:pPr>
                    <a:lnSpc>
                      <a:spcPct val="120000"/>
                    </a:lnSpc>
                    <a:defRPr/>
                  </a:pPr>
                  <a:r>
                    <a:rPr lang="en-US" altLang="ko-KR" sz="1000" dirty="0">
                      <a:latin typeface="+mn-ea"/>
                      <a:ea typeface="+mn-ea"/>
                    </a:rPr>
                    <a:t>Intelligence Auto Vehicle</a:t>
                  </a:r>
                </a:p>
              </p:txBody>
            </p:sp>
          </p:grpSp>
        </p:grpSp>
        <p:sp>
          <p:nvSpPr>
            <p:cNvPr id="87" name="직사각형 86"/>
            <p:cNvSpPr/>
            <p:nvPr/>
          </p:nvSpPr>
          <p:spPr>
            <a:xfrm>
              <a:off x="690209" y="4733907"/>
              <a:ext cx="7576813" cy="1338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삼성전자</a:t>
              </a:r>
              <a:r>
                <a:rPr lang="en-US" altLang="ko-KR" dirty="0">
                  <a:latin typeface="+mn-ea"/>
                </a:rPr>
                <a:t>, LG</a:t>
              </a:r>
              <a:r>
                <a:rPr lang="ko-KR" altLang="en-US" dirty="0">
                  <a:latin typeface="+mn-ea"/>
                </a:rPr>
                <a:t>전자</a:t>
              </a:r>
              <a:r>
                <a:rPr lang="en-US" altLang="ko-KR" dirty="0">
                  <a:latin typeface="+mn-ea"/>
                </a:rPr>
                <a:t>, SKT, KMW, </a:t>
              </a:r>
              <a:r>
                <a:rPr lang="ko-KR" altLang="en-US" dirty="0" err="1">
                  <a:latin typeface="+mn-ea"/>
                </a:rPr>
                <a:t>엠텍비젼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한국전자통신연구원</a:t>
              </a:r>
              <a:r>
                <a:rPr lang="en-US" altLang="ko-KR" dirty="0">
                  <a:latin typeface="+mn-ea"/>
                </a:rPr>
                <a:t>, </a:t>
              </a:r>
              <a:r>
                <a:rPr lang="ko-KR" altLang="en-US" dirty="0">
                  <a:latin typeface="+mn-ea"/>
                </a:rPr>
                <a:t>철도기술연구원</a:t>
              </a:r>
              <a:endParaRPr lang="en-US" altLang="ko-KR" dirty="0">
                <a:latin typeface="+mn-ea"/>
              </a:endParaRPr>
            </a:p>
            <a:p>
              <a:pPr lvl="1">
                <a:lnSpc>
                  <a:spcPct val="150000"/>
                </a:lnSpc>
              </a:pPr>
              <a:r>
                <a:rPr lang="ko-KR" altLang="en-US" dirty="0">
                  <a:latin typeface="+mn-ea"/>
                </a:rPr>
                <a:t>자동차부품연구원</a:t>
              </a:r>
              <a:endParaRPr lang="en-US" altLang="ko-KR" dirty="0">
                <a:latin typeface="+mn-ea"/>
              </a:endParaRPr>
            </a:p>
          </p:txBody>
        </p:sp>
        <p:pic>
          <p:nvPicPr>
            <p:cNvPr id="88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4872494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5300414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14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5626" y="5706043"/>
              <a:ext cx="267751" cy="25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2" name="그룹 51"/>
          <p:cNvGrpSpPr/>
          <p:nvPr/>
        </p:nvGrpSpPr>
        <p:grpSpPr>
          <a:xfrm>
            <a:off x="244130" y="6093296"/>
            <a:ext cx="8626920" cy="612000"/>
            <a:chOff x="244130" y="6093296"/>
            <a:chExt cx="8626920" cy="612000"/>
          </a:xfrm>
        </p:grpSpPr>
        <p:grpSp>
          <p:nvGrpSpPr>
            <p:cNvPr id="53" name="그룹 52"/>
            <p:cNvGrpSpPr/>
            <p:nvPr/>
          </p:nvGrpSpPr>
          <p:grpSpPr>
            <a:xfrm>
              <a:off x="244130" y="6093296"/>
              <a:ext cx="8626920" cy="612000"/>
              <a:chOff x="244130" y="6093296"/>
              <a:chExt cx="8626920" cy="612000"/>
            </a:xfrm>
          </p:grpSpPr>
          <p:sp>
            <p:nvSpPr>
              <p:cNvPr id="93" name="모서리가 둥근 직사각형 92"/>
              <p:cNvSpPr/>
              <p:nvPr/>
            </p:nvSpPr>
            <p:spPr>
              <a:xfrm>
                <a:off x="244130" y="6093296"/>
                <a:ext cx="8626920" cy="61200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accent1">
                    <a:lumMod val="40000"/>
                    <a:lumOff val="6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88900" indent="-88900" algn="ctr"/>
                <a:endParaRPr lang="ko-KR" altLang="en-US" dirty="0"/>
              </a:p>
            </p:txBody>
          </p:sp>
          <p:sp>
            <p:nvSpPr>
              <p:cNvPr id="94" name="TextBox 1"/>
              <p:cNvSpPr txBox="1">
                <a:spLocks noChangeArrowheads="1"/>
              </p:cNvSpPr>
              <p:nvPr/>
            </p:nvSpPr>
            <p:spPr bwMode="auto">
              <a:xfrm>
                <a:off x="394920" y="6188494"/>
                <a:ext cx="2159566" cy="4001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latinLnBrk="1">
                  <a:spcBef>
                    <a:spcPct val="20000"/>
                  </a:spcBef>
                  <a:buChar char="•"/>
                  <a:defRPr kumimoji="1" sz="2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latinLnBrk="1">
                  <a:spcBef>
                    <a:spcPct val="20000"/>
                  </a:spcBef>
                  <a:buChar char="–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latinLnBrk="1">
                  <a:spcBef>
                    <a:spcPct val="20000"/>
                  </a:spcBef>
                  <a:buChar char="•"/>
                  <a:defRPr kumimoji="1" sz="2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latinLnBrk="1">
                  <a:spcBef>
                    <a:spcPct val="20000"/>
                  </a:spcBef>
                  <a:buChar char="–"/>
                  <a:defRPr kumimoji="1" sz="15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latinLnBrk="1">
                  <a:spcBef>
                    <a:spcPct val="20000"/>
                  </a:spcBef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1000" b="1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atinLnBrk="0">
                  <a:spcBef>
                    <a:spcPct val="0"/>
                  </a:spcBef>
                  <a:buFontTx/>
                  <a:buNone/>
                </a:pPr>
                <a:r>
                  <a:rPr lang="ko-KR" altLang="en-US" sz="2000">
                    <a:solidFill>
                      <a:srgbClr val="0070C0"/>
                    </a:solidFill>
                    <a:latin typeface="+mn-ea"/>
                  </a:rPr>
                  <a:t>공동연구 및 후원</a:t>
                </a:r>
                <a:endParaRPr lang="ko-KR" altLang="en-US" sz="2000" dirty="0">
                  <a:solidFill>
                    <a:srgbClr val="0070C0"/>
                  </a:solidFill>
                  <a:latin typeface="+mn-ea"/>
                </a:endParaRPr>
              </a:p>
            </p:txBody>
          </p:sp>
        </p:grpSp>
        <p:pic>
          <p:nvPicPr>
            <p:cNvPr id="54" name="Picture 2" descr="삼성 - L&amp;amp;M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4486" y="6120261"/>
              <a:ext cx="762000" cy="561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그림 27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7884" y="6269486"/>
              <a:ext cx="638175" cy="285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그림 2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27984" y="6204399"/>
              <a:ext cx="760413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/>
          <p:cNvGrpSpPr/>
          <p:nvPr/>
        </p:nvGrpSpPr>
        <p:grpSpPr>
          <a:xfrm>
            <a:off x="5364088" y="6273502"/>
            <a:ext cx="3269643" cy="323850"/>
            <a:chOff x="5364088" y="6273502"/>
            <a:chExt cx="3269643" cy="323850"/>
          </a:xfrm>
        </p:grpSpPr>
        <p:pic>
          <p:nvPicPr>
            <p:cNvPr id="95" name="Picture 16" descr="KMW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64088" y="6273502"/>
              <a:ext cx="938213" cy="323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6" name="그림 95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5356" y="6279011"/>
              <a:ext cx="2238375" cy="276225"/>
            </a:xfrm>
            <a:prstGeom prst="rect">
              <a:avLst/>
            </a:prstGeom>
          </p:spPr>
        </p:pic>
      </p:grpSp>
      <p:sp>
        <p:nvSpPr>
          <p:cNvPr id="69" name="슬라이드 번호 개체 틀 1">
            <a:extLst>
              <a:ext uri="{FF2B5EF4-FFF2-40B4-BE49-F238E27FC236}">
                <a16:creationId xmlns:a16="http://schemas.microsoft.com/office/drawing/2014/main" id="{B56329CF-F7D1-4282-A9A1-5B046D08A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38752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">
            <a:extLst>
              <a:ext uri="{FF2B5EF4-FFF2-40B4-BE49-F238E27FC236}">
                <a16:creationId xmlns:a16="http://schemas.microsoft.com/office/drawing/2014/main" id="{32B749F8-826D-448F-BDF1-3C596BA05B2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학과 홈페이지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167844" y="300471"/>
            <a:ext cx="21291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9875" indent="-269875">
              <a:tabLst>
                <a:tab pos="808038" algn="l"/>
              </a:tabLst>
            </a:pPr>
            <a:r>
              <a:rPr lang="en-US" altLang="ko-KR" sz="1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+mn-ea"/>
                <a:hlinkClick r:id="rId3"/>
              </a:rPr>
              <a:t>http://ee.sogang.ac.kr</a:t>
            </a:r>
            <a:r>
              <a:rPr lang="en-US" altLang="ko-KR" sz="1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+mn-ea"/>
              </a:rPr>
              <a:t> </a:t>
            </a:r>
          </a:p>
        </p:txBody>
      </p:sp>
      <p:sp>
        <p:nvSpPr>
          <p:cNvPr id="7" name="슬라이드 번호 개체 틀 1">
            <a:extLst>
              <a:ext uri="{FF2B5EF4-FFF2-40B4-BE49-F238E27FC236}">
                <a16:creationId xmlns:a16="http://schemas.microsoft.com/office/drawing/2014/main" id="{D1A7F474-B5CC-45E0-9DE9-C3BC51E0F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17</a:t>
            </a:fld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BA8E973-891B-411F-91E1-D539BF1105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973" y="873643"/>
            <a:ext cx="8562503" cy="5831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8745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슬라이드 번호 개체 틀 1">
            <a:extLst>
              <a:ext uri="{FF2B5EF4-FFF2-40B4-BE49-F238E27FC236}">
                <a16:creationId xmlns:a16="http://schemas.microsoft.com/office/drawing/2014/main" id="{B200F11A-1360-449A-B475-701AB3C96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18</a:t>
            </a:fld>
            <a:endParaRPr lang="ko-KR" altLang="en-US" dirty="0"/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5D60105D-0487-4203-862A-CB304825263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학과 </a:t>
            </a:r>
            <a:r>
              <a:rPr kumimoji="0" lang="en-US" altLang="ko-KR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YouTube </a:t>
            </a:r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채널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F4190C4-E927-474E-AB92-7947923B2982}"/>
              </a:ext>
            </a:extLst>
          </p:cNvPr>
          <p:cNvSpPr/>
          <p:nvPr/>
        </p:nvSpPr>
        <p:spPr>
          <a:xfrm>
            <a:off x="395536" y="753580"/>
            <a:ext cx="2657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69875" indent="-269875">
              <a:tabLst>
                <a:tab pos="808038" algn="l"/>
              </a:tabLst>
            </a:pPr>
            <a:r>
              <a:rPr lang="en-US" altLang="ko-KR" sz="1400" b="1" dirty="0">
                <a:solidFill>
                  <a:srgbClr val="C00000"/>
                </a:solidFill>
                <a:latin typeface="+mn-ea"/>
                <a:hlinkClick r:id="rId3"/>
              </a:rPr>
              <a:t>https://ee.sogang.ac.kr/eeTV</a:t>
            </a:r>
            <a:endParaRPr lang="en-US" altLang="ko-KR" sz="1400" b="1" dirty="0">
              <a:solidFill>
                <a:srgbClr val="C00000"/>
              </a:solidFill>
              <a:latin typeface="+mn-ea"/>
            </a:endParaRPr>
          </a:p>
          <a:p>
            <a:pPr marL="269875" indent="-269875">
              <a:tabLst>
                <a:tab pos="808038" algn="l"/>
              </a:tabLst>
            </a:pPr>
            <a:endParaRPr lang="en-US" altLang="ko-KR" sz="1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latin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A051BFB-02F7-4C50-A2CF-0DB62F7A14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588" y="1124744"/>
            <a:ext cx="7344816" cy="556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45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BAC54FB1-BB8B-438D-8081-BD430CF3D21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연구실 소개 동영상 </a:t>
            </a:r>
          </a:p>
        </p:txBody>
      </p:sp>
      <p:sp>
        <p:nvSpPr>
          <p:cNvPr id="15" name="내용 개체 틀 2">
            <a:extLst>
              <a:ext uri="{FF2B5EF4-FFF2-40B4-BE49-F238E27FC236}">
                <a16:creationId xmlns:a16="http://schemas.microsoft.com/office/drawing/2014/main" id="{34ADF3E5-9117-45A8-BF50-A88E1910CE03}"/>
              </a:ext>
            </a:extLst>
          </p:cNvPr>
          <p:cNvSpPr txBox="1">
            <a:spLocks/>
          </p:cNvSpPr>
          <p:nvPr/>
        </p:nvSpPr>
        <p:spPr>
          <a:xfrm>
            <a:off x="2303748" y="1277242"/>
            <a:ext cx="3168352" cy="370331"/>
          </a:xfrm>
          <a:prstGeom prst="rect">
            <a:avLst/>
          </a:prstGeom>
          <a:solidFill>
            <a:srgbClr val="92D050">
              <a:alpha val="80000"/>
            </a:srgbClr>
          </a:solidFill>
          <a:ln w="12700">
            <a:solidFill>
              <a:srgbClr val="FF0000"/>
            </a:solidFill>
          </a:ln>
        </p:spPr>
        <p:txBody>
          <a:bodyPr wrap="square" lIns="108000" tIns="72000" rIns="82800" bIns="97200">
            <a:spAutoFit/>
          </a:bodyPr>
          <a:lstStyle>
            <a:lvl1pPr marL="151200" marR="0" indent="-151200" algn="l" defTabSz="914400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anose="05000000000000000000" pitchFamily="2" charset="2"/>
              <a:buChar char="§"/>
              <a:tabLst/>
              <a:defRPr sz="1000" b="0" kern="1200" baseline="0">
                <a:solidFill>
                  <a:schemeClr val="tx1"/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1pPr>
            <a:lvl2pPr marL="360000" indent="-1440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rgbClr val="CC0000"/>
              </a:buClr>
              <a:buFont typeface="Arial" panose="020B0604020202020204" pitchFamily="34" charset="0"/>
              <a:buChar char="•"/>
              <a:defRPr sz="1000" b="0" kern="1200" baseline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2pPr>
            <a:lvl3pPr marL="360000" indent="-133200" algn="l" rtl="0" eaLnBrk="0" fontAlgn="base" latinLnBrk="1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000" b="0" kern="1200" baseline="0">
                <a:solidFill>
                  <a:schemeClr val="bg1">
                    <a:lumMod val="50000"/>
                  </a:schemeClr>
                </a:solidFill>
                <a:latin typeface="Tahoma" panose="020B0604030504040204" pitchFamily="34" charset="0"/>
                <a:ea typeface="맑은 고딕" panose="020B0503020000020004" pitchFamily="50" charset="-127"/>
                <a:cs typeface="Tahoma" panose="020B0604030504040204" pitchFamily="34" charset="0"/>
              </a:defRPr>
            </a:lvl3pPr>
            <a:lvl4pPr marL="957600" indent="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7030A0"/>
              </a:buClr>
              <a:buFont typeface="Wingdings" panose="05000000000000000000" pitchFamily="2" charset="2"/>
              <a:buNone/>
              <a:tabLst>
                <a:tab pos="1436688" algn="l"/>
              </a:tabLst>
              <a:defRPr sz="900" b="1" kern="1200">
                <a:solidFill>
                  <a:srgbClr val="7030A0"/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4pPr>
            <a:lvl5pPr marL="1476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900" b="1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5pPr>
            <a:lvl6pPr marL="17532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900" b="1" kern="1200">
                <a:solidFill>
                  <a:schemeClr val="accent2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6pPr>
            <a:lvl7pPr marL="19836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bg1">
                    <a:lumMod val="75000"/>
                  </a:schemeClr>
                </a:solidFill>
                <a:latin typeface="Palatino Linotype" panose="02040502050505030304" pitchFamily="18" charset="0"/>
                <a:ea typeface="함초롬돋움" panose="02030504000101010101" pitchFamily="18" charset="-127"/>
                <a:cs typeface="함초롬돋움" panose="02030504000101010101" pitchFamily="18" charset="-127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dirty="0"/>
              <a:t>재생목록 클릭하여 해당 연구실 소개 동영상 재생 </a:t>
            </a:r>
          </a:p>
        </p:txBody>
      </p:sp>
      <p:sp>
        <p:nvSpPr>
          <p:cNvPr id="17" name="슬라이드 번호 개체 틀 1">
            <a:extLst>
              <a:ext uri="{FF2B5EF4-FFF2-40B4-BE49-F238E27FC236}">
                <a16:creationId xmlns:a16="http://schemas.microsoft.com/office/drawing/2014/main" id="{E97A3163-8A55-44B2-A5F5-34908EE0A01B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19</a:t>
            </a:fld>
            <a:endParaRPr lang="ko-KR" altLang="en-US" dirty="0"/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0ACC3B5F-519A-4659-8919-4DD9B48DA0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984946"/>
              </p:ext>
            </p:extLst>
          </p:nvPr>
        </p:nvGraphicFramePr>
        <p:xfrm>
          <a:off x="395538" y="2240866"/>
          <a:ext cx="8352924" cy="43201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1638">
                  <a:extLst>
                    <a:ext uri="{9D8B030D-6E8A-4147-A177-3AD203B41FA5}">
                      <a16:colId xmlns:a16="http://schemas.microsoft.com/office/drawing/2014/main" val="399858042"/>
                    </a:ext>
                  </a:extLst>
                </a:gridCol>
                <a:gridCol w="119369">
                  <a:extLst>
                    <a:ext uri="{9D8B030D-6E8A-4147-A177-3AD203B41FA5}">
                      <a16:colId xmlns:a16="http://schemas.microsoft.com/office/drawing/2014/main" val="2389937690"/>
                    </a:ext>
                  </a:extLst>
                </a:gridCol>
                <a:gridCol w="1442269">
                  <a:extLst>
                    <a:ext uri="{9D8B030D-6E8A-4147-A177-3AD203B41FA5}">
                      <a16:colId xmlns:a16="http://schemas.microsoft.com/office/drawing/2014/main" val="3146180122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3840610517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26482597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2507344839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1887040399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1742983232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1021530560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3478549923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3374715267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3957395269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1250394682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4156509340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1896085956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2021567187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3421431079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3748973129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3915647759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346248616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2582522476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482483232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1835739781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2732894489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1718344263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2648018358"/>
                    </a:ext>
                  </a:extLst>
                </a:gridCol>
                <a:gridCol w="217902">
                  <a:extLst>
                    <a:ext uri="{9D8B030D-6E8A-4147-A177-3AD203B41FA5}">
                      <a16:colId xmlns:a16="http://schemas.microsoft.com/office/drawing/2014/main" val="606787843"/>
                    </a:ext>
                  </a:extLst>
                </a:gridCol>
              </a:tblGrid>
              <a:tr h="58798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학과연구분야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재생목록</a:t>
                      </a:r>
                    </a:p>
                  </a:txBody>
                  <a:tcPr marL="8016" marR="8016" marT="8016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김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경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환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박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형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민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강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석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주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남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창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주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송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태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경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유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양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모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최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용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범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진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욱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윤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광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석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안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길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초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김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광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수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홍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성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 err="1">
                          <a:effectLst/>
                        </a:rPr>
                        <a:t>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김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상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 err="1">
                          <a:effectLst/>
                        </a:rPr>
                        <a:t>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김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시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현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류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성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주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이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행</a:t>
                      </a:r>
                      <a:br>
                        <a:rPr lang="ko-KR" altLang="en-US" sz="1100" b="1" u="none" strike="noStrike">
                          <a:effectLst/>
                        </a:rPr>
                      </a:br>
                      <a:r>
                        <a:rPr lang="ko-KR" altLang="en-US" sz="1100" b="1" u="none" strike="noStrike">
                          <a:effectLst/>
                        </a:rPr>
                        <a:t>선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정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진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호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정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옥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김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영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욱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성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원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진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소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재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우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김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홍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석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장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주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욱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김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영</a:t>
                      </a:r>
                      <a:br>
                        <a:rPr lang="ko-KR" altLang="en-US" sz="1100" b="1" u="none" strike="noStrike" dirty="0">
                          <a:effectLst/>
                        </a:rPr>
                      </a:br>
                      <a:r>
                        <a:rPr lang="ko-KR" altLang="en-US" sz="1100" b="1" u="none" strike="noStrike" dirty="0">
                          <a:effectLst/>
                        </a:rPr>
                        <a:t>록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1634170226"/>
                  </a:ext>
                </a:extLst>
              </a:tr>
              <a:tr h="19599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학과전체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hlinkClick r:id="rId2"/>
                        </a:rPr>
                        <a:t>전자공학과 연구실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ㅇ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ㅇ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ㅇ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ㅇ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ㅇ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7686420"/>
                  </a:ext>
                </a:extLst>
              </a:tr>
              <a:tr h="17799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　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3428730802"/>
                  </a:ext>
                </a:extLst>
              </a:tr>
              <a:tr h="19599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　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4213577283"/>
                  </a:ext>
                </a:extLst>
              </a:tr>
              <a:tr h="195994">
                <a:tc rowSpan="4" gridSpan="2">
                  <a:txBody>
                    <a:bodyPr/>
                    <a:lstStyle/>
                    <a:p>
                      <a:pPr algn="ctr" fontAlgn="ctr"/>
                      <a:endParaRPr lang="en-US" altLang="ko-KR" sz="1100" b="1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정보및시스템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  <a:hlinkClick r:id="rId3"/>
                        </a:rPr>
                        <a:t>정보및시스템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3215390009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hlinkClick r:id="rId4"/>
                        </a:rPr>
                        <a:t>의료영상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775749992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2387036117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　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2820654714"/>
                  </a:ext>
                </a:extLst>
              </a:tr>
              <a:tr h="195994">
                <a:tc rowSpan="3" gridSpan="2">
                  <a:txBody>
                    <a:bodyPr/>
                    <a:lstStyle/>
                    <a:p>
                      <a:pPr algn="ctr" fontAlgn="ctr"/>
                      <a:endParaRPr lang="en-US" altLang="ko-KR" sz="1100" b="1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</a:rPr>
                        <a:t>반도체및직접회로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 err="1">
                          <a:effectLst/>
                          <a:hlinkClick r:id="rId5"/>
                        </a:rPr>
                        <a:t>반도체및직접회로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1289866628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　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2151789635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　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4025330410"/>
                  </a:ext>
                </a:extLst>
              </a:tr>
              <a:tr h="195994">
                <a:tc rowSpan="4" gridSpan="2">
                  <a:txBody>
                    <a:bodyPr/>
                    <a:lstStyle/>
                    <a:p>
                      <a:pPr algn="ctr" fontAlgn="ctr"/>
                      <a:endParaRPr lang="en-US" sz="1100" b="1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en-US" sz="1100" b="1" u="none" strike="noStrike" dirty="0">
                          <a:effectLst/>
                        </a:rPr>
                        <a:t>RF</a:t>
                      </a:r>
                      <a:r>
                        <a:rPr lang="ko-KR" altLang="en-US" sz="1100" b="1" u="none" strike="noStrike" dirty="0" err="1">
                          <a:effectLst/>
                        </a:rPr>
                        <a:t>및통신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hlinkClick r:id="rId6"/>
                        </a:rPr>
                        <a:t>RF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242341835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hlinkClick r:id="rId7"/>
                        </a:rPr>
                        <a:t>통신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047DC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047DC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 err="1">
                          <a:effectLst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047DC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195424543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　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192710096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　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3087957624"/>
                  </a:ext>
                </a:extLst>
              </a:tr>
              <a:tr h="198526">
                <a:tc rowSpan="4" gridSpan="2">
                  <a:txBody>
                    <a:bodyPr/>
                    <a:lstStyle/>
                    <a:p>
                      <a:pPr algn="ctr" fontAlgn="ctr"/>
                      <a:endParaRPr lang="en-US" altLang="ko-KR" sz="1100" b="1" u="none" strike="noStrike" dirty="0">
                        <a:effectLst/>
                      </a:endParaRPr>
                    </a:p>
                    <a:p>
                      <a:pPr algn="ctr" fontAlgn="ctr"/>
                      <a:endParaRPr lang="en-US" altLang="ko-KR" sz="1100" b="1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컴퓨터</a:t>
                      </a:r>
                      <a:r>
                        <a:rPr lang="en-US" altLang="ko-KR" sz="1100" b="1" u="none" strike="noStrike" dirty="0">
                          <a:effectLst/>
                        </a:rPr>
                        <a:t>/</a:t>
                      </a:r>
                      <a:r>
                        <a:rPr lang="ko-KR" altLang="en-US" sz="1100" b="1" u="none" strike="noStrike" dirty="0" err="1">
                          <a:effectLst/>
                        </a:rPr>
                        <a:t>임베디드시스템및</a:t>
                      </a:r>
                      <a:endParaRPr lang="en-US" altLang="ko-KR" sz="1100" b="1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인터넷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</a:rPr>
                        <a:t>　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rowSpan="4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hlinkClick r:id="rId8"/>
                        </a:rPr>
                        <a:t>블록체인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3112460237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 dirty="0">
                          <a:effectLst/>
                          <a:hlinkClick r:id="rId9"/>
                        </a:rPr>
                        <a:t>레이더신호처리</a:t>
                      </a:r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ㅇ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134841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　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774894145"/>
                  </a:ext>
                </a:extLst>
              </a:tr>
              <a:tr h="195994">
                <a:tc gridSpan="2" vMerge="1">
                  <a:txBody>
                    <a:bodyPr/>
                    <a:lstStyle/>
                    <a:p>
                      <a:pPr algn="ctr" fontAlgn="ctr"/>
                      <a:endParaRPr lang="ko-KR" alt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1" u="none" strike="noStrike">
                          <a:effectLst/>
                        </a:rPr>
                        <a:t>　</a:t>
                      </a:r>
                      <a:endParaRPr lang="ko-KR" altLang="en-US" sz="11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effectLst/>
                        </a:rPr>
                        <a:t>　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effectLst/>
                        </a:rPr>
                        <a:t>　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016" marR="8016" marT="8016" marB="0" anchor="ctr"/>
                </a:tc>
                <a:extLst>
                  <a:ext uri="{0D108BD9-81ED-4DB2-BD59-A6C34878D82A}">
                    <a16:rowId xmlns:a16="http://schemas.microsoft.com/office/drawing/2014/main" val="514909401"/>
                  </a:ext>
                </a:extLst>
              </a:tr>
            </a:tbl>
          </a:graphicData>
        </a:graphic>
      </p:graphicFrame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FC640873-7406-4AB1-8A24-3FE7D3C18489}"/>
              </a:ext>
            </a:extLst>
          </p:cNvPr>
          <p:cNvCxnSpPr>
            <a:cxnSpLocks/>
          </p:cNvCxnSpPr>
          <p:nvPr/>
        </p:nvCxnSpPr>
        <p:spPr>
          <a:xfrm flipH="1">
            <a:off x="2843808" y="1669823"/>
            <a:ext cx="180021" cy="526544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63886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id="{4A0558C8-07A1-4613-88B2-2E515EA1AB8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en-US" altLang="ko-KR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2023</a:t>
            </a:r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학년도 </a:t>
            </a:r>
            <a:r>
              <a:rPr kumimoji="0" lang="en-US" altLang="ko-KR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2</a:t>
            </a:r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학기 대학원 전형 일정 </a:t>
            </a:r>
          </a:p>
        </p:txBody>
      </p:sp>
      <p:sp>
        <p:nvSpPr>
          <p:cNvPr id="5" name="슬라이드 번호 개체 틀 1">
            <a:extLst>
              <a:ext uri="{FF2B5EF4-FFF2-40B4-BE49-F238E27FC236}">
                <a16:creationId xmlns:a16="http://schemas.microsoft.com/office/drawing/2014/main" id="{1AEC48F6-C839-4343-BE15-8ECBB9E95F3F}"/>
              </a:ext>
            </a:extLst>
          </p:cNvPr>
          <p:cNvSpPr txBox="1">
            <a:spLocks/>
          </p:cNvSpPr>
          <p:nvPr/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ko-KR"/>
            </a:defPPr>
            <a:lvl1pPr marL="0" algn="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18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20</a:t>
            </a:fld>
            <a:endParaRPr lang="ko-KR" altLang="en-US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3CB1D7A-7DB3-484A-9BA1-098208A2BE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03" b="12201"/>
          <a:stretch/>
        </p:blipFill>
        <p:spPr>
          <a:xfrm>
            <a:off x="575556" y="804318"/>
            <a:ext cx="7020780" cy="597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931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21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과목소개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1025456"/>
            <a:ext cx="8222525" cy="4934785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목표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종합적인 시스템 설계 능력을 지닌 창의적이고 우수한 공학인력 양성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이론 위주에서 탈피한 산업 현장의 수요를 반영한 교육 프로그램 수행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현실성 있는 기획 및 설계 능력 배양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학부 교육을 정리할 수 있는 마무리 과정 제공 </a:t>
            </a:r>
            <a:endParaRPr kumimoji="0" lang="en-US" altLang="ko-KR" dirty="0">
              <a:solidFill>
                <a:schemeClr val="accent6">
                  <a:lumMod val="75000"/>
                </a:schemeClr>
              </a:solidFill>
            </a:endParaRPr>
          </a:p>
          <a:p>
            <a:pPr lvl="4">
              <a:spcBef>
                <a:spcPts val="1200"/>
              </a:spcBef>
            </a:pP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kumimoji="0" lang="ko-KR" altLang="en-US" dirty="0"/>
              <a:t>진행 방법 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팀원은 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2~4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명으로 구성</a:t>
            </a: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설계 주제는 수강 학생과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지도교수 협의를 통해 선택</a:t>
            </a:r>
            <a:endParaRPr kumimoji="0" lang="en-US" altLang="ko-KR" dirty="0">
              <a:solidFill>
                <a:schemeClr val="accent6">
                  <a:lumMod val="75000"/>
                </a:schemeClr>
              </a:solidFill>
            </a:endParaRPr>
          </a:p>
          <a:p>
            <a:pPr lvl="1">
              <a:spcBef>
                <a:spcPts val="1200"/>
              </a:spcBef>
            </a:pPr>
            <a:r>
              <a:rPr kumimoji="0" lang="ko-KR" altLang="en-US" dirty="0">
                <a:solidFill>
                  <a:schemeClr val="accent6">
                    <a:lumMod val="75000"/>
                  </a:schemeClr>
                </a:solidFill>
              </a:rPr>
              <a:t>설계 진행 순서</a:t>
            </a:r>
            <a:r>
              <a:rPr kumimoji="0" lang="en-US" altLang="ko-KR" dirty="0">
                <a:solidFill>
                  <a:schemeClr val="accent6">
                    <a:lumMod val="75000"/>
                  </a:schemeClr>
                </a:solidFill>
              </a:rPr>
              <a:t>:</a:t>
            </a:r>
            <a:endParaRPr kumimoji="0" lang="ko-KR" altLang="en-US" dirty="0">
              <a:solidFill>
                <a:schemeClr val="accent6">
                  <a:lumMod val="75000"/>
                </a:schemeClr>
              </a:solidFill>
            </a:endParaRPr>
          </a:p>
          <a:p>
            <a:endParaRPr kumimoji="0" lang="ko-KR" altLang="en-US" dirty="0"/>
          </a:p>
        </p:txBody>
      </p:sp>
      <p:pic>
        <p:nvPicPr>
          <p:cNvPr id="8" name="_x61640080" descr="EMB00000e945dbc">
            <a:extLst>
              <a:ext uri="{FF2B5EF4-FFF2-40B4-BE49-F238E27FC236}">
                <a16:creationId xmlns:a16="http://schemas.microsoft.com/office/drawing/2014/main" id="{BE673DD2-CA2C-4AA3-8B71-199D16AC7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506" y="5315099"/>
            <a:ext cx="6192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7053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22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및 특수연구 신청 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908720"/>
            <a:ext cx="8222525" cy="987551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심화과정 졸업 예정자 </a:t>
            </a:r>
            <a:r>
              <a:rPr kumimoji="0" lang="en-US" altLang="ko-KR" dirty="0"/>
              <a:t>(2024</a:t>
            </a:r>
            <a:r>
              <a:rPr kumimoji="0" lang="ko-KR" altLang="en-US" dirty="0"/>
              <a:t>년 </a:t>
            </a:r>
            <a:r>
              <a:rPr kumimoji="0" lang="en-US" altLang="ko-KR" dirty="0"/>
              <a:t>2</a:t>
            </a:r>
            <a:r>
              <a:rPr kumimoji="0" lang="ko-KR" altLang="en-US" dirty="0"/>
              <a:t>월 졸업 예정</a:t>
            </a:r>
            <a:r>
              <a:rPr kumimoji="0" lang="en-US" altLang="ko-KR" dirty="0"/>
              <a:t>) </a:t>
            </a:r>
            <a:r>
              <a:rPr kumimoji="0" lang="ko-KR" altLang="en-US" dirty="0"/>
              <a:t>및 휴학 예정자 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대학원 진학을 원하는 경우 과목 수강과 관계없이 지원서 작성</a:t>
            </a:r>
          </a:p>
        </p:txBody>
      </p:sp>
      <p:sp>
        <p:nvSpPr>
          <p:cNvPr id="6" name="모서리가 둥근 직사각형 4">
            <a:extLst>
              <a:ext uri="{FF2B5EF4-FFF2-40B4-BE49-F238E27FC236}">
                <a16:creationId xmlns:a16="http://schemas.microsoft.com/office/drawing/2014/main" id="{7388B770-EB58-4DA2-88BD-517BD837CB12}"/>
              </a:ext>
            </a:extLst>
          </p:cNvPr>
          <p:cNvSpPr/>
          <p:nvPr/>
        </p:nvSpPr>
        <p:spPr>
          <a:xfrm>
            <a:off x="3033464" y="2748806"/>
            <a:ext cx="2214563" cy="92868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9" name="직사각형 5">
            <a:extLst>
              <a:ext uri="{FF2B5EF4-FFF2-40B4-BE49-F238E27FC236}">
                <a16:creationId xmlns:a16="http://schemas.microsoft.com/office/drawing/2014/main" id="{D72B000A-C277-4195-AB34-3B09CD8145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7714" y="3020269"/>
            <a:ext cx="25717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디자인프로젝트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0" name="모서리가 둥근 직사각형 10">
            <a:extLst>
              <a:ext uri="{FF2B5EF4-FFF2-40B4-BE49-F238E27FC236}">
                <a16:creationId xmlns:a16="http://schemas.microsoft.com/office/drawing/2014/main" id="{71D7E80D-CE25-426C-BBC6-DA48B420CEFB}"/>
              </a:ext>
            </a:extLst>
          </p:cNvPr>
          <p:cNvSpPr/>
          <p:nvPr/>
        </p:nvSpPr>
        <p:spPr>
          <a:xfrm>
            <a:off x="461714" y="2820244"/>
            <a:ext cx="1500188" cy="8572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7ACCF4A8-69CB-4C1E-9A9E-32E25E45DF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114" y="3048844"/>
            <a:ext cx="1831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심화과정</a:t>
            </a:r>
          </a:p>
        </p:txBody>
      </p:sp>
      <p:sp>
        <p:nvSpPr>
          <p:cNvPr id="12" name="오른쪽 화살표 12">
            <a:extLst>
              <a:ext uri="{FF2B5EF4-FFF2-40B4-BE49-F238E27FC236}">
                <a16:creationId xmlns:a16="http://schemas.microsoft.com/office/drawing/2014/main" id="{9090738A-B175-454B-94AC-074BA262E2A8}"/>
              </a:ext>
            </a:extLst>
          </p:cNvPr>
          <p:cNvSpPr/>
          <p:nvPr/>
        </p:nvSpPr>
        <p:spPr>
          <a:xfrm>
            <a:off x="1961902" y="3020269"/>
            <a:ext cx="1071562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grpSp>
        <p:nvGrpSpPr>
          <p:cNvPr id="13" name="그룹 35">
            <a:extLst>
              <a:ext uri="{FF2B5EF4-FFF2-40B4-BE49-F238E27FC236}">
                <a16:creationId xmlns:a16="http://schemas.microsoft.com/office/drawing/2014/main" id="{0AC89D27-F0CC-434D-BDFA-9232E3B69C3C}"/>
              </a:ext>
            </a:extLst>
          </p:cNvPr>
          <p:cNvGrpSpPr>
            <a:grpSpLocks/>
          </p:cNvGrpSpPr>
          <p:nvPr/>
        </p:nvGrpSpPr>
        <p:grpSpPr bwMode="auto">
          <a:xfrm>
            <a:off x="2747714" y="3820369"/>
            <a:ext cx="2571750" cy="928687"/>
            <a:chOff x="2571750" y="3643313"/>
            <a:chExt cx="2571750" cy="928687"/>
          </a:xfrm>
        </p:grpSpPr>
        <p:sp>
          <p:nvSpPr>
            <p:cNvPr id="14" name="모서리가 둥근 직사각형 17">
              <a:extLst>
                <a:ext uri="{FF2B5EF4-FFF2-40B4-BE49-F238E27FC236}">
                  <a16:creationId xmlns:a16="http://schemas.microsoft.com/office/drawing/2014/main" id="{57F2FEA0-7367-4846-A0CE-779B99E396A5}"/>
                </a:ext>
              </a:extLst>
            </p:cNvPr>
            <p:cNvSpPr/>
            <p:nvPr/>
          </p:nvSpPr>
          <p:spPr>
            <a:xfrm>
              <a:off x="2857500" y="3643313"/>
              <a:ext cx="2214563" cy="928687"/>
            </a:xfrm>
            <a:prstGeom prst="roundRect">
              <a:avLst/>
            </a:prstGeom>
            <a:solidFill>
              <a:schemeClr val="tx2">
                <a:lumMod val="40000"/>
                <a:lumOff val="6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eaLnBrk="1" latinLnBrk="1" hangingPunct="1">
                <a:defRPr/>
              </a:pPr>
              <a:endParaRPr lang="ko-KR" altLang="en-US" sz="2000" dirty="0">
                <a:solidFill>
                  <a:srgbClr val="FF3300"/>
                </a:solidFill>
                <a:latin typeface="맑은 고딕" pitchFamily="50" charset="-127"/>
              </a:endParaRPr>
            </a:p>
          </p:txBody>
        </p:sp>
        <p:sp>
          <p:nvSpPr>
            <p:cNvPr id="15" name="직사각형 18">
              <a:extLst>
                <a:ext uri="{FF2B5EF4-FFF2-40B4-BE49-F238E27FC236}">
                  <a16:creationId xmlns:a16="http://schemas.microsoft.com/office/drawing/2014/main" id="{EAF74048-1ED4-4486-A5C9-E5667B8B89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71750" y="3900488"/>
              <a:ext cx="2571750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anose="05040102010807070707" pitchFamily="18" charset="2"/>
                <a:buChar char=""/>
                <a:defRPr sz="2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1pPr>
              <a:lvl2pPr latinLnBrk="1">
                <a:spcBef>
                  <a:spcPts val="500"/>
                </a:spcBef>
                <a:buClr>
                  <a:schemeClr val="accent2"/>
                </a:buClr>
                <a:buSzPct val="76000"/>
                <a:buFont typeface="Wingdings 3" panose="05040102010807070707" pitchFamily="18" charset="2"/>
                <a:buChar char=""/>
                <a:defRPr sz="2300">
                  <a:solidFill>
                    <a:schemeClr val="tx2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ts val="500"/>
                </a:spcBef>
                <a:buClr>
                  <a:srgbClr val="BCBCBC"/>
                </a:buClr>
                <a:buSzPct val="76000"/>
                <a:buFont typeface="Wingdings 3" panose="05040102010807070707" pitchFamily="18" charset="2"/>
                <a:buChar char="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ts val="400"/>
                </a:spcBef>
                <a:buClr>
                  <a:srgbClr val="A94543"/>
                </a:buClr>
                <a:buSzPct val="70000"/>
                <a:buFont typeface="Wingdings" panose="05000000000000000000" pitchFamily="2" charset="2"/>
                <a:buChar char="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ts val="3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9pPr>
            </a:lstStyle>
            <a:p>
              <a:pPr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>
                  <a:solidFill>
                    <a:schemeClr val="tx1"/>
                  </a:solidFill>
                  <a:latin typeface="맑은 고딕" panose="020B0503020000020004" pitchFamily="50" charset="-127"/>
                </a:rPr>
                <a:t>특수연구</a:t>
              </a:r>
              <a:endParaRPr lang="en-US" altLang="ko-KR" sz="2000">
                <a:solidFill>
                  <a:schemeClr val="tx1"/>
                </a:solidFill>
                <a:latin typeface="맑은 고딕" panose="020B0503020000020004" pitchFamily="50" charset="-127"/>
              </a:endParaRPr>
            </a:p>
          </p:txBody>
        </p:sp>
      </p:grpSp>
      <p:grpSp>
        <p:nvGrpSpPr>
          <p:cNvPr id="16" name="그룹 37">
            <a:extLst>
              <a:ext uri="{FF2B5EF4-FFF2-40B4-BE49-F238E27FC236}">
                <a16:creationId xmlns:a16="http://schemas.microsoft.com/office/drawing/2014/main" id="{826225F7-D3B1-49B7-A577-F7D94C25BFA3}"/>
              </a:ext>
            </a:extLst>
          </p:cNvPr>
          <p:cNvGrpSpPr>
            <a:grpSpLocks/>
          </p:cNvGrpSpPr>
          <p:nvPr/>
        </p:nvGrpSpPr>
        <p:grpSpPr bwMode="auto">
          <a:xfrm>
            <a:off x="461714" y="3891806"/>
            <a:ext cx="1857375" cy="857250"/>
            <a:chOff x="285750" y="3714750"/>
            <a:chExt cx="1857375" cy="857250"/>
          </a:xfrm>
        </p:grpSpPr>
        <p:sp>
          <p:nvSpPr>
            <p:cNvPr id="17" name="모서리가 둥근 직사각형 19">
              <a:extLst>
                <a:ext uri="{FF2B5EF4-FFF2-40B4-BE49-F238E27FC236}">
                  <a16:creationId xmlns:a16="http://schemas.microsoft.com/office/drawing/2014/main" id="{FF017AAF-B0F9-4B89-8972-8B29B9703DA5}"/>
                </a:ext>
              </a:extLst>
            </p:cNvPr>
            <p:cNvSpPr/>
            <p:nvPr/>
          </p:nvSpPr>
          <p:spPr>
            <a:xfrm>
              <a:off x="285750" y="3714750"/>
              <a:ext cx="1500188" cy="85725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1" eaLnBrk="1" latinLnBrk="1" hangingPunct="1">
                <a:defRPr/>
              </a:pPr>
              <a:endParaRPr lang="ko-KR" altLang="en-US" sz="2000" b="1" dirty="0">
                <a:solidFill>
                  <a:schemeClr val="tx1"/>
                </a:solidFill>
                <a:latin typeface="맑은 고딕" pitchFamily="50" charset="-127"/>
              </a:endParaRPr>
            </a:p>
          </p:txBody>
        </p:sp>
        <p:sp>
          <p:nvSpPr>
            <p:cNvPr id="18" name="TextBox 20">
              <a:extLst>
                <a:ext uri="{FF2B5EF4-FFF2-40B4-BE49-F238E27FC236}">
                  <a16:creationId xmlns:a16="http://schemas.microsoft.com/office/drawing/2014/main" id="{C1AAC61D-7DB0-4E18-A2C4-BFB5BF8972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150" y="3789040"/>
              <a:ext cx="183197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 latinLnBrk="1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anose="05040102010807070707" pitchFamily="18" charset="2"/>
                <a:buChar char=""/>
                <a:defRPr sz="2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1pPr>
              <a:lvl2pPr latinLnBrk="1">
                <a:spcBef>
                  <a:spcPts val="500"/>
                </a:spcBef>
                <a:buClr>
                  <a:schemeClr val="accent2"/>
                </a:buClr>
                <a:buSzPct val="76000"/>
                <a:buFont typeface="Wingdings 3" panose="05040102010807070707" pitchFamily="18" charset="2"/>
                <a:buChar char=""/>
                <a:defRPr sz="2300">
                  <a:solidFill>
                    <a:schemeClr val="tx2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2pPr>
              <a:lvl3pPr marL="1143000" indent="-228600" latinLnBrk="1">
                <a:spcBef>
                  <a:spcPts val="500"/>
                </a:spcBef>
                <a:buClr>
                  <a:srgbClr val="BCBCBC"/>
                </a:buClr>
                <a:buSzPct val="76000"/>
                <a:buFont typeface="Wingdings 3" panose="05040102010807070707" pitchFamily="18" charset="2"/>
                <a:buChar char="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3pPr>
              <a:lvl4pPr marL="1600200" indent="-228600" latinLnBrk="1">
                <a:spcBef>
                  <a:spcPts val="400"/>
                </a:spcBef>
                <a:buClr>
                  <a:srgbClr val="A94543"/>
                </a:buClr>
                <a:buSzPct val="70000"/>
                <a:buFont typeface="Wingdings" panose="05000000000000000000" pitchFamily="2" charset="2"/>
                <a:buChar char=""/>
                <a:defRPr sz="20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4pPr>
              <a:lvl5pPr marL="2057400" indent="-228600" latinLnBrk="1">
                <a:spcBef>
                  <a:spcPts val="3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ts val="300"/>
                </a:spcBef>
                <a:spcAft>
                  <a:spcPct val="0"/>
                </a:spcAft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"/>
                <a:defRPr sz="1600">
                  <a:solidFill>
                    <a:schemeClr val="tx1"/>
                  </a:solidFill>
                  <a:latin typeface="Gill Sans MT" panose="020B0502020104020203" pitchFamily="34" charset="0"/>
                  <a:ea typeface="맑은 고딕" panose="020B0503020000020004" pitchFamily="50" charset="-127"/>
                </a:defRPr>
              </a:lvl9pPr>
            </a:lstStyle>
            <a:p>
              <a:pPr marL="0"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 dirty="0" err="1">
                  <a:solidFill>
                    <a:schemeClr val="tx1"/>
                  </a:solidFill>
                  <a:latin typeface="맑은 고딕" panose="020B0503020000020004" pitchFamily="50" charset="-127"/>
                </a:rPr>
                <a:t>다전공</a:t>
              </a:r>
              <a:endParaRPr lang="en-US" altLang="ko-KR" sz="2000" dirty="0">
                <a:solidFill>
                  <a:schemeClr val="tx1"/>
                </a:solidFill>
                <a:latin typeface="맑은 고딕" panose="020B0503020000020004" pitchFamily="50" charset="-127"/>
              </a:endParaRPr>
            </a:p>
            <a:p>
              <a:pPr marL="0" lvl="1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(</a:t>
              </a:r>
              <a:r>
                <a:rPr lang="ko-KR" altLang="en-US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일반</a:t>
              </a:r>
              <a:r>
                <a:rPr lang="en-US" altLang="ko-KR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)</a:t>
              </a:r>
              <a:r>
                <a:rPr lang="ko-KR" altLang="en-US" sz="2000" dirty="0">
                  <a:solidFill>
                    <a:schemeClr val="tx1"/>
                  </a:solidFill>
                  <a:latin typeface="맑은 고딕" panose="020B0503020000020004" pitchFamily="50" charset="-127"/>
                </a:rPr>
                <a:t>과정</a:t>
              </a:r>
            </a:p>
          </p:txBody>
        </p:sp>
      </p:grpSp>
      <p:sp>
        <p:nvSpPr>
          <p:cNvPr id="19" name="오른쪽 화살표 21">
            <a:extLst>
              <a:ext uri="{FF2B5EF4-FFF2-40B4-BE49-F238E27FC236}">
                <a16:creationId xmlns:a16="http://schemas.microsoft.com/office/drawing/2014/main" id="{83602748-7B0D-4662-8532-8751D2A62F93}"/>
              </a:ext>
            </a:extLst>
          </p:cNvPr>
          <p:cNvSpPr/>
          <p:nvPr/>
        </p:nvSpPr>
        <p:spPr>
          <a:xfrm rot="20022800">
            <a:off x="1922214" y="3702894"/>
            <a:ext cx="1176338" cy="414337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0" name="모서리가 둥근 직사각형 22">
            <a:extLst>
              <a:ext uri="{FF2B5EF4-FFF2-40B4-BE49-F238E27FC236}">
                <a16:creationId xmlns:a16="http://schemas.microsoft.com/office/drawing/2014/main" id="{A8C6FE9A-A144-4DD4-BEEF-009A0D389EDB}"/>
              </a:ext>
            </a:extLst>
          </p:cNvPr>
          <p:cNvSpPr/>
          <p:nvPr/>
        </p:nvSpPr>
        <p:spPr>
          <a:xfrm>
            <a:off x="6248152" y="2677369"/>
            <a:ext cx="1214437" cy="27860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21" name="직사각형 23">
            <a:extLst>
              <a:ext uri="{FF2B5EF4-FFF2-40B4-BE49-F238E27FC236}">
                <a16:creationId xmlns:a16="http://schemas.microsoft.com/office/drawing/2014/main" id="{F1E7261D-ECB1-4C77-9384-57FECCBE19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90964" y="3634631"/>
            <a:ext cx="1571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</a:rPr>
              <a:t>대학원</a:t>
            </a:r>
            <a:r>
              <a:rPr lang="en-US" altLang="ko-KR" sz="2000">
                <a:solidFill>
                  <a:srgbClr val="FF0000"/>
                </a:solidFill>
                <a:latin typeface="맑은 고딕" panose="020B0503020000020004" pitchFamily="50" charset="-127"/>
              </a:rPr>
              <a:t>/</a:t>
            </a: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rgbClr val="FF0000"/>
                </a:solidFill>
                <a:latin typeface="맑은 고딕" panose="020B0503020000020004" pitchFamily="50" charset="-127"/>
              </a:rPr>
              <a:t>취업</a:t>
            </a:r>
            <a:endParaRPr lang="en-US" altLang="ko-KR" sz="2000">
              <a:solidFill>
                <a:srgbClr val="FF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22" name="오른쪽 화살표 24">
            <a:extLst>
              <a:ext uri="{FF2B5EF4-FFF2-40B4-BE49-F238E27FC236}">
                <a16:creationId xmlns:a16="http://schemas.microsoft.com/office/drawing/2014/main" id="{218177B7-AACF-4F91-90F1-991957893153}"/>
              </a:ext>
            </a:extLst>
          </p:cNvPr>
          <p:cNvSpPr/>
          <p:nvPr/>
        </p:nvSpPr>
        <p:spPr>
          <a:xfrm>
            <a:off x="5248027" y="3020269"/>
            <a:ext cx="1000125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3" name="오른쪽 화살표 25">
            <a:extLst>
              <a:ext uri="{FF2B5EF4-FFF2-40B4-BE49-F238E27FC236}">
                <a16:creationId xmlns:a16="http://schemas.microsoft.com/office/drawing/2014/main" id="{B6B39D45-2093-4C55-B699-9CF1B0C3ED3D}"/>
              </a:ext>
            </a:extLst>
          </p:cNvPr>
          <p:cNvSpPr/>
          <p:nvPr/>
        </p:nvSpPr>
        <p:spPr>
          <a:xfrm>
            <a:off x="5248027" y="4091831"/>
            <a:ext cx="1000125" cy="428625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4" name="TextBox 26">
            <a:extLst>
              <a:ext uri="{FF2B5EF4-FFF2-40B4-BE49-F238E27FC236}">
                <a16:creationId xmlns:a16="http://schemas.microsoft.com/office/drawing/2014/main" id="{A28F07F6-44AF-4855-AC2B-65E06195C7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0802" y="2748806"/>
            <a:ext cx="6969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필수</a:t>
            </a:r>
          </a:p>
        </p:txBody>
      </p:sp>
      <p:sp>
        <p:nvSpPr>
          <p:cNvPr id="25" name="TextBox 28">
            <a:extLst>
              <a:ext uri="{FF2B5EF4-FFF2-40B4-BE49-F238E27FC236}">
                <a16:creationId xmlns:a16="http://schemas.microsoft.com/office/drawing/2014/main" id="{EA8FEB53-540C-4D54-B75B-A865DA045F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5852" y="2134444"/>
            <a:ext cx="245932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수강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2023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학기</a:t>
            </a:r>
          </a:p>
        </p:txBody>
      </p:sp>
      <p:sp>
        <p:nvSpPr>
          <p:cNvPr id="26" name="TextBox 29">
            <a:extLst>
              <a:ext uri="{FF2B5EF4-FFF2-40B4-BE49-F238E27FC236}">
                <a16:creationId xmlns:a16="http://schemas.microsoft.com/office/drawing/2014/main" id="{1F1A1AB2-04D4-4C5B-872D-54D101B454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02" y="2134444"/>
            <a:ext cx="235192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지원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2023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05</a:t>
            </a:r>
            <a:r>
              <a:rPr lang="ko-KR" altLang="en-US" sz="20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월</a:t>
            </a:r>
          </a:p>
        </p:txBody>
      </p:sp>
      <p:sp>
        <p:nvSpPr>
          <p:cNvPr id="27" name="TextBox 30">
            <a:extLst>
              <a:ext uri="{FF2B5EF4-FFF2-40B4-BE49-F238E27FC236}">
                <a16:creationId xmlns:a16="http://schemas.microsoft.com/office/drawing/2014/main" id="{E1892B0F-136D-4CF8-9A38-9F99A2006C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8777" y="2132856"/>
            <a:ext cx="220284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졸업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: 2024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20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월</a:t>
            </a:r>
          </a:p>
        </p:txBody>
      </p:sp>
      <p:sp>
        <p:nvSpPr>
          <p:cNvPr id="28" name="모서리가 둥근 직사각형 31">
            <a:extLst>
              <a:ext uri="{FF2B5EF4-FFF2-40B4-BE49-F238E27FC236}">
                <a16:creationId xmlns:a16="http://schemas.microsoft.com/office/drawing/2014/main" id="{ACB65206-00BF-486E-A68E-FCB77A9C6B69}"/>
              </a:ext>
            </a:extLst>
          </p:cNvPr>
          <p:cNvSpPr/>
          <p:nvPr/>
        </p:nvSpPr>
        <p:spPr>
          <a:xfrm>
            <a:off x="6264027" y="5534869"/>
            <a:ext cx="2214562" cy="100012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1943EE15-AEC3-4C4E-8E2E-8246935EE5F7}"/>
              </a:ext>
            </a:extLst>
          </p:cNvPr>
          <p:cNvCxnSpPr/>
          <p:nvPr/>
        </p:nvCxnSpPr>
        <p:spPr>
          <a:xfrm>
            <a:off x="390277" y="2534494"/>
            <a:ext cx="8358187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34">
            <a:extLst>
              <a:ext uri="{FF2B5EF4-FFF2-40B4-BE49-F238E27FC236}">
                <a16:creationId xmlns:a16="http://schemas.microsoft.com/office/drawing/2014/main" id="{09BB9C85-EF2D-475A-BAC7-9C02CACEF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33839" y="5684094"/>
            <a:ext cx="25717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디자인프로젝트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특수연구</a:t>
            </a:r>
            <a:endParaRPr lang="en-US" altLang="ko-KR" sz="200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1" name="줄무늬가 있는 오른쪽 화살표 36">
            <a:extLst>
              <a:ext uri="{FF2B5EF4-FFF2-40B4-BE49-F238E27FC236}">
                <a16:creationId xmlns:a16="http://schemas.microsoft.com/office/drawing/2014/main" id="{7852FFF5-E761-4CE1-B922-7DA7128E9F28}"/>
              </a:ext>
            </a:extLst>
          </p:cNvPr>
          <p:cNvSpPr/>
          <p:nvPr/>
        </p:nvSpPr>
        <p:spPr>
          <a:xfrm>
            <a:off x="1961902" y="5820619"/>
            <a:ext cx="1071562" cy="500062"/>
          </a:xfrm>
          <a:prstGeom prst="striped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2" name="모서리가 둥근 직사각형 38">
            <a:extLst>
              <a:ext uri="{FF2B5EF4-FFF2-40B4-BE49-F238E27FC236}">
                <a16:creationId xmlns:a16="http://schemas.microsoft.com/office/drawing/2014/main" id="{9FEAEC85-A089-47E8-9036-8A6F71C6219C}"/>
              </a:ext>
            </a:extLst>
          </p:cNvPr>
          <p:cNvSpPr/>
          <p:nvPr/>
        </p:nvSpPr>
        <p:spPr>
          <a:xfrm>
            <a:off x="3033464" y="5534869"/>
            <a:ext cx="2214563" cy="100012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 eaLnBrk="1" latinLnBrk="1" hangingPunct="1">
              <a:defRPr/>
            </a:pPr>
            <a:r>
              <a:rPr lang="ko-KR" altLang="en-US" sz="2000" dirty="0">
                <a:solidFill>
                  <a:srgbClr val="FF0000"/>
                </a:solidFill>
                <a:latin typeface="맑은 고딕" pitchFamily="50" charset="-127"/>
              </a:rPr>
              <a:t>인원파악</a:t>
            </a:r>
          </a:p>
        </p:txBody>
      </p:sp>
      <p:sp>
        <p:nvSpPr>
          <p:cNvPr id="33" name="TextBox 39">
            <a:extLst>
              <a:ext uri="{FF2B5EF4-FFF2-40B4-BE49-F238E27FC236}">
                <a16:creationId xmlns:a16="http://schemas.microsoft.com/office/drawing/2014/main" id="{3939C0DF-A240-4A90-B512-1D5C9BF923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589" y="5849194"/>
            <a:ext cx="1785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>
                <a:solidFill>
                  <a:schemeClr val="tx1"/>
                </a:solidFill>
                <a:latin typeface="맑은 고딕" panose="020B0503020000020004" pitchFamily="50" charset="-127"/>
              </a:rPr>
              <a:t>휴학예정자</a:t>
            </a:r>
          </a:p>
        </p:txBody>
      </p:sp>
      <p:sp>
        <p:nvSpPr>
          <p:cNvPr id="34" name="오른쪽 화살표 40">
            <a:extLst>
              <a:ext uri="{FF2B5EF4-FFF2-40B4-BE49-F238E27FC236}">
                <a16:creationId xmlns:a16="http://schemas.microsoft.com/office/drawing/2014/main" id="{AA642C7A-F95C-4730-9DE8-E2395F679068}"/>
              </a:ext>
            </a:extLst>
          </p:cNvPr>
          <p:cNvSpPr/>
          <p:nvPr/>
        </p:nvSpPr>
        <p:spPr>
          <a:xfrm>
            <a:off x="5248027" y="5820619"/>
            <a:ext cx="1000125" cy="428625"/>
          </a:xfrm>
          <a:prstGeom prst="right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5" name="위로 굽은 화살표 34">
            <a:extLst>
              <a:ext uri="{FF2B5EF4-FFF2-40B4-BE49-F238E27FC236}">
                <a16:creationId xmlns:a16="http://schemas.microsoft.com/office/drawing/2014/main" id="{8AFD853D-9B4E-45E3-A2DE-ADBF2655E222}"/>
              </a:ext>
            </a:extLst>
          </p:cNvPr>
          <p:cNvSpPr/>
          <p:nvPr/>
        </p:nvSpPr>
        <p:spPr>
          <a:xfrm rot="5400000">
            <a:off x="3854996" y="2927400"/>
            <a:ext cx="785812" cy="4000500"/>
          </a:xfrm>
          <a:prstGeom prst="bentUpArrow">
            <a:avLst>
              <a:gd name="adj1" fmla="val 16873"/>
              <a:gd name="adj2" fmla="val 25000"/>
              <a:gd name="adj3" fmla="val 25000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6" name="오른쪽 화살표 37">
            <a:extLst>
              <a:ext uri="{FF2B5EF4-FFF2-40B4-BE49-F238E27FC236}">
                <a16:creationId xmlns:a16="http://schemas.microsoft.com/office/drawing/2014/main" id="{F258366C-344A-46BD-AFDE-3FB800DDD625}"/>
              </a:ext>
            </a:extLst>
          </p:cNvPr>
          <p:cNvSpPr/>
          <p:nvPr/>
        </p:nvSpPr>
        <p:spPr>
          <a:xfrm>
            <a:off x="1961902" y="4177556"/>
            <a:ext cx="1143000" cy="28575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37" name="내용 개체 틀 2">
            <a:extLst>
              <a:ext uri="{FF2B5EF4-FFF2-40B4-BE49-F238E27FC236}">
                <a16:creationId xmlns:a16="http://schemas.microsoft.com/office/drawing/2014/main" id="{3D09E73E-B386-46FD-9709-FF9D3681F335}"/>
              </a:ext>
            </a:extLst>
          </p:cNvPr>
          <p:cNvSpPr txBox="1">
            <a:spLocks/>
          </p:cNvSpPr>
          <p:nvPr/>
        </p:nvSpPr>
        <p:spPr>
          <a:xfrm>
            <a:off x="3234829" y="4478168"/>
            <a:ext cx="1831975" cy="391628"/>
          </a:xfrm>
          <a:prstGeom prst="rect">
            <a:avLst/>
          </a:prstGeom>
          <a:solidFill>
            <a:srgbClr val="99FF66"/>
          </a:solidFill>
          <a:ln w="3175">
            <a:noFill/>
          </a:ln>
        </p:spPr>
        <p:txBody>
          <a:bodyPr wrap="square" lIns="108000" tIns="72000" rIns="108000" bIns="72000">
            <a:spAutoFit/>
          </a:bodyPr>
          <a:lstStyle>
            <a:lvl1pPr marL="162000" marR="0" indent="-162000" algn="l" defTabSz="914400" rtl="0" eaLnBrk="0" fontAlgn="base" latinLnBrk="1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tx1"/>
              </a:buClr>
              <a:buSzTx/>
              <a:buFont typeface="Wingdings" pitchFamily="2" charset="2"/>
              <a:buChar char="§"/>
              <a:tabLst/>
              <a:defRPr kumimoji="1" lang="en-US" altLang="ko-KR" sz="1000" b="0" kern="1200" baseline="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360000" indent="-144000" algn="l" rtl="0" eaLnBrk="0" fontAlgn="base" latinLnBrk="1" hangingPunct="0">
              <a:spcBef>
                <a:spcPts val="200"/>
              </a:spcBef>
              <a:spcAft>
                <a:spcPct val="0"/>
              </a:spcAft>
              <a:buClr>
                <a:srgbClr val="C00000"/>
              </a:buClr>
              <a:buFont typeface="Wingdings" panose="05000000000000000000" pitchFamily="2" charset="2"/>
              <a:buChar char="w"/>
              <a:defRPr kumimoji="1" lang="en-US" altLang="ko-KR" sz="1000" b="0" kern="1200" dirty="0" smtClean="0">
                <a:solidFill>
                  <a:schemeClr val="accent5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360000" indent="-133200" algn="l" rtl="0" eaLnBrk="0" fontAlgn="base" latinLnBrk="1" hangingPunct="0">
              <a:spcBef>
                <a:spcPts val="100"/>
              </a:spcBef>
              <a:spcAft>
                <a:spcPct val="0"/>
              </a:spcAft>
              <a:buClr>
                <a:srgbClr val="008000"/>
              </a:buClr>
              <a:buFont typeface="Comic Sans MS" panose="030F0702030302020204" pitchFamily="66" charset="0"/>
              <a:buChar char="–"/>
              <a:tabLst>
                <a:tab pos="1081088" algn="l"/>
              </a:tabLst>
              <a:defRPr kumimoji="1" lang="en-US" altLang="ko-KR" sz="1000" b="0" kern="1200" dirty="0" smtClean="0">
                <a:solidFill>
                  <a:schemeClr val="accent3">
                    <a:lumMod val="50000"/>
                  </a:schemeClr>
                </a:solidFill>
                <a:latin typeface="Cambria" panose="02040503050406030204" pitchFamily="18" charset="0"/>
                <a:ea typeface="Tahoma" pitchFamily="34" charset="0"/>
                <a:cs typeface="Tahoma" pitchFamily="34" charset="0"/>
              </a:defRPr>
            </a:lvl3pPr>
            <a:lvl4pPr marL="720000" indent="-194400" algn="l" rtl="0" eaLnBrk="0" fontAlgn="base" latinLnBrk="1" hangingPunct="0">
              <a:spcBef>
                <a:spcPts val="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720000" indent="-176400" algn="l" rtl="0" eaLnBrk="0" fontAlgn="base" latinLnBrk="1" hangingPunct="0">
              <a:spcBef>
                <a:spcPts val="0"/>
              </a:spcBef>
              <a:spcAft>
                <a:spcPct val="0"/>
              </a:spcAft>
              <a:buFont typeface="Wingdings" pitchFamily="2" charset="2"/>
              <a:buChar char="§"/>
              <a:defRPr kumimoji="1" lang="en-US" altLang="ko-KR" sz="1000" b="0" kern="12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  <a:lvl6pPr marL="720000" indent="-1440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900" b="1" kern="12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720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kumimoji="1" lang="en-US" altLang="ko-KR" sz="700" b="1" kern="1200" dirty="0" smtClean="0">
                <a:solidFill>
                  <a:schemeClr val="bg1">
                    <a:lumMod val="7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200"/>
              </a:spcBef>
              <a:buNone/>
            </a:pPr>
            <a:r>
              <a:rPr lang="ko-KR" altLang="en-US" sz="800" dirty="0"/>
              <a:t>특수연구는 일반과정 수강생용으로 </a:t>
            </a:r>
            <a:br>
              <a:rPr lang="en-US" altLang="ko-KR" sz="800" dirty="0"/>
            </a:br>
            <a:r>
              <a:rPr lang="ko-KR" altLang="en-US" sz="800" dirty="0"/>
              <a:t>수강신청자 없는 경우 폐강 </a:t>
            </a:r>
            <a:endParaRPr lang="en-US" altLang="ko-KR" sz="800" dirty="0"/>
          </a:p>
        </p:txBody>
      </p:sp>
    </p:spTree>
    <p:extLst>
      <p:ext uri="{BB962C8B-B14F-4D97-AF65-F5344CB8AC3E}">
        <p14:creationId xmlns:p14="http://schemas.microsoft.com/office/powerpoint/2010/main" val="15170353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23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및 특수연구 지도연구실 배정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1043680"/>
            <a:ext cx="8222525" cy="1449216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각 연구실 별 상황에 따라 균등하게 지원할 수 있도록 조정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지도 교수가 수용 여부 결정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배정 후 연구실 변경 시 주임교수 또는 학과사무실에 알림 </a:t>
            </a:r>
          </a:p>
        </p:txBody>
      </p:sp>
      <p:sp>
        <p:nvSpPr>
          <p:cNvPr id="6" name="모서리가 둥근 직사각형 32">
            <a:extLst>
              <a:ext uri="{FF2B5EF4-FFF2-40B4-BE49-F238E27FC236}">
                <a16:creationId xmlns:a16="http://schemas.microsoft.com/office/drawing/2014/main" id="{5389156D-C897-4AD5-A593-51E255D07116}"/>
              </a:ext>
            </a:extLst>
          </p:cNvPr>
          <p:cNvSpPr/>
          <p:nvPr/>
        </p:nvSpPr>
        <p:spPr>
          <a:xfrm>
            <a:off x="5710149" y="3116639"/>
            <a:ext cx="3297238" cy="11430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8" name="직사각형 6">
            <a:extLst>
              <a:ext uri="{FF2B5EF4-FFF2-40B4-BE49-F238E27FC236}">
                <a16:creationId xmlns:a16="http://schemas.microsoft.com/office/drawing/2014/main" id="{75B07EA2-1EBE-434D-B1D8-881D900F7E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3977" y="3303418"/>
            <a:ext cx="360051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지원학생</a:t>
            </a:r>
            <a:r>
              <a:rPr lang="ko-KR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디자인프로젝트</a:t>
            </a:r>
            <a:r>
              <a:rPr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6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연구실 배정 신청서 온라인 접수</a:t>
            </a:r>
            <a:endParaRPr lang="en-US" altLang="ko-KR" sz="16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(1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지망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~3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지망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희망 연구실 중복지원 불가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en-US" altLang="ko-KR" sz="16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9" name="모서리가 둥근 직사각형 34">
            <a:extLst>
              <a:ext uri="{FF2B5EF4-FFF2-40B4-BE49-F238E27FC236}">
                <a16:creationId xmlns:a16="http://schemas.microsoft.com/office/drawing/2014/main" id="{63B29AE8-8F24-491F-A5CA-C200C60EC01B}"/>
              </a:ext>
            </a:extLst>
          </p:cNvPr>
          <p:cNvSpPr/>
          <p:nvPr/>
        </p:nvSpPr>
        <p:spPr>
          <a:xfrm>
            <a:off x="642427" y="4806280"/>
            <a:ext cx="5063811" cy="1143000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10" name="직사각형 8">
            <a:extLst>
              <a:ext uri="{FF2B5EF4-FFF2-40B4-BE49-F238E27FC236}">
                <a16:creationId xmlns:a16="http://schemas.microsoft.com/office/drawing/2014/main" id="{30E14C14-6137-4D6B-AD3C-0C8492480C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835" y="4992454"/>
            <a:ext cx="555030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별 면접 실시</a:t>
            </a:r>
          </a:p>
          <a:p>
            <a:pPr marL="628650" lvl="1" indent="-171450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면접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: (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학생 연구실 우선 순위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=m)+(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교수의 </a:t>
            </a:r>
            <a:r>
              <a:rPr lang="ko-KR" alt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선발학생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우선 순위</a:t>
            </a:r>
            <a:r>
              <a:rPr lang="en-US" altLang="ko-KR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=n)</a:t>
            </a:r>
          </a:p>
          <a:p>
            <a:pPr marL="628650" lvl="1" indent="-171450">
              <a:spcBef>
                <a:spcPct val="0"/>
              </a:spcBef>
              <a:buClrTx/>
              <a:buSzTx/>
              <a:buFont typeface="Wingdings" panose="05000000000000000000" pitchFamily="2" charset="2"/>
              <a:buChar char="§"/>
            </a:pPr>
            <a:r>
              <a:rPr lang="ko-KR" altLang="en-US" sz="12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지원학생은</a:t>
            </a:r>
            <a:r>
              <a:rPr lang="ko-KR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연구실 면접 안내 공지 참고</a:t>
            </a:r>
            <a:endParaRPr lang="en-US" altLang="ko-KR" sz="12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1" name="모서리가 둥근 직사각형 36">
            <a:extLst>
              <a:ext uri="{FF2B5EF4-FFF2-40B4-BE49-F238E27FC236}">
                <a16:creationId xmlns:a16="http://schemas.microsoft.com/office/drawing/2014/main" id="{C903DC5E-0BDC-4A53-8050-2C707F390E0A}"/>
              </a:ext>
            </a:extLst>
          </p:cNvPr>
          <p:cNvSpPr/>
          <p:nvPr/>
        </p:nvSpPr>
        <p:spPr>
          <a:xfrm>
            <a:off x="6192278" y="4784275"/>
            <a:ext cx="2786063" cy="114791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dirty="0">
              <a:solidFill>
                <a:srgbClr val="FF3300"/>
              </a:solidFill>
              <a:latin typeface="맑은 고딕" pitchFamily="50" charset="-127"/>
            </a:endParaRPr>
          </a:p>
        </p:txBody>
      </p:sp>
      <p:sp>
        <p:nvSpPr>
          <p:cNvPr id="12" name="직사각형 9">
            <a:extLst>
              <a:ext uri="{FF2B5EF4-FFF2-40B4-BE49-F238E27FC236}">
                <a16:creationId xmlns:a16="http://schemas.microsoft.com/office/drawing/2014/main" id="{BEE7DA1E-607A-4EEB-97C6-ADA686CA93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79986" y="4946287"/>
            <a:ext cx="3357563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및 대상학생에게 </a:t>
            </a:r>
            <a:r>
              <a:rPr lang="ko-KR" altLang="en-US" sz="1800" b="1" dirty="0" err="1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배정결과</a:t>
            </a:r>
            <a:r>
              <a:rPr lang="ko-KR" altLang="en-US" sz="18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 공지</a:t>
            </a:r>
            <a:endParaRPr lang="en-US" altLang="ko-KR" sz="18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이메일 </a:t>
            </a:r>
            <a:r>
              <a:rPr lang="ko-KR" altLang="en-US" sz="14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공지예정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  <a:endParaRPr lang="ko-KR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</p:txBody>
      </p:sp>
      <p:sp>
        <p:nvSpPr>
          <p:cNvPr id="13" name="모서리가 둥근 직사각형 38">
            <a:extLst>
              <a:ext uri="{FF2B5EF4-FFF2-40B4-BE49-F238E27FC236}">
                <a16:creationId xmlns:a16="http://schemas.microsoft.com/office/drawing/2014/main" id="{DF530495-AE1B-48FC-9954-E3A75A9BF0C9}"/>
              </a:ext>
            </a:extLst>
          </p:cNvPr>
          <p:cNvSpPr/>
          <p:nvPr/>
        </p:nvSpPr>
        <p:spPr>
          <a:xfrm>
            <a:off x="133884" y="3116639"/>
            <a:ext cx="1706603" cy="107156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4" name="TextBox 15">
            <a:extLst>
              <a:ext uri="{FF2B5EF4-FFF2-40B4-BE49-F238E27FC236}">
                <a16:creationId xmlns:a16="http://schemas.microsoft.com/office/drawing/2014/main" id="{F387F02F-9AFA-4309-9AD8-D356FBFD8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757" y="3318806"/>
            <a:ext cx="1528396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온라인</a:t>
            </a:r>
            <a:r>
              <a:rPr lang="en-US" altLang="ko-KR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+</a:t>
            </a:r>
          </a:p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오프라인설명회</a:t>
            </a:r>
            <a:endParaRPr lang="en-US" altLang="ko-KR" sz="15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04/13(</a:t>
            </a:r>
            <a:r>
              <a:rPr lang="ko-KR" altLang="en-US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목</a:t>
            </a:r>
            <a:r>
              <a:rPr lang="en-US" altLang="ko-KR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)</a:t>
            </a:r>
          </a:p>
        </p:txBody>
      </p:sp>
      <p:sp>
        <p:nvSpPr>
          <p:cNvPr id="15" name="오른쪽 화살표 40">
            <a:extLst>
              <a:ext uri="{FF2B5EF4-FFF2-40B4-BE49-F238E27FC236}">
                <a16:creationId xmlns:a16="http://schemas.microsoft.com/office/drawing/2014/main" id="{E1FB1B3B-58EC-41B3-BFE5-6B67D4CA23A5}"/>
              </a:ext>
            </a:extLst>
          </p:cNvPr>
          <p:cNvSpPr/>
          <p:nvPr/>
        </p:nvSpPr>
        <p:spPr>
          <a:xfrm>
            <a:off x="1886330" y="3522900"/>
            <a:ext cx="405704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6" name="모서리가 둥근 직사각형 16">
            <a:extLst>
              <a:ext uri="{FF2B5EF4-FFF2-40B4-BE49-F238E27FC236}">
                <a16:creationId xmlns:a16="http://schemas.microsoft.com/office/drawing/2014/main" id="{8E4CA5AF-AC77-445F-B1D8-5F50706D4DD0}"/>
              </a:ext>
            </a:extLst>
          </p:cNvPr>
          <p:cNvSpPr/>
          <p:nvPr/>
        </p:nvSpPr>
        <p:spPr>
          <a:xfrm>
            <a:off x="2309844" y="3118784"/>
            <a:ext cx="2942034" cy="107156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1" eaLnBrk="1" latinLnBrk="1" hangingPunct="1">
              <a:defRPr/>
            </a:pPr>
            <a:endParaRPr lang="ko-KR" altLang="en-US" sz="2000" b="1" dirty="0">
              <a:solidFill>
                <a:schemeClr val="tx1"/>
              </a:solidFill>
              <a:latin typeface="맑은 고딕" pitchFamily="50" charset="-127"/>
            </a:endParaRPr>
          </a:p>
        </p:txBody>
      </p:sp>
      <p:sp>
        <p:nvSpPr>
          <p:cNvPr id="17" name="TextBox 15">
            <a:extLst>
              <a:ext uri="{FF2B5EF4-FFF2-40B4-BE49-F238E27FC236}">
                <a16:creationId xmlns:a16="http://schemas.microsoft.com/office/drawing/2014/main" id="{3A41E76C-26CF-4009-892F-E32C3BC2B6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8317" y="3387279"/>
            <a:ext cx="29335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</a:rPr>
              <a:t>연구실 방문 및 면담</a:t>
            </a:r>
            <a:endParaRPr lang="en-US" altLang="ko-KR" sz="2000" b="1" dirty="0">
              <a:solidFill>
                <a:schemeClr val="tx1">
                  <a:lumMod val="85000"/>
                  <a:lumOff val="15000"/>
                </a:schemeClr>
              </a:solidFill>
              <a:latin typeface="맑은 고딕" panose="020B0503020000020004" pitchFamily="50" charset="-127"/>
            </a:endParaRPr>
          </a:p>
          <a:p>
            <a:pPr marL="0" lvl="1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연구실 별 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온라인</a:t>
            </a:r>
            <a:r>
              <a:rPr lang="en-US" altLang="ko-KR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오프라인 면접</a:t>
            </a:r>
            <a:r>
              <a:rPr lang="en-US" altLang="ko-KR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200" b="1" dirty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endParaRPr lang="en-US" altLang="ko-KR" sz="1200" b="1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sp>
        <p:nvSpPr>
          <p:cNvPr id="18" name="오른쪽 화살표 21">
            <a:extLst>
              <a:ext uri="{FF2B5EF4-FFF2-40B4-BE49-F238E27FC236}">
                <a16:creationId xmlns:a16="http://schemas.microsoft.com/office/drawing/2014/main" id="{CDA7070C-DA93-43C3-93F6-25938E6A0664}"/>
              </a:ext>
            </a:extLst>
          </p:cNvPr>
          <p:cNvSpPr/>
          <p:nvPr/>
        </p:nvSpPr>
        <p:spPr>
          <a:xfrm>
            <a:off x="5299938" y="3522899"/>
            <a:ext cx="405704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9" name="오른쪽 화살표 22">
            <a:extLst>
              <a:ext uri="{FF2B5EF4-FFF2-40B4-BE49-F238E27FC236}">
                <a16:creationId xmlns:a16="http://schemas.microsoft.com/office/drawing/2014/main" id="{98AE7374-E313-4907-9BA7-E9407A7B0F8C}"/>
              </a:ext>
            </a:extLst>
          </p:cNvPr>
          <p:cNvSpPr/>
          <p:nvPr/>
        </p:nvSpPr>
        <p:spPr>
          <a:xfrm>
            <a:off x="107504" y="5250416"/>
            <a:ext cx="497373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0" name="오른쪽 화살표 23">
            <a:extLst>
              <a:ext uri="{FF2B5EF4-FFF2-40B4-BE49-F238E27FC236}">
                <a16:creationId xmlns:a16="http://schemas.microsoft.com/office/drawing/2014/main" id="{58F6AE47-B85F-4E2B-844D-E1E47F420C3B}"/>
              </a:ext>
            </a:extLst>
          </p:cNvPr>
          <p:cNvSpPr/>
          <p:nvPr/>
        </p:nvSpPr>
        <p:spPr>
          <a:xfrm>
            <a:off x="5743788" y="5241870"/>
            <a:ext cx="437320" cy="29924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21" name="TextBox 21">
            <a:extLst>
              <a:ext uri="{FF2B5EF4-FFF2-40B4-BE49-F238E27FC236}">
                <a16:creationId xmlns:a16="http://schemas.microsoft.com/office/drawing/2014/main" id="{F7344563-59B6-4303-A5E7-BBC09FF72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94" y="4772743"/>
            <a:ext cx="54373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latinLnBrk="1">
              <a:spcBef>
                <a:spcPts val="600"/>
              </a:spcBef>
              <a:buClr>
                <a:schemeClr val="accent1"/>
              </a:buClr>
              <a:buSzPct val="76000"/>
              <a:buFont typeface="Wingdings 3" panose="05040102010807070707" pitchFamily="18" charset="2"/>
              <a:buChar char=""/>
              <a:defRPr sz="2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1pPr>
            <a:lvl2pPr latinLnBrk="1">
              <a:spcBef>
                <a:spcPts val="500"/>
              </a:spcBef>
              <a:buClr>
                <a:schemeClr val="accent2"/>
              </a:buClr>
              <a:buSzPct val="76000"/>
              <a:buFont typeface="Wingdings 3" panose="05040102010807070707" pitchFamily="18" charset="2"/>
              <a:buChar char=""/>
              <a:defRPr sz="2300">
                <a:solidFill>
                  <a:schemeClr val="tx2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ts val="500"/>
              </a:spcBef>
              <a:buClr>
                <a:srgbClr val="BCBCBC"/>
              </a:buClr>
              <a:buSzPct val="76000"/>
              <a:buFont typeface="Wingdings 3" panose="05040102010807070707" pitchFamily="18" charset="2"/>
              <a:buChar char="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ts val="400"/>
              </a:spcBef>
              <a:buClr>
                <a:srgbClr val="A94543"/>
              </a:buClr>
              <a:buSzPct val="70000"/>
              <a:buFont typeface="Wingdings" panose="05000000000000000000" pitchFamily="2" charset="2"/>
              <a:buChar char=""/>
              <a:defRPr sz="20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ts val="3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"/>
              <a:defRPr sz="1600">
                <a:solidFill>
                  <a:schemeClr val="tx1"/>
                </a:solidFill>
                <a:latin typeface="Gill Sans MT" panose="020B0502020104020203" pitchFamily="34" charset="0"/>
                <a:ea typeface="맑은 고딕" panose="020B0503020000020004" pitchFamily="50" charset="-127"/>
              </a:defRPr>
            </a:lvl9pPr>
          </a:lstStyle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인원</a:t>
            </a:r>
            <a:endParaRPr lang="en-US" altLang="ko-KR" sz="1400" b="1" dirty="0">
              <a:solidFill>
                <a:schemeClr val="accent6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marL="0"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ko-KR" altLang="en-US" sz="1400" b="1" dirty="0">
                <a:solidFill>
                  <a:schemeClr val="accent6">
                    <a:lumMod val="75000"/>
                  </a:schemeClr>
                </a:solidFill>
                <a:latin typeface="맑은 고딕" panose="020B0503020000020004" pitchFamily="50" charset="-127"/>
              </a:rPr>
              <a:t>조정</a:t>
            </a:r>
          </a:p>
        </p:txBody>
      </p:sp>
    </p:spTree>
    <p:extLst>
      <p:ext uri="{BB962C8B-B14F-4D97-AF65-F5344CB8AC3E}">
        <p14:creationId xmlns:p14="http://schemas.microsoft.com/office/powerpoint/2010/main" val="7262323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24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신청 기간 및 방법 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980728"/>
            <a:ext cx="8222525" cy="1449216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신청 기간</a:t>
            </a:r>
            <a:r>
              <a:rPr kumimoji="0" lang="en-US" altLang="ko-KR" dirty="0"/>
              <a:t>: </a:t>
            </a:r>
            <a:r>
              <a:rPr kumimoji="0" lang="en-US" altLang="ko-KR" dirty="0">
                <a:solidFill>
                  <a:srgbClr val="FF0000"/>
                </a:solidFill>
              </a:rPr>
              <a:t>5/01(</a:t>
            </a:r>
            <a:r>
              <a:rPr kumimoji="0" lang="ko-KR" altLang="en-US" dirty="0">
                <a:solidFill>
                  <a:srgbClr val="FF0000"/>
                </a:solidFill>
              </a:rPr>
              <a:t>월</a:t>
            </a:r>
            <a:r>
              <a:rPr kumimoji="0" lang="en-US" altLang="ko-KR" dirty="0">
                <a:solidFill>
                  <a:srgbClr val="FF0000"/>
                </a:solidFill>
              </a:rPr>
              <a:t>) ~ 5/12(</a:t>
            </a:r>
            <a:r>
              <a:rPr kumimoji="0" lang="ko-KR" altLang="en-US" dirty="0">
                <a:solidFill>
                  <a:srgbClr val="FF0000"/>
                </a:solidFill>
              </a:rPr>
              <a:t>금</a:t>
            </a:r>
            <a:r>
              <a:rPr kumimoji="0" lang="en-US" altLang="ko-KR" dirty="0">
                <a:solidFill>
                  <a:srgbClr val="FF0000"/>
                </a:solidFill>
              </a:rPr>
              <a:t>)</a:t>
            </a:r>
          </a:p>
          <a:p>
            <a:pPr>
              <a:spcBef>
                <a:spcPts val="1200"/>
              </a:spcBef>
            </a:pPr>
            <a:r>
              <a:rPr kumimoji="0" lang="ko-KR" altLang="en-US" dirty="0"/>
              <a:t>학과 홈페이지 </a:t>
            </a:r>
            <a:r>
              <a:rPr kumimoji="0" lang="en-US" altLang="ko-KR" dirty="0">
                <a:hlinkClick r:id="rId2"/>
              </a:rPr>
              <a:t>http://ee.sogang.ac.kr/</a:t>
            </a:r>
            <a:r>
              <a:rPr kumimoji="0" lang="en-US" altLang="ko-KR" dirty="0"/>
              <a:t> </a:t>
            </a:r>
            <a:r>
              <a:rPr kumimoji="0" lang="ko-KR" altLang="en-US" dirty="0"/>
              <a:t>메인 하단 </a:t>
            </a:r>
          </a:p>
          <a:p>
            <a:pPr>
              <a:spcBef>
                <a:spcPts val="1200"/>
              </a:spcBef>
            </a:pPr>
            <a:r>
              <a:rPr kumimoji="0" lang="en-US" altLang="ko-KR" dirty="0"/>
              <a:t>[</a:t>
            </a:r>
            <a:r>
              <a:rPr kumimoji="0" lang="ko-KR" altLang="en-US" dirty="0"/>
              <a:t>신청서 작성하기</a:t>
            </a:r>
            <a:r>
              <a:rPr kumimoji="0" lang="en-US" altLang="ko-KR" dirty="0"/>
              <a:t>] </a:t>
            </a:r>
            <a:r>
              <a:rPr kumimoji="0" lang="ko-KR" altLang="en-US" dirty="0" err="1"/>
              <a:t>퀵메뉴</a:t>
            </a:r>
            <a:r>
              <a:rPr kumimoji="0" lang="ko-KR" altLang="en-US" dirty="0"/>
              <a:t> 클릭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D821061A-1384-4059-8533-4D489AB8F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636" y="2416940"/>
            <a:ext cx="6402263" cy="4360432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BC06BD95-B597-47BC-B014-CB94F2AFF370}"/>
              </a:ext>
            </a:extLst>
          </p:cNvPr>
          <p:cNvSpPr/>
          <p:nvPr/>
        </p:nvSpPr>
        <p:spPr>
          <a:xfrm>
            <a:off x="5472100" y="4185084"/>
            <a:ext cx="1188132" cy="118813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11361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25</a:t>
            </a:fld>
            <a:endParaRPr lang="ko-KR" altLang="en-US" dirty="0"/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476672"/>
            <a:ext cx="8222525" cy="1295327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200"/>
              </a:spcBef>
            </a:pPr>
            <a:r>
              <a:rPr kumimoji="0" lang="ko-KR" altLang="en-US" dirty="0"/>
              <a:t>신청서 작성 페이지에서 “디자인프로젝트</a:t>
            </a:r>
            <a:r>
              <a:rPr kumimoji="0" lang="en-US" altLang="ko-KR" dirty="0"/>
              <a:t>/</a:t>
            </a:r>
            <a:r>
              <a:rPr kumimoji="0" lang="ko-KR" altLang="en-US" dirty="0"/>
              <a:t>특수연구 신청</a:t>
            </a:r>
            <a:r>
              <a:rPr kumimoji="0" lang="en-US" altLang="ko-KR" dirty="0"/>
              <a:t>” </a:t>
            </a:r>
            <a:r>
              <a:rPr kumimoji="0" lang="ko-KR" altLang="en-US" dirty="0"/>
              <a:t>선택 후   내용 기재</a:t>
            </a:r>
            <a:r>
              <a:rPr kumimoji="0" lang="en-US" altLang="ko-KR" dirty="0"/>
              <a:t>: </a:t>
            </a:r>
            <a:r>
              <a:rPr kumimoji="0" lang="en-US" altLang="ko-KR" dirty="0">
                <a:hlinkClick r:id="rId2"/>
              </a:rPr>
              <a:t>https://forms.gle/SakrovyRUxkmRgXZ7</a:t>
            </a:r>
            <a:endParaRPr kumimoji="0" lang="en-US" altLang="ko-KR" dirty="0"/>
          </a:p>
          <a:p>
            <a:pPr>
              <a:spcBef>
                <a:spcPts val="1200"/>
              </a:spcBef>
            </a:pPr>
            <a:r>
              <a:rPr kumimoji="0" lang="ko-KR" altLang="en-US" dirty="0"/>
              <a:t>모바일</a:t>
            </a:r>
            <a:r>
              <a:rPr kumimoji="0" lang="en-US" altLang="ko-KR" dirty="0"/>
              <a:t>(</a:t>
            </a:r>
            <a:r>
              <a:rPr kumimoji="0" lang="ko-KR" altLang="en-US" dirty="0"/>
              <a:t>반응형</a:t>
            </a:r>
            <a:r>
              <a:rPr kumimoji="0" lang="en-US" altLang="ko-KR" dirty="0"/>
              <a:t>) </a:t>
            </a:r>
            <a:r>
              <a:rPr kumimoji="0" lang="ko-KR" altLang="en-US" dirty="0"/>
              <a:t>접근 가능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46AF50-EC40-45C5-AB3B-4FA9199A6E4E}"/>
              </a:ext>
            </a:extLst>
          </p:cNvPr>
          <p:cNvSpPr/>
          <p:nvPr/>
        </p:nvSpPr>
        <p:spPr>
          <a:xfrm>
            <a:off x="2195736" y="5766208"/>
            <a:ext cx="1728192" cy="28803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CDF6DB0-9142-44A5-A7CC-206AAABC1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574" y="1805836"/>
            <a:ext cx="4776617" cy="5007985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A625B8F8-3E47-4972-97FD-01C947019E07}"/>
              </a:ext>
            </a:extLst>
          </p:cNvPr>
          <p:cNvSpPr/>
          <p:nvPr/>
        </p:nvSpPr>
        <p:spPr>
          <a:xfrm>
            <a:off x="1655676" y="6005918"/>
            <a:ext cx="2052229" cy="288032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53791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7542330" y="5751258"/>
            <a:ext cx="324036" cy="157565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825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3429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685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0287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1714500" algn="l" defTabSz="6858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057400" algn="l" defTabSz="6858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2400300" algn="l" defTabSz="6858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2743200" algn="l" defTabSz="6858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26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78904" y="512680"/>
            <a:ext cx="6858000" cy="681540"/>
          </a:xfrm>
          <a:prstGeom prst="rect">
            <a:avLst/>
          </a:prstGeom>
          <a:noFill/>
          <a:ln w="3175">
            <a:noFill/>
          </a:ln>
        </p:spPr>
        <p:txBody>
          <a:bodyPr lIns="405000" tIns="27000" rIns="135000" bIns="27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lang="ko-KR" altLang="en-US" sz="21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디자인프로젝트 배정 일정 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0CC9BF72-23A2-4472-9772-EBB344A9ED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78946"/>
              </p:ext>
            </p:extLst>
          </p:nvPr>
        </p:nvGraphicFramePr>
        <p:xfrm>
          <a:off x="602940" y="1376772"/>
          <a:ext cx="7641468" cy="4968548"/>
        </p:xfrm>
        <a:graphic>
          <a:graphicData uri="http://schemas.openxmlformats.org/drawingml/2006/table">
            <a:tbl>
              <a:tblPr/>
              <a:tblGrid>
                <a:gridCol w="26105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895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13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77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내</a:t>
                      </a: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용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03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일  시</a:t>
                      </a:r>
                      <a:endParaRPr kumimoji="0" lang="ko-KR" sz="1100" b="1" i="0" u="none" strike="noStrike" cap="none" normalizeH="0" baseline="3000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7625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비</a:t>
                      </a: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  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고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대학원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설명회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및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배정절차 설명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04/13(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목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18:00</a:t>
                      </a:r>
                      <a:endParaRPr kumimoji="0" lang="ko-KR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온라인 및 오프라인</a:t>
                      </a:r>
                      <a:endParaRPr kumimoji="0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68263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4/21~26 </a:t>
                      </a:r>
                      <a:r>
                        <a:rPr kumimoji="0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중간고사기간</a:t>
                      </a:r>
                      <a:endParaRPr kumimoji="0" 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설명회</a:t>
                      </a:r>
                      <a:endParaRPr kumimoji="0" lang="ko-KR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04/13(</a:t>
                      </a: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소개 영상 업로드</a:t>
                      </a:r>
                      <a:endParaRPr kumimoji="0" lang="ko-KR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전자공학과 연구실 소개</a:t>
                      </a:r>
                      <a:endParaRPr kumimoji="0" lang="ko-KR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면담</a:t>
                      </a:r>
                      <a:endParaRPr kumimoji="0" lang="ko-KR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5/01(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5/12(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연구실 방문 및 교수님 면담</a:t>
                      </a: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2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신청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5/01(</a:t>
                      </a: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~ 5/12(</a:t>
                      </a: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홈페이지에서 신청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18097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희망연구실 중복신청 불가</a:t>
                      </a: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학과회의 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상황에 따라 이메일 보고</a:t>
                      </a:r>
                      <a:r>
                        <a:rPr kumimoji="0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5/15(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16:30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1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차 지원 신청 보고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52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지원자 모임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지원자 신청 조정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)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5/18(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목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18:00 </a:t>
                      </a: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원자 전체 모임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</a:p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학과 홈페이지 공지 예정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)</a:t>
                      </a:r>
                    </a:p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5/18~19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개교기념축제</a:t>
                      </a: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2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지망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연구실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공지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5/22(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월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2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지원 연구실별 면접 실시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5/24(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~ 5/31(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수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2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 결과 공지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6/02(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금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이메일로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</a:rPr>
                        <a:t> 배정 결과 통보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282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2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배정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4150" marR="0" lvl="0" indent="-12223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charset="-127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174625" marR="0" lvl="0" indent="-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1</a:t>
                      </a:r>
                      <a:r>
                        <a:rPr kumimoji="0" 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차 </a:t>
                      </a:r>
                      <a:r>
                        <a:rPr kumimoji="0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굴림" charset="-127"/>
                        </a:rPr>
                        <a:t>미결정자에 대해 진행</a:t>
                      </a:r>
                      <a:endParaRPr kumimoji="0" 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</a:endParaRPr>
                    </a:p>
                  </a:txBody>
                  <a:tcPr marL="5129" marR="5129" marT="5128" marB="512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99741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8532440" y="6525344"/>
            <a:ext cx="432048" cy="210086"/>
          </a:xfrm>
          <a:prstGeom prst="rect">
            <a:avLst/>
          </a:prstGeom>
        </p:spPr>
        <p:txBody>
          <a:bodyPr anchor="ctr" anchorCtr="0"/>
          <a:lstStyle>
            <a:defPPr>
              <a:defRPr lang="ko-KR"/>
            </a:defPPr>
            <a:lvl1pPr algn="r" rtl="0" fontAlgn="base" latinLnBrk="1">
              <a:spcBef>
                <a:spcPct val="0"/>
              </a:spcBef>
              <a:spcAft>
                <a:spcPct val="0"/>
              </a:spcAft>
              <a:defRPr kumimoji="1" sz="11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Eras Medium ITC" pitchFamily="34" charset="0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fld id="{055B203F-07CF-4D68-A686-55D75B62DBF2}" type="slidenum">
              <a:rPr lang="ko-KR" altLang="en-US" smtClean="0"/>
              <a:pPr/>
              <a:t>27</a:t>
            </a:fld>
            <a:endParaRPr lang="ko-KR" altLang="en-US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0" y="0"/>
            <a:ext cx="9144000" cy="908720"/>
          </a:xfrm>
          <a:prstGeom prst="rect">
            <a:avLst/>
          </a:prstGeom>
          <a:noFill/>
          <a:ln w="3175">
            <a:noFill/>
          </a:ln>
        </p:spPr>
        <p:txBody>
          <a:bodyPr lIns="540000" tIns="36000" rIns="180000" bIns="36000" anchor="ctr" anchorCtr="0"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3200" b="1" kern="1200" baseline="0">
                <a:solidFill>
                  <a:srgbClr val="002060"/>
                </a:solidFill>
                <a:latin typeface="Arial" panose="020B0604020202020204" pitchFamily="34" charset="0"/>
                <a:ea typeface="함초롬돋움" panose="02030504000101010101" pitchFamily="18" charset="-127"/>
                <a:cs typeface="Arial" panose="020B0604020202020204" pitchFamily="34" charset="0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r>
              <a:rPr kumimoji="0" lang="ko-KR" altLang="en-US" sz="2800" dirty="0">
                <a:solidFill>
                  <a:srgbClr val="0070C0"/>
                </a:solidFill>
                <a:latin typeface="Tahoma" panose="020B0604030504040204" pitchFamily="34" charset="0"/>
                <a:ea typeface="나눔고딕" panose="020D0604000000000000" pitchFamily="50" charset="-127"/>
                <a:cs typeface="Tahoma" panose="020B0604030504040204" pitchFamily="34" charset="0"/>
              </a:rPr>
              <a:t>문의처 </a:t>
            </a: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D5461A92-F3E4-4B62-A834-ADA84FAD0A34}"/>
              </a:ext>
            </a:extLst>
          </p:cNvPr>
          <p:cNvSpPr txBox="1">
            <a:spLocks/>
          </p:cNvSpPr>
          <p:nvPr/>
        </p:nvSpPr>
        <p:spPr>
          <a:xfrm>
            <a:off x="460737" y="1550230"/>
            <a:ext cx="8222525" cy="3757540"/>
          </a:xfrm>
          <a:prstGeom prst="rect">
            <a:avLst/>
          </a:prstGeom>
          <a:noFill/>
          <a:ln>
            <a:noFill/>
          </a:ln>
        </p:spPr>
        <p:txBody>
          <a:bodyPr wrap="square" lIns="180000" tIns="108000" rIns="180000" bIns="108000" anchor="ctr" anchorCtr="0">
            <a:spAutoFit/>
          </a:bodyPr>
          <a:lstStyle>
            <a:lvl1pPr marL="378000" marR="0" indent="-378000" algn="l" defTabSz="914400" rtl="0" eaLnBrk="0" fontAlgn="base" latinLnBrk="1" hangingPunct="0">
              <a:lnSpc>
                <a:spcPct val="100000"/>
              </a:lnSpc>
              <a:spcBef>
                <a:spcPts val="1500"/>
              </a:spcBef>
              <a:spcAft>
                <a:spcPct val="0"/>
              </a:spcAft>
              <a:buClr>
                <a:srgbClr val="CC0000"/>
              </a:buClr>
              <a:buSzTx/>
              <a:buFont typeface="Wingdings" panose="05000000000000000000" pitchFamily="2" charset="2"/>
              <a:buChar char="l"/>
              <a:tabLst/>
              <a:defRPr sz="2000" b="1" kern="1200" baseline="0">
                <a:solidFill>
                  <a:srgbClr val="002060"/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1pPr>
            <a:lvl2pPr marL="792000" indent="-3024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anose="05000000000000000000" pitchFamily="2" charset="2"/>
              <a:buChar char="§"/>
              <a:defRPr sz="18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2pPr>
            <a:lvl3pPr marL="799200" indent="-277200" algn="l" rtl="0" eaLnBrk="0" fontAlgn="base" latinLnBrk="1" hangingPunct="0">
              <a:spcBef>
                <a:spcPts val="6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pitchFamily="34" charset="0"/>
              <a:buChar char="»"/>
              <a:tabLst>
                <a:tab pos="1081088" algn="l"/>
              </a:tabLst>
              <a:defRPr sz="1800" b="1" kern="1200" baseline="0">
                <a:solidFill>
                  <a:schemeClr val="accent6">
                    <a:lumMod val="75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3pPr>
            <a:lvl4pPr marL="1260000" indent="-252000" algn="l" rtl="0" eaLnBrk="0" fontAlgn="base" latinLnBrk="1" hangingPunct="0">
              <a:spcBef>
                <a:spcPts val="400"/>
              </a:spcBef>
              <a:spcAft>
                <a:spcPct val="0"/>
              </a:spcAft>
              <a:buClr>
                <a:srgbClr val="7030A0"/>
              </a:buClr>
              <a:buFont typeface="Comic Sans MS" pitchFamily="66" charset="0"/>
              <a:buChar char="–"/>
              <a:tabLst>
                <a:tab pos="1436688" algn="l"/>
              </a:tabLst>
              <a:defRPr sz="17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4pPr>
            <a:lvl5pPr marL="1332000" indent="-187200" algn="l" rtl="0" eaLnBrk="0" fontAlgn="base" latinLnBrk="1" hangingPunct="0">
              <a:spcBef>
                <a:spcPts val="300"/>
              </a:spcBef>
              <a:spcAft>
                <a:spcPct val="0"/>
              </a:spcAft>
              <a:buFont typeface="Wingdings" pitchFamily="2" charset="2"/>
              <a:buChar char="§"/>
              <a:defRPr sz="1400" b="1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5pPr>
            <a:lvl6pPr marL="1620000" indent="-158400" algn="l" defTabSz="914400" rtl="0" eaLnBrk="1" latinLnBrk="1" hangingPunct="1">
              <a:spcBef>
                <a:spcPts val="200"/>
              </a:spcBef>
              <a:buFont typeface="Arial" pitchFamily="34" charset="0"/>
              <a:buChar char="•"/>
              <a:defRPr sz="12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6pPr>
            <a:lvl7pPr marL="1872000" indent="-136800" algn="l" defTabSz="914400" rtl="0" eaLnBrk="1" latinLnBrk="1" hangingPunct="1">
              <a:spcBef>
                <a:spcPts val="0"/>
              </a:spcBef>
              <a:buFont typeface="Arial" pitchFamily="34" charset="0"/>
              <a:buChar char="•"/>
              <a:defRPr lang="ko-KR" altLang="en-US" sz="800" b="1" kern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Sans" panose="020B0602030504020204" pitchFamily="34" charset="0"/>
                <a:ea typeface="나눔고딕" panose="020D0604000000000000" pitchFamily="50" charset="-127"/>
                <a:cs typeface="Tahoma" panose="020B0604030504040204" pitchFamily="34" charset="0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800" kern="1200" dirty="0" smtClean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1200"/>
              </a:spcBef>
              <a:buNone/>
            </a:pPr>
            <a:r>
              <a:rPr kumimoji="0" lang="en-US" altLang="ko-KR" dirty="0"/>
              <a:t>&lt; </a:t>
            </a:r>
            <a:r>
              <a:rPr kumimoji="0" lang="ko-KR" altLang="en-US" dirty="0"/>
              <a:t>디자인프로젝트 및 특수연구 배정 담당 교수 </a:t>
            </a:r>
            <a:r>
              <a:rPr kumimoji="0" lang="en-US" altLang="ko-KR" dirty="0"/>
              <a:t>&gt;</a:t>
            </a: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lang="ko-KR" altLang="en-US" dirty="0">
                <a:solidFill>
                  <a:srgbClr val="008000"/>
                </a:solidFill>
              </a:rPr>
              <a:t>김영록</a:t>
            </a:r>
            <a:r>
              <a:rPr kumimoji="0" lang="ko-KR" altLang="en-US" dirty="0">
                <a:solidFill>
                  <a:srgbClr val="008000"/>
                </a:solidFill>
              </a:rPr>
              <a:t> 교수  </a:t>
            </a:r>
            <a:r>
              <a:rPr kumimoji="0" lang="en-US" altLang="ko-KR" u="sng" dirty="0">
                <a:solidFill>
                  <a:schemeClr val="accent1"/>
                </a:solidFill>
              </a:rPr>
              <a:t>ylkim</a:t>
            </a:r>
            <a:r>
              <a:rPr kumimoji="0" lang="en-US" altLang="ko-KR" u="sng" dirty="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@sogang.ac.kr</a:t>
            </a:r>
            <a:endParaRPr kumimoji="0" lang="en-US" altLang="ko-KR" u="sng" dirty="0">
              <a:solidFill>
                <a:schemeClr val="accent1"/>
              </a:solidFill>
            </a:endParaRPr>
          </a:p>
          <a:p>
            <a:pPr>
              <a:spcBef>
                <a:spcPts val="1200"/>
              </a:spcBef>
            </a:pPr>
            <a:endParaRPr kumimoji="0" lang="en-US" altLang="ko-KR" dirty="0"/>
          </a:p>
          <a:p>
            <a:pPr marL="0" indent="0">
              <a:spcBef>
                <a:spcPts val="1200"/>
              </a:spcBef>
              <a:buNone/>
            </a:pPr>
            <a:r>
              <a:rPr kumimoji="0" lang="en-US" altLang="ko-KR" dirty="0"/>
              <a:t>&lt; </a:t>
            </a:r>
            <a:r>
              <a:rPr kumimoji="0" lang="ko-KR" altLang="en-US" dirty="0"/>
              <a:t>담당 조교 </a:t>
            </a:r>
            <a:r>
              <a:rPr kumimoji="0" lang="en-US" altLang="ko-KR" dirty="0"/>
              <a:t>&gt;</a:t>
            </a: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lang="ko-KR" altLang="en-US" dirty="0" err="1">
                <a:solidFill>
                  <a:srgbClr val="008000"/>
                </a:solidFill>
              </a:rPr>
              <a:t>고제우</a:t>
            </a:r>
            <a:r>
              <a:rPr kumimoji="0" lang="ko-KR" altLang="en-US" dirty="0">
                <a:solidFill>
                  <a:srgbClr val="008000"/>
                </a:solidFill>
              </a:rPr>
              <a:t> </a:t>
            </a:r>
            <a:r>
              <a:rPr lang="ko-KR" altLang="en-US" dirty="0">
                <a:solidFill>
                  <a:srgbClr val="008000"/>
                </a:solidFill>
              </a:rPr>
              <a:t>석</a:t>
            </a:r>
            <a:r>
              <a:rPr kumimoji="0" lang="ko-KR" altLang="en-US" dirty="0">
                <a:solidFill>
                  <a:srgbClr val="008000"/>
                </a:solidFill>
              </a:rPr>
              <a:t>사과정</a:t>
            </a:r>
            <a:r>
              <a:rPr kumimoji="0" lang="ko-KR" altLang="en-US" dirty="0"/>
              <a:t>  </a:t>
            </a:r>
            <a:r>
              <a:rPr lang="en-US" altLang="ko-KR" u="sng" dirty="0">
                <a:solidFill>
                  <a:schemeClr val="accent1"/>
                </a:solidFill>
              </a:rPr>
              <a:t>sguwpdn@sogang.ac.kr</a:t>
            </a:r>
            <a:endParaRPr kumimoji="0" lang="en-US" altLang="ko-KR" u="sng" dirty="0">
              <a:solidFill>
                <a:schemeClr val="accent1"/>
              </a:solidFill>
            </a:endParaRPr>
          </a:p>
          <a:p>
            <a:pPr>
              <a:spcBef>
                <a:spcPts val="1200"/>
              </a:spcBef>
            </a:pPr>
            <a:endParaRPr kumimoji="0" lang="en-US" altLang="ko-KR" dirty="0"/>
          </a:p>
          <a:p>
            <a:pPr marL="0" indent="0">
              <a:spcBef>
                <a:spcPts val="1200"/>
              </a:spcBef>
              <a:buNone/>
            </a:pPr>
            <a:r>
              <a:rPr kumimoji="0" lang="en-US" altLang="ko-KR" dirty="0"/>
              <a:t>&lt; </a:t>
            </a:r>
            <a:r>
              <a:rPr kumimoji="0" lang="ko-KR" altLang="en-US" dirty="0"/>
              <a:t>담당 행정원 </a:t>
            </a:r>
            <a:r>
              <a:rPr kumimoji="0" lang="en-US" altLang="ko-KR" dirty="0"/>
              <a:t>&gt;</a:t>
            </a:r>
            <a:endParaRPr kumimoji="0" lang="ko-KR" altLang="en-US" dirty="0"/>
          </a:p>
          <a:p>
            <a:pPr>
              <a:spcBef>
                <a:spcPts val="1200"/>
              </a:spcBef>
            </a:pPr>
            <a:r>
              <a:rPr lang="ko-KR" altLang="en-US" dirty="0">
                <a:solidFill>
                  <a:srgbClr val="008000"/>
                </a:solidFill>
              </a:rPr>
              <a:t>김현성</a:t>
            </a:r>
            <a:r>
              <a:rPr kumimoji="0" lang="ko-KR" altLang="en-US" dirty="0">
                <a:solidFill>
                  <a:srgbClr val="008000"/>
                </a:solidFill>
              </a:rPr>
              <a:t> 행정연구원</a:t>
            </a:r>
            <a:r>
              <a:rPr kumimoji="0" lang="ko-KR" altLang="en-US" dirty="0"/>
              <a:t>  </a:t>
            </a:r>
            <a:r>
              <a:rPr kumimoji="0" lang="en-US" altLang="ko-KR" u="sng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eeadmin@sogang.ac.kr</a:t>
            </a:r>
            <a:r>
              <a:rPr kumimoji="0" lang="en-US" altLang="ko-KR" u="sng" dirty="0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6488528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15787</TotalTime>
  <Words>2628</Words>
  <Application>Microsoft Office PowerPoint</Application>
  <PresentationFormat>화면 슬라이드 쇼(4:3)</PresentationFormat>
  <Paragraphs>925</Paragraphs>
  <Slides>27</Slides>
  <Notes>12</Notes>
  <HiddenSlides>0</HiddenSlides>
  <MMClips>0</MMClips>
  <ScaleCrop>false</ScaleCrop>
  <HeadingPairs>
    <vt:vector size="8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43" baseType="lpstr">
      <vt:lpstr>BGPHMF+HYgprM</vt:lpstr>
      <vt:lpstr>HY견고딕</vt:lpstr>
      <vt:lpstr>HY헤드라인M</vt:lpstr>
      <vt:lpstr>굴림</vt:lpstr>
      <vt:lpstr>나눔고딕</vt:lpstr>
      <vt:lpstr>맑은 고딕</vt:lpstr>
      <vt:lpstr>함초롬바탕</vt:lpstr>
      <vt:lpstr>Arial</vt:lpstr>
      <vt:lpstr>Calisto MT</vt:lpstr>
      <vt:lpstr>Eras Medium ITC</vt:lpstr>
      <vt:lpstr>Lucida Sans</vt:lpstr>
      <vt:lpstr>Tahoma</vt:lpstr>
      <vt:lpstr>Times New Roman</vt:lpstr>
      <vt:lpstr>Wingdings</vt:lpstr>
      <vt:lpstr>디자인 사용자 지정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산학 연계 프로그램</vt:lpstr>
      <vt:lpstr>PowerPoint 프레젠테이션</vt:lpstr>
      <vt:lpstr>PowerPoint 프레젠테이션</vt:lpstr>
      <vt:lpstr>PowerPoint 프레젠테이션</vt:lpstr>
      <vt:lpstr>학과 교수진</vt:lpstr>
      <vt:lpstr>PowerPoint 프레젠테이션</vt:lpstr>
      <vt:lpstr>RF 및 통신</vt:lpstr>
      <vt:lpstr>반도체 및 집적회로</vt:lpstr>
      <vt:lpstr>정보 및 시스템</vt:lpstr>
      <vt:lpstr>컴퓨터 / 임베디드 시스템 및 인터넷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C204U</dc:creator>
  <cp:lastModifiedBy>김현성</cp:lastModifiedBy>
  <cp:revision>1235</cp:revision>
  <dcterms:created xsi:type="dcterms:W3CDTF">2009-12-23T00:48:59Z</dcterms:created>
  <dcterms:modified xsi:type="dcterms:W3CDTF">2023-04-13T05:51:53Z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SCPROP_SA">
    <vt:lpwstr>C:\Users\sogang\Documents\네이트온 받은 파일\2018 전자공학과 소개자료(V.리뉴얼중).pptx</vt:lpwstr>
  </property>
</Properties>
</file>