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  <p:sldMasterId id="2147483879" r:id="rId2"/>
  </p:sldMasterIdLst>
  <p:notesMasterIdLst>
    <p:notesMasterId r:id="rId35"/>
  </p:notesMasterIdLst>
  <p:sldIdLst>
    <p:sldId id="265" r:id="rId3"/>
    <p:sldId id="304" r:id="rId4"/>
    <p:sldId id="393" r:id="rId5"/>
    <p:sldId id="381" r:id="rId6"/>
    <p:sldId id="394" r:id="rId7"/>
    <p:sldId id="395" r:id="rId8"/>
    <p:sldId id="396" r:id="rId9"/>
    <p:sldId id="397" r:id="rId10"/>
    <p:sldId id="398" r:id="rId11"/>
    <p:sldId id="400" r:id="rId12"/>
    <p:sldId id="414" r:id="rId13"/>
    <p:sldId id="401" r:id="rId14"/>
    <p:sldId id="403" r:id="rId15"/>
    <p:sldId id="415" r:id="rId16"/>
    <p:sldId id="404" r:id="rId17"/>
    <p:sldId id="405" r:id="rId18"/>
    <p:sldId id="406" r:id="rId19"/>
    <p:sldId id="407" r:id="rId20"/>
    <p:sldId id="408" r:id="rId21"/>
    <p:sldId id="410" r:id="rId22"/>
    <p:sldId id="421" r:id="rId23"/>
    <p:sldId id="422" r:id="rId24"/>
    <p:sldId id="409" r:id="rId25"/>
    <p:sldId id="411" r:id="rId26"/>
    <p:sldId id="423" r:id="rId27"/>
    <p:sldId id="424" r:id="rId28"/>
    <p:sldId id="416" r:id="rId29"/>
    <p:sldId id="419" r:id="rId30"/>
    <p:sldId id="417" r:id="rId31"/>
    <p:sldId id="418" r:id="rId32"/>
    <p:sldId id="420" r:id="rId33"/>
    <p:sldId id="382" r:id="rId34"/>
  </p:sldIdLst>
  <p:sldSz cx="9144000" cy="6858000" type="screen4x3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  <a:srgbClr val="CCFFCC"/>
    <a:srgbClr val="EAEAEA"/>
    <a:srgbClr val="FFFF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44" autoAdjust="0"/>
    <p:restoredTop sz="94660" autoAdjust="0"/>
  </p:normalViewPr>
  <p:slideViewPr>
    <p:cSldViewPr>
      <p:cViewPr varScale="1">
        <p:scale>
          <a:sx n="134" d="100"/>
          <a:sy n="134" d="100"/>
        </p:scale>
        <p:origin x="132" y="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0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OGANG\Desktop\&#54617;&#44284;%20&#52712;&#50629;&#47456;&#51088;&#47308;_20200428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OGANG\Desktop\&#54617;&#44284;%20&#52712;&#50629;&#47456;&#51088;&#47308;_20200428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100" b="1"/>
              <a:t>학부 취업통계</a:t>
            </a:r>
          </a:p>
        </c:rich>
      </c:tx>
      <c:layout>
        <c:manualLayout>
          <c:xMode val="edge"/>
          <c:yMode val="edge"/>
          <c:x val="0.31753641732283466"/>
          <c:y val="1.53920130601836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5.9435695538057741E-2"/>
          <c:y val="0.17012022434768012"/>
          <c:w val="0.69480561023622045"/>
          <c:h val="0.756485324715421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취업통계!$B$5</c:f>
              <c:strCache>
                <c:ptCount val="1"/>
                <c:pt idx="0">
                  <c:v>졸업생(명)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accent1"/>
              </a:solidFill>
            </a:ln>
            <a:effectLst/>
          </c:spPr>
          <c:invertIfNegative val="0"/>
          <c:cat>
            <c:numRef>
              <c:f>취업통계!$A$6:$A$10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취업통계!$B$6:$B$10</c:f>
              <c:numCache>
                <c:formatCode>General</c:formatCode>
                <c:ptCount val="5"/>
                <c:pt idx="0">
                  <c:v>103</c:v>
                </c:pt>
                <c:pt idx="1">
                  <c:v>111</c:v>
                </c:pt>
                <c:pt idx="2">
                  <c:v>89</c:v>
                </c:pt>
                <c:pt idx="3">
                  <c:v>103</c:v>
                </c:pt>
                <c:pt idx="4">
                  <c:v>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C47-4207-A60E-AB7C5E629CEF}"/>
            </c:ext>
          </c:extLst>
        </c:ser>
        <c:ser>
          <c:idx val="1"/>
          <c:order val="1"/>
          <c:tx>
            <c:strRef>
              <c:f>취업통계!$C$5</c:f>
              <c:strCache>
                <c:ptCount val="1"/>
                <c:pt idx="0">
                  <c:v>취업자(명)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취업통계!$A$6:$A$10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취업통계!$C$6:$C$10</c:f>
              <c:numCache>
                <c:formatCode>General</c:formatCode>
                <c:ptCount val="5"/>
                <c:pt idx="0">
                  <c:v>84.4</c:v>
                </c:pt>
                <c:pt idx="1">
                  <c:v>82.1</c:v>
                </c:pt>
                <c:pt idx="2">
                  <c:v>72.900000000000006</c:v>
                </c:pt>
                <c:pt idx="3">
                  <c:v>89.61</c:v>
                </c:pt>
                <c:pt idx="4">
                  <c:v>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C47-4207-A60E-AB7C5E629C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76029392"/>
        <c:axId val="776032656"/>
      </c:barChart>
      <c:lineChart>
        <c:grouping val="standard"/>
        <c:varyColors val="0"/>
        <c:ser>
          <c:idx val="2"/>
          <c:order val="2"/>
          <c:tx>
            <c:strRef>
              <c:f>취업통계!$D$5</c:f>
              <c:strCache>
                <c:ptCount val="1"/>
                <c:pt idx="0">
                  <c:v>취업률</c:v>
                </c:pt>
              </c:strCache>
            </c:strRef>
          </c:tx>
          <c:spPr>
            <a:ln w="19050" cap="rnd">
              <a:solidFill>
                <a:schemeClr val="accent3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취업통계!$A$6:$A$8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취업통계!$D$6:$D$10</c:f>
              <c:numCache>
                <c:formatCode>0%</c:formatCode>
                <c:ptCount val="5"/>
                <c:pt idx="0">
                  <c:v>0.82</c:v>
                </c:pt>
                <c:pt idx="1">
                  <c:v>0.74</c:v>
                </c:pt>
                <c:pt idx="2">
                  <c:v>0.82</c:v>
                </c:pt>
                <c:pt idx="3">
                  <c:v>0.87</c:v>
                </c:pt>
                <c:pt idx="4">
                  <c:v>0.78900000000000003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6C47-4207-A60E-AB7C5E629C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6034288"/>
        <c:axId val="776022320"/>
      </c:lineChart>
      <c:catAx>
        <c:axId val="776029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76032656"/>
        <c:crossesAt val="0"/>
        <c:auto val="1"/>
        <c:lblAlgn val="ctr"/>
        <c:lblOffset val="100"/>
        <c:noMultiLvlLbl val="0"/>
      </c:catAx>
      <c:valAx>
        <c:axId val="776032656"/>
        <c:scaling>
          <c:orientation val="minMax"/>
          <c:max val="12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76029392"/>
        <c:crosses val="autoZero"/>
        <c:crossBetween val="between"/>
        <c:majorUnit val="20"/>
      </c:valAx>
      <c:valAx>
        <c:axId val="776022320"/>
        <c:scaling>
          <c:orientation val="minMax"/>
          <c:max val="1"/>
          <c:min val="0"/>
        </c:scaling>
        <c:delete val="0"/>
        <c:axPos val="r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76034288"/>
        <c:crosses val="max"/>
        <c:crossBetween val="between"/>
        <c:majorUnit val="0.2"/>
      </c:valAx>
      <c:catAx>
        <c:axId val="7760342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7602232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2676673228346476"/>
          <c:y val="0.57720018676450491"/>
          <c:w val="0.17146653543307089"/>
          <c:h val="0.3535357544646685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100" b="1"/>
              <a:t>대학원 취업통계</a:t>
            </a:r>
          </a:p>
        </c:rich>
      </c:tx>
      <c:layout>
        <c:manualLayout>
          <c:xMode val="edge"/>
          <c:yMode val="edge"/>
          <c:x val="0.32573361933977951"/>
          <c:y val="1.891252673442017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4.9974734200174085E-2"/>
          <c:y val="0.16344205603885914"/>
          <c:w val="0.71241429082232544"/>
          <c:h val="0.7677228990193184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취업통계!$B$17</c:f>
              <c:strCache>
                <c:ptCount val="1"/>
                <c:pt idx="0">
                  <c:v>졸업생(명)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취업통계!$A$18:$A$22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취업통계!$B$18:$B$22</c:f>
              <c:numCache>
                <c:formatCode>General</c:formatCode>
                <c:ptCount val="5"/>
                <c:pt idx="0">
                  <c:v>49</c:v>
                </c:pt>
                <c:pt idx="1">
                  <c:v>48</c:v>
                </c:pt>
                <c:pt idx="2">
                  <c:v>49</c:v>
                </c:pt>
                <c:pt idx="3">
                  <c:v>62</c:v>
                </c:pt>
                <c:pt idx="4">
                  <c:v>57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9A7-45E2-8C2D-70D22C16EA7C}"/>
            </c:ext>
          </c:extLst>
        </c:ser>
        <c:ser>
          <c:idx val="1"/>
          <c:order val="1"/>
          <c:tx>
            <c:strRef>
              <c:f>취업통계!$C$17</c:f>
              <c:strCache>
                <c:ptCount val="1"/>
                <c:pt idx="0">
                  <c:v>취업자(명)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취업통계!$A$18:$A$22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취업통계!$C$18:$C$22</c:f>
              <c:numCache>
                <c:formatCode>General</c:formatCode>
                <c:ptCount val="5"/>
                <c:pt idx="0">
                  <c:v>44.5</c:v>
                </c:pt>
                <c:pt idx="1">
                  <c:v>43.6</c:v>
                </c:pt>
                <c:pt idx="2">
                  <c:v>43.1</c:v>
                </c:pt>
                <c:pt idx="3">
                  <c:v>53.4</c:v>
                </c:pt>
                <c:pt idx="4">
                  <c:v>54.9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9A7-45E2-8C2D-70D22C16EA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76033744"/>
        <c:axId val="776022864"/>
      </c:barChart>
      <c:lineChart>
        <c:grouping val="standard"/>
        <c:varyColors val="0"/>
        <c:ser>
          <c:idx val="2"/>
          <c:order val="2"/>
          <c:tx>
            <c:strRef>
              <c:f>취업통계!$D$17</c:f>
              <c:strCache>
                <c:ptCount val="1"/>
                <c:pt idx="0">
                  <c:v>취업률</c:v>
                </c:pt>
              </c:strCache>
            </c:strRef>
          </c:tx>
          <c:spPr>
            <a:ln w="19050" cap="rnd">
              <a:solidFill>
                <a:schemeClr val="accent3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취업통계!$A$18:$A$20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취업통계!$D$18:$D$22</c:f>
              <c:numCache>
                <c:formatCode>0%</c:formatCode>
                <c:ptCount val="5"/>
                <c:pt idx="0">
                  <c:v>0.91</c:v>
                </c:pt>
                <c:pt idx="1">
                  <c:v>0.91</c:v>
                </c:pt>
                <c:pt idx="2">
                  <c:v>0.88</c:v>
                </c:pt>
                <c:pt idx="3">
                  <c:v>0.86199999999999999</c:v>
                </c:pt>
                <c:pt idx="4">
                  <c:v>0.96399999999999997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C9A7-45E2-8C2D-70D22C16EA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6023408"/>
        <c:axId val="776025584"/>
      </c:lineChart>
      <c:catAx>
        <c:axId val="776033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76022864"/>
        <c:crosses val="autoZero"/>
        <c:auto val="1"/>
        <c:lblAlgn val="ctr"/>
        <c:lblOffset val="100"/>
        <c:noMultiLvlLbl val="0"/>
      </c:catAx>
      <c:valAx>
        <c:axId val="776022864"/>
        <c:scaling>
          <c:orientation val="minMax"/>
          <c:max val="1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76033744"/>
        <c:crosses val="autoZero"/>
        <c:crossBetween val="between"/>
        <c:majorUnit val="20"/>
        <c:minorUnit val="2"/>
      </c:valAx>
      <c:valAx>
        <c:axId val="776025584"/>
        <c:scaling>
          <c:orientation val="minMax"/>
          <c:max val="1"/>
          <c:min val="0"/>
        </c:scaling>
        <c:delete val="0"/>
        <c:axPos val="r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76023408"/>
        <c:crosses val="max"/>
        <c:crossBetween val="between"/>
        <c:minorUnit val="0.2"/>
      </c:valAx>
      <c:catAx>
        <c:axId val="7760234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7602558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2910715358684062"/>
          <c:y val="0.55791924083032851"/>
          <c:w val="0.16743066023688452"/>
          <c:h val="0.4118207163945992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374C850-95F9-42EA-B7B0-F8418556C458}" type="datetimeFigureOut">
              <a:rPr lang="ko-KR" altLang="en-US"/>
              <a:pPr>
                <a:defRPr/>
              </a:pPr>
              <a:t>2021-04-29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 smtClean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>
              <a:defRPr/>
            </a:pPr>
            <a:fld id="{9278D140-3EA4-4E8E-89F5-7216C630C13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94523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 userDrawn="1"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rgbClr val="8EB3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5" name="이등변 삼각형 4"/>
          <p:cNvSpPr>
            <a:spLocks noChangeAspect="1"/>
          </p:cNvSpPr>
          <p:nvPr/>
        </p:nvSpPr>
        <p:spPr bwMode="auto">
          <a:xfrm rot="5400000">
            <a:off x="419100" y="6578600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rnd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anchor="ctr"/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hangingPunct="1">
              <a:defRPr/>
            </a:pPr>
            <a:endParaRPr kumimoji="0" lang="en-US" altLang="ko-KR">
              <a:solidFill>
                <a:srgbClr val="FFFFFF"/>
              </a:solidFill>
              <a:latin typeface="Gill Sans MT" pitchFamily="34" charset="0"/>
            </a:endParaRPr>
          </a:p>
        </p:txBody>
      </p:sp>
      <p:sp>
        <p:nvSpPr>
          <p:cNvPr id="6" name="Line 25"/>
          <p:cNvSpPr>
            <a:spLocks noChangeShapeType="1"/>
          </p:cNvSpPr>
          <p:nvPr userDrawn="1"/>
        </p:nvSpPr>
        <p:spPr bwMode="auto">
          <a:xfrm>
            <a:off x="0" y="82550"/>
            <a:ext cx="91440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7" name="Rectangle 21"/>
          <p:cNvSpPr>
            <a:spLocks noChangeArrowheads="1"/>
          </p:cNvSpPr>
          <p:nvPr userDrawn="1"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ADC94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9" name="Line 22"/>
          <p:cNvSpPr>
            <a:spLocks noChangeShapeType="1"/>
          </p:cNvSpPr>
          <p:nvPr userDrawn="1"/>
        </p:nvSpPr>
        <p:spPr bwMode="auto">
          <a:xfrm>
            <a:off x="0" y="836613"/>
            <a:ext cx="9144000" cy="0"/>
          </a:xfrm>
          <a:prstGeom prst="line">
            <a:avLst/>
          </a:prstGeom>
          <a:noFill/>
          <a:ln w="38100">
            <a:solidFill>
              <a:srgbClr val="58741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" name="Line 24"/>
          <p:cNvSpPr>
            <a:spLocks noChangeShapeType="1"/>
          </p:cNvSpPr>
          <p:nvPr userDrawn="1"/>
        </p:nvSpPr>
        <p:spPr bwMode="auto">
          <a:xfrm>
            <a:off x="0" y="763588"/>
            <a:ext cx="91440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1" name="Line 25"/>
          <p:cNvSpPr>
            <a:spLocks noChangeShapeType="1"/>
          </p:cNvSpPr>
          <p:nvPr userDrawn="1"/>
        </p:nvSpPr>
        <p:spPr bwMode="auto">
          <a:xfrm>
            <a:off x="0" y="82550"/>
            <a:ext cx="91440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2" name="Line 26"/>
          <p:cNvSpPr>
            <a:spLocks noChangeShapeType="1"/>
          </p:cNvSpPr>
          <p:nvPr userDrawn="1"/>
        </p:nvSpPr>
        <p:spPr bwMode="auto">
          <a:xfrm>
            <a:off x="0" y="11113"/>
            <a:ext cx="9144000" cy="0"/>
          </a:xfrm>
          <a:prstGeom prst="line">
            <a:avLst/>
          </a:prstGeom>
          <a:noFill/>
          <a:ln w="38100">
            <a:solidFill>
              <a:srgbClr val="58741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3" name="Line 30"/>
          <p:cNvSpPr>
            <a:spLocks noChangeShapeType="1"/>
          </p:cNvSpPr>
          <p:nvPr userDrawn="1"/>
        </p:nvSpPr>
        <p:spPr bwMode="auto">
          <a:xfrm>
            <a:off x="0" y="6453188"/>
            <a:ext cx="9144000" cy="0"/>
          </a:xfrm>
          <a:prstGeom prst="line">
            <a:avLst/>
          </a:prstGeom>
          <a:noFill/>
          <a:ln w="28575">
            <a:solidFill>
              <a:srgbClr val="5D6F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14" name="Picture 32" descr="Untitled-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200" y="6502400"/>
            <a:ext cx="10747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5" name="날짜 개체 틀 3"/>
          <p:cNvSpPr>
            <a:spLocks noGrp="1"/>
          </p:cNvSpPr>
          <p:nvPr>
            <p:ph type="dt" sz="half" idx="10"/>
          </p:nvPr>
        </p:nvSpPr>
        <p:spPr>
          <a:xfrm>
            <a:off x="6400800" y="6467475"/>
            <a:ext cx="22891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4E388-6E85-4C3E-8A6F-6F04A4966ACF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16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484438" y="6467475"/>
            <a:ext cx="4117975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r>
              <a:rPr lang="ko-KR" altLang="en-US"/>
              <a:t>전자공학과</a:t>
            </a:r>
          </a:p>
        </p:txBody>
      </p:sp>
      <p:sp>
        <p:nvSpPr>
          <p:cNvPr id="1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11188" y="6491288"/>
            <a:ext cx="1530350" cy="307975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9C2C852-51E9-4078-BA58-E3A77147BA7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3308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6940A-AE0E-4890-B0AA-7E18DD474943}" type="datetime1">
              <a:rPr lang="ko-KR" altLang="en-US"/>
              <a:pPr>
                <a:defRPr/>
              </a:pPr>
              <a:t>2021-04-29</a:t>
            </a:fld>
            <a:r>
              <a:rPr lang="en-US" altLang="ko-KR"/>
              <a:t>2008-03-12</a:t>
            </a:r>
            <a:endParaRPr lang="ko-KR" altLang="en-US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2008</a:t>
            </a:r>
            <a:r>
              <a:rPr lang="ko-KR" altLang="en-US"/>
              <a:t>년 </a:t>
            </a:r>
            <a:r>
              <a:rPr lang="en-US" altLang="ko-KR"/>
              <a:t>2</a:t>
            </a:r>
            <a:r>
              <a:rPr lang="ko-KR" altLang="en-US"/>
              <a:t>학기 특수연구  및  디자인 프로젝트 신청</a:t>
            </a:r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5CE81-CA1C-4685-9577-562EC974877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096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E59A8-2BFA-4430-AA27-EC6FDD61238D}" type="datetime1">
              <a:rPr lang="ko-KR" altLang="en-US"/>
              <a:pPr>
                <a:defRPr/>
              </a:pPr>
              <a:t>2021-04-29</a:t>
            </a:fld>
            <a:r>
              <a:rPr lang="en-US" altLang="ko-KR"/>
              <a:t>2008-03-12</a:t>
            </a:r>
            <a:endParaRPr lang="ko-KR" altLang="en-US"/>
          </a:p>
        </p:txBody>
      </p:sp>
      <p:sp>
        <p:nvSpPr>
          <p:cNvPr id="8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2008</a:t>
            </a:r>
            <a:r>
              <a:rPr lang="ko-KR" altLang="en-US"/>
              <a:t>년 </a:t>
            </a:r>
            <a:r>
              <a:rPr lang="en-US" altLang="ko-KR"/>
              <a:t>2</a:t>
            </a:r>
            <a:r>
              <a:rPr lang="ko-KR" altLang="en-US"/>
              <a:t>학기 특수연구  및  디자인 프로젝트 신청</a:t>
            </a:r>
          </a:p>
        </p:txBody>
      </p:sp>
      <p:sp>
        <p:nvSpPr>
          <p:cNvPr id="9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21370-99F8-4A62-A316-589DB87CA92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522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A7623-CD7A-4337-8ECD-412758A7D2E8}" type="datetime1">
              <a:rPr lang="ko-KR" altLang="en-US"/>
              <a:pPr>
                <a:defRPr/>
              </a:pPr>
              <a:t>2021-04-29</a:t>
            </a:fld>
            <a:r>
              <a:rPr lang="en-US" altLang="ko-KR"/>
              <a:t>2008-03-12</a:t>
            </a:r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2008</a:t>
            </a:r>
            <a:r>
              <a:rPr lang="ko-KR" altLang="en-US"/>
              <a:t>년 </a:t>
            </a:r>
            <a:r>
              <a:rPr lang="en-US" altLang="ko-KR"/>
              <a:t>2</a:t>
            </a:r>
            <a:r>
              <a:rPr lang="ko-KR" altLang="en-US"/>
              <a:t>학기 특수연구  및  디자인 프로젝트 신청</a:t>
            </a:r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0A812-774C-49CB-B486-7BDE785D319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4935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6220F-2FEE-4775-B1FC-177F132F23F9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1435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B0136-990A-41B4-9983-E473C6907E34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61959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C8716-D452-415C-9B07-68059FD5C092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43333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79388" y="908050"/>
            <a:ext cx="4279900" cy="5218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11688" y="908050"/>
            <a:ext cx="4281487" cy="5218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EBDF2-BBD0-4025-AEE6-EC6BF808CC09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66080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1DA5F-0787-4245-BD2D-4669094D3536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33763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30FC5-C475-4899-82EC-D839E2793D77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93021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5A066-A9D3-4121-B683-5E98ABA9A89D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56219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6A17E-76C2-43D7-AB6D-F5C1D5D6F05C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141769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175684-13A0-4882-ABC6-6CAA76E80C7B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58559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31F21-B412-41F7-AF92-05BC0F00196E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151102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15125" y="44450"/>
            <a:ext cx="2178050" cy="608171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79388" y="44450"/>
            <a:ext cx="6383337" cy="608171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25807-A861-4906-8FF5-33031F695FFF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73010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  <a:endParaRPr lang="en-US" altLang="ko-KR"/>
          </a:p>
        </p:txBody>
      </p:sp>
      <p:sp>
        <p:nvSpPr>
          <p:cNvPr id="102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altLang="ko-KR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Gill Sans MT" pitchFamily="34" charset="0"/>
                <a:ea typeface="맑은 고딕" pitchFamily="50" charset="-127"/>
              </a:defRPr>
            </a:lvl1pPr>
          </a:lstStyle>
          <a:p>
            <a:pPr>
              <a:defRPr/>
            </a:pPr>
            <a:fld id="{DB538F4A-8D76-4117-8067-53B778B1D70F}" type="datetime1">
              <a:rPr lang="ko-KR" altLang="en-US"/>
              <a:pPr>
                <a:defRPr/>
              </a:pPr>
              <a:t>2021-04-29</a:t>
            </a:fld>
            <a:r>
              <a:rPr lang="en-US" altLang="ko-KR"/>
              <a:t>2008-03-12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Gill Sans MT" pitchFamily="34" charset="0"/>
                <a:ea typeface="맑은 고딕" pitchFamily="50" charset="-127"/>
              </a:defRPr>
            </a:lvl1pPr>
          </a:lstStyle>
          <a:p>
            <a:pPr>
              <a:defRPr/>
            </a:pPr>
            <a:r>
              <a:rPr lang="en-US" altLang="ko-KR"/>
              <a:t>2008</a:t>
            </a:r>
            <a:r>
              <a:rPr lang="ko-KR" altLang="en-US"/>
              <a:t>년 </a:t>
            </a:r>
            <a:r>
              <a:rPr lang="en-US" altLang="ko-KR"/>
              <a:t>2</a:t>
            </a:r>
            <a:r>
              <a:rPr lang="ko-KR" altLang="en-US"/>
              <a:t>학기 특수연구  및  디자인 프로젝트 신청</a:t>
            </a: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0" hangingPunct="1">
              <a:defRPr kumimoji="0" sz="1400" smtClean="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</a:lstStyle>
          <a:p>
            <a:pPr>
              <a:defRPr/>
            </a:pPr>
            <a:fld id="{63EAB4CC-2F94-4C56-BB52-1E85AE5D468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031" name="직선 연결선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032" name="직선 연결선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0" name="이등변 삼각형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26" r:id="rId1"/>
    <p:sldLayoutId id="2147484912" r:id="rId2"/>
    <p:sldLayoutId id="2147484913" r:id="rId3"/>
    <p:sldLayoutId id="2147484914" r:id="rId4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  <a:ea typeface="돋움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  <a:ea typeface="돋움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  <a:ea typeface="돋움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  <a:ea typeface="돋움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  <a:ea typeface="돋움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  <a:ea typeface="돋움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  <a:ea typeface="돋움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  <a:ea typeface="돋움" pitchFamily="50" charset="-127"/>
        </a:defRPr>
      </a:lvl9pPr>
    </p:titleStyle>
    <p:bodyStyle>
      <a:lvl1pPr marL="273050" indent="-273050" algn="l" rtl="0" eaLnBrk="0" fontAlgn="base" latinLnBrk="1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anose="05040102010807070707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latinLnBrk="1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anose="05040102010807070707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latinLnBrk="1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anose="05040102010807070707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latinLnBrk="1" hangingPunct="0">
        <a:spcBef>
          <a:spcPts val="400"/>
        </a:spcBef>
        <a:spcAft>
          <a:spcPct val="0"/>
        </a:spcAft>
        <a:buClr>
          <a:srgbClr val="A94543"/>
        </a:buClr>
        <a:buSzPct val="70000"/>
        <a:buFont typeface="Wingdings" panose="05000000000000000000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latinLnBrk="1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1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1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2" descr="religion048 copy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44450"/>
            <a:ext cx="843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08050"/>
            <a:ext cx="8713787" cy="521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6963C4AC-CB8C-4458-9FCB-AD21FB27DDF1}" type="datetime1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400" b="1">
                <a:latin typeface="Arial" charset="0"/>
                <a:ea typeface="굴림" pitchFamily="50" charset="-127"/>
                <a:cs typeface="Arial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15" r:id="rId1"/>
    <p:sldLayoutId id="2147484916" r:id="rId2"/>
    <p:sldLayoutId id="2147484917" r:id="rId3"/>
    <p:sldLayoutId id="2147484918" r:id="rId4"/>
    <p:sldLayoutId id="2147484919" r:id="rId5"/>
    <p:sldLayoutId id="2147484920" r:id="rId6"/>
    <p:sldLayoutId id="2147484921" r:id="rId7"/>
    <p:sldLayoutId id="2147484922" r:id="rId8"/>
    <p:sldLayoutId id="2147484923" r:id="rId9"/>
    <p:sldLayoutId id="2147484924" r:id="rId10"/>
    <p:sldLayoutId id="2147484925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rgbClr val="263913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rgbClr val="263913"/>
          </a:solidFill>
          <a:latin typeface="굴림" pitchFamily="50" charset="-127"/>
          <a:ea typeface="굴림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rgbClr val="263913"/>
          </a:solidFill>
          <a:latin typeface="굴림" pitchFamily="50" charset="-127"/>
          <a:ea typeface="굴림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rgbClr val="263913"/>
          </a:solidFill>
          <a:latin typeface="굴림" pitchFamily="50" charset="-127"/>
          <a:ea typeface="굴림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rgbClr val="263913"/>
          </a:solidFill>
          <a:latin typeface="굴림" pitchFamily="50" charset="-127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000">
          <a:solidFill>
            <a:srgbClr val="263913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000">
          <a:solidFill>
            <a:srgbClr val="263913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000">
          <a:solidFill>
            <a:srgbClr val="263913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000">
          <a:solidFill>
            <a:srgbClr val="263913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5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0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5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0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0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0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0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0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286125" y="1125538"/>
            <a:ext cx="5857875" cy="2589212"/>
          </a:xfrm>
        </p:spPr>
        <p:txBody>
          <a:bodyPr/>
          <a:lstStyle/>
          <a:p>
            <a:pPr algn="ctr" eaLnBrk="1" hangingPunct="1"/>
            <a:r>
              <a:rPr lang="ko-KR" altLang="en-US" sz="4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대학원 설명회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147" name="Rectangle 6"/>
          <p:cNvSpPr>
            <a:spLocks noGrp="1" noChangeArrowheads="1"/>
          </p:cNvSpPr>
          <p:nvPr>
            <p:ph type="subTitle" idx="4294967295"/>
          </p:nvPr>
        </p:nvSpPr>
        <p:spPr>
          <a:xfrm>
            <a:off x="4143375" y="4929188"/>
            <a:ext cx="4206875" cy="1214437"/>
          </a:xfrm>
        </p:spPr>
        <p:txBody>
          <a:bodyPr/>
          <a:lstStyle/>
          <a:p>
            <a:pPr marL="0" indent="0" algn="ctr" eaLnBrk="1" hangingPunct="1">
              <a:lnSpc>
                <a:spcPct val="110000"/>
              </a:lnSpc>
              <a:buFontTx/>
              <a:buNone/>
            </a:pPr>
            <a:r>
              <a:rPr lang="ko-KR" altLang="en-US" sz="2800" b="0" dirty="0">
                <a:solidFill>
                  <a:schemeClr val="bg1"/>
                </a:solidFill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서강대학교 전자공학과 </a:t>
            </a:r>
          </a:p>
          <a:p>
            <a:pPr marL="0" indent="0" algn="ctr" eaLnBrk="1" hangingPunct="1">
              <a:lnSpc>
                <a:spcPct val="110000"/>
              </a:lnSpc>
              <a:buFontTx/>
              <a:buNone/>
            </a:pPr>
            <a:r>
              <a:rPr lang="en-US" altLang="ko-KR" sz="2800" b="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2021</a:t>
            </a:r>
            <a:r>
              <a:rPr lang="ko-KR" altLang="en-US" sz="2800" b="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년 </a:t>
            </a:r>
            <a:r>
              <a:rPr lang="en-US" altLang="ko-KR" sz="2800" b="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4</a:t>
            </a:r>
            <a:r>
              <a:rPr lang="ko-KR" altLang="en-US" sz="2800" b="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월 </a:t>
            </a:r>
            <a:r>
              <a:rPr lang="en-US" altLang="ko-KR" sz="2800" b="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29</a:t>
            </a:r>
            <a:r>
              <a:rPr lang="ko-KR" altLang="en-US" sz="2800" b="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일</a:t>
            </a:r>
            <a:r>
              <a:rPr lang="en-US" altLang="ko-KR" sz="2800" b="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(</a:t>
            </a:r>
            <a:r>
              <a:rPr lang="ko-KR" altLang="en-US" sz="2800" b="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목</a:t>
            </a:r>
            <a:r>
              <a:rPr lang="en-US" altLang="ko-KR" sz="2800" b="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rPr>
              <a:t>)</a:t>
            </a:r>
            <a:endParaRPr lang="ko-KR" altLang="en-US" sz="2800" b="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anose="020B0604020202020204" pitchFamily="34" charset="0"/>
            </a:endParaRPr>
          </a:p>
        </p:txBody>
      </p:sp>
      <p:pic>
        <p:nvPicPr>
          <p:cNvPr id="6148" name="그림 5" descr="서강대 심벌.bmp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214563"/>
            <a:ext cx="2071687" cy="205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64143118-7A2F-44F4-A41C-3822A4A85FB6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US" altLang="ko-KR" sz="140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15888"/>
            <a:ext cx="8220075" cy="647700"/>
          </a:xfrm>
        </p:spPr>
        <p:txBody>
          <a:bodyPr anchor="ctr"/>
          <a:lstStyle/>
          <a:p>
            <a:pPr>
              <a:defRPr/>
            </a:pPr>
            <a:r>
              <a:rPr lang="ko-KR" altLang="en-US" b="1" dirty="0">
                <a:latin typeface="+mn-ea"/>
                <a:ea typeface="+mn-ea"/>
              </a:rPr>
              <a:t>진행순서</a:t>
            </a:r>
          </a:p>
        </p:txBody>
      </p:sp>
      <p:sp>
        <p:nvSpPr>
          <p:cNvPr id="5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981075"/>
            <a:ext cx="8229600" cy="532765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defRPr/>
            </a:pPr>
            <a:r>
              <a:rPr lang="ko-KR" altLang="en-US" b="1" dirty="0">
                <a:latin typeface="+mn-ea"/>
              </a:rPr>
              <a:t>대학원의 중요성</a:t>
            </a:r>
            <a:r>
              <a:rPr lang="en-US" altLang="ko-KR" b="1" dirty="0">
                <a:latin typeface="+mn-ea"/>
              </a:rPr>
              <a:t> 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ko-KR" altLang="en-US" b="1" dirty="0">
                <a:latin typeface="+mn-ea"/>
              </a:rPr>
              <a:t>전자공학과 대학원 소개</a:t>
            </a:r>
            <a:endParaRPr lang="en-US" altLang="ko-KR" b="1" dirty="0">
              <a:latin typeface="+mn-ea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ko-KR" altLang="en-US" b="1" dirty="0">
                <a:latin typeface="+mn-ea"/>
              </a:rPr>
              <a:t>질의 및 응답</a:t>
            </a:r>
            <a:endParaRPr lang="en-US" altLang="ko-KR" b="1" dirty="0">
              <a:latin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64143118-7A2F-44F4-A41C-3822A4A85FB6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US" altLang="ko-KR" sz="1400"/>
          </a:p>
        </p:txBody>
      </p:sp>
      <p:sp>
        <p:nvSpPr>
          <p:cNvPr id="5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981075"/>
            <a:ext cx="8229600" cy="5327650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None/>
              <a:defRPr/>
            </a:pPr>
            <a:endParaRPr lang="en-US" altLang="ko-KR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endParaRPr lang="en-US" altLang="ko-KR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endParaRPr lang="en-US" altLang="ko-KR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ko-KR" altLang="en-US" sz="4000" b="1" dirty="0">
                <a:latin typeface="+mn-ea"/>
              </a:rPr>
              <a:t>대학원의 중요성</a:t>
            </a:r>
            <a:endParaRPr lang="en-US" altLang="ko-KR" sz="4000" b="1" dirty="0"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836712"/>
            <a:ext cx="4716016" cy="554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069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4937125"/>
          </a:xfrm>
        </p:spPr>
        <p:txBody>
          <a:bodyPr/>
          <a:lstStyle/>
          <a:p>
            <a:endParaRPr lang="ko-KR" altLang="en-US" sz="2400" dirty="0"/>
          </a:p>
          <a:p>
            <a:pPr>
              <a:lnSpc>
                <a:spcPts val="3200"/>
              </a:lnSpc>
            </a:pPr>
            <a:r>
              <a:rPr lang="ko-KR" altLang="en-US" sz="2400" b="1" dirty="0"/>
              <a:t>대학원 진학 필요성</a:t>
            </a:r>
          </a:p>
          <a:p>
            <a:pPr>
              <a:lnSpc>
                <a:spcPts val="3200"/>
              </a:lnSpc>
            </a:pPr>
            <a:r>
              <a:rPr lang="ko-KR" altLang="en-US" sz="2400" b="1" dirty="0"/>
              <a:t>대학원 진학내용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/>
              <a:t>   – </a:t>
            </a:r>
            <a:r>
              <a:rPr lang="ko-KR" altLang="en-US" sz="2400" b="1" dirty="0"/>
              <a:t>학부 수준의 한계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/>
              <a:t>   – </a:t>
            </a:r>
            <a:r>
              <a:rPr lang="ko-KR" altLang="en-US" sz="2400" b="1" dirty="0"/>
              <a:t>대학원 진학의 장</a:t>
            </a:r>
            <a:r>
              <a:rPr lang="en-US" altLang="ko-KR" sz="2400" b="1" dirty="0"/>
              <a:t>∙</a:t>
            </a:r>
            <a:r>
              <a:rPr lang="ko-KR" altLang="en-US" sz="2400" b="1" dirty="0"/>
              <a:t>단점</a:t>
            </a:r>
            <a:endParaRPr lang="en-US" altLang="ko-KR" sz="2400" b="1" dirty="0"/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/>
              <a:t>   – </a:t>
            </a:r>
            <a:r>
              <a:rPr lang="ko-KR" altLang="en-US" sz="2400" b="1" dirty="0"/>
              <a:t>학부와 대학원의 차이점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/>
              <a:t>   – </a:t>
            </a:r>
            <a:r>
              <a:rPr lang="ko-KR" altLang="en-US" sz="2400" b="1" dirty="0"/>
              <a:t>대학원 </a:t>
            </a:r>
            <a:r>
              <a:rPr lang="en-US" altLang="ko-KR" sz="2400" b="1" dirty="0"/>
              <a:t>vs. </a:t>
            </a:r>
            <a:r>
              <a:rPr lang="ko-KR" altLang="en-US" sz="2400" b="1" dirty="0"/>
              <a:t>취업</a:t>
            </a:r>
          </a:p>
          <a:p>
            <a:pPr>
              <a:lnSpc>
                <a:spcPts val="3200"/>
              </a:lnSpc>
            </a:pPr>
            <a:r>
              <a:rPr lang="ko-KR" altLang="en-US" sz="2400" b="1" dirty="0"/>
              <a:t>결론</a:t>
            </a: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pPr>
              <a:defRPr/>
            </a:pPr>
            <a:r>
              <a:rPr kumimoji="0" lang="ko-KR" altLang="en-US" b="1" dirty="0">
                <a:latin typeface="+mn-ea"/>
                <a:ea typeface="+mn-ea"/>
              </a:rPr>
              <a:t>내용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0997" y="836712"/>
            <a:ext cx="4873003" cy="55738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251520" y="1185195"/>
            <a:ext cx="8229600" cy="4937125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ko-KR" altLang="en-US" sz="2800" b="1" dirty="0">
                <a:solidFill>
                  <a:srgbClr val="0000FF"/>
                </a:solidFill>
              </a:rPr>
              <a:t>대학원 진학이 필요한 근본 이유는</a:t>
            </a:r>
            <a:r>
              <a:rPr lang="en-US" altLang="ko-KR" sz="2800" b="1" dirty="0">
                <a:solidFill>
                  <a:srgbClr val="0000FF"/>
                </a:solidFill>
              </a:rPr>
              <a:t>?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/>
              <a:t>  </a:t>
            </a:r>
            <a:r>
              <a:rPr lang="en-US" altLang="ko-KR" sz="2400" b="1" dirty="0">
                <a:solidFill>
                  <a:srgbClr val="FF0000"/>
                </a:solidFill>
              </a:rPr>
              <a:t>– 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 Intellectual Maturity</a:t>
            </a:r>
            <a:endParaRPr lang="en-US" altLang="ko-KR" sz="2400" b="1" dirty="0">
              <a:solidFill>
                <a:srgbClr val="FF0000"/>
              </a:solidFill>
            </a:endParaRP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>
                <a:solidFill>
                  <a:srgbClr val="FF0000"/>
                </a:solidFill>
              </a:rPr>
              <a:t>  – 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 Key </a:t>
            </a:r>
            <a:r>
              <a:rPr lang="en-US" altLang="ko-KR" sz="2400" b="1" dirty="0">
                <a:solidFill>
                  <a:srgbClr val="FF0000"/>
                </a:solidFill>
              </a:rPr>
              <a:t>to 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Success</a:t>
            </a:r>
            <a:endParaRPr lang="en-US" altLang="ko-KR" sz="2400" b="1" dirty="0">
              <a:solidFill>
                <a:srgbClr val="FF0000"/>
              </a:solidFill>
            </a:endParaRP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>
                <a:solidFill>
                  <a:srgbClr val="FF0000"/>
                </a:solidFill>
              </a:rPr>
              <a:t>  – </a:t>
            </a:r>
            <a:r>
              <a:rPr lang="ko-KR" altLang="en-US" sz="2400" b="1" dirty="0">
                <a:solidFill>
                  <a:srgbClr val="FF0000"/>
                </a:solidFill>
              </a:rPr>
              <a:t>전문지식의 학습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>
                <a:solidFill>
                  <a:srgbClr val="FF0000"/>
                </a:solidFill>
              </a:rPr>
              <a:t>  – </a:t>
            </a:r>
            <a:r>
              <a:rPr lang="ko-KR" altLang="en-US" sz="2400" b="1" dirty="0">
                <a:solidFill>
                  <a:srgbClr val="FF0000"/>
                </a:solidFill>
              </a:rPr>
              <a:t>전문가에게만 부여되는 의사결정권한</a:t>
            </a: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필요성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582" y="3831447"/>
            <a:ext cx="4609810" cy="174285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34" y="3831446"/>
            <a:ext cx="2619048" cy="17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250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4937125"/>
          </a:xfrm>
        </p:spPr>
        <p:txBody>
          <a:bodyPr/>
          <a:lstStyle/>
          <a:p>
            <a:pPr marL="0" indent="0">
              <a:lnSpc>
                <a:spcPts val="3200"/>
              </a:lnSpc>
              <a:buNone/>
            </a:pPr>
            <a:endParaRPr lang="ko-KR" altLang="en-US" sz="2800" dirty="0"/>
          </a:p>
          <a:p>
            <a:r>
              <a:rPr lang="en-US" altLang="ko-KR" sz="2800" b="1" dirty="0">
                <a:solidFill>
                  <a:srgbClr val="FF0000"/>
                </a:solidFill>
              </a:rPr>
              <a:t>Intellectual 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Maturity</a:t>
            </a:r>
          </a:p>
          <a:p>
            <a:pPr marL="0" indent="0">
              <a:buNone/>
            </a:pPr>
            <a:r>
              <a:rPr lang="en-US" altLang="ko-KR" sz="2400" b="1" dirty="0" smtClean="0">
                <a:latin typeface="+mn-ea"/>
              </a:rPr>
              <a:t>  </a:t>
            </a:r>
            <a:r>
              <a:rPr lang="en-US" altLang="ko-KR" sz="2400" b="1" dirty="0">
                <a:latin typeface="+mn-ea"/>
              </a:rPr>
              <a:t>- </a:t>
            </a:r>
            <a:r>
              <a:rPr lang="ko-KR" altLang="en-US" sz="2400" b="1" dirty="0">
                <a:latin typeface="+mn-ea"/>
              </a:rPr>
              <a:t>문제해결 능력 배양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>
                <a:latin typeface="+mn-ea"/>
              </a:rPr>
              <a:t>  - </a:t>
            </a:r>
            <a:r>
              <a:rPr lang="ko-KR" altLang="en-US" sz="2400" b="1" dirty="0">
                <a:latin typeface="+mn-ea"/>
              </a:rPr>
              <a:t>관련분야 발표능력 향상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>
                <a:latin typeface="+mn-ea"/>
              </a:rPr>
              <a:t>  - </a:t>
            </a:r>
            <a:r>
              <a:rPr lang="ko-KR" altLang="en-US" sz="2400" b="1" dirty="0">
                <a:latin typeface="+mn-ea"/>
              </a:rPr>
              <a:t>자신감 향상</a:t>
            </a:r>
          </a:p>
          <a:p>
            <a:pPr marL="539750" indent="-182563" latinLnBrk="0">
              <a:lnSpc>
                <a:spcPts val="32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0000FF"/>
                </a:solidFill>
                <a:latin typeface="+mn-ea"/>
              </a:rPr>
              <a:t>창조적 연구 능력</a:t>
            </a:r>
            <a:r>
              <a:rPr lang="en-US" altLang="ko-KR" sz="20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2000" b="1" dirty="0">
                <a:solidFill>
                  <a:srgbClr val="0000FF"/>
                </a:solidFill>
                <a:latin typeface="+mn-ea"/>
              </a:rPr>
              <a:t>새로운 지식의 습득 능력</a:t>
            </a:r>
            <a:r>
              <a:rPr lang="en-US" altLang="ko-KR" sz="20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2000" b="1" dirty="0">
                <a:solidFill>
                  <a:srgbClr val="0000FF"/>
                </a:solidFill>
                <a:latin typeface="+mn-ea"/>
              </a:rPr>
              <a:t>자기주장 </a:t>
            </a:r>
            <a:r>
              <a:rPr lang="en-US" altLang="ko-KR" sz="2000" b="1" dirty="0">
                <a:solidFill>
                  <a:srgbClr val="0000FF"/>
                </a:solidFill>
                <a:latin typeface="+mn-ea"/>
              </a:rPr>
              <a:t>/ </a:t>
            </a:r>
            <a:r>
              <a:rPr lang="ko-KR" altLang="en-US" sz="2000" b="1" dirty="0">
                <a:solidFill>
                  <a:srgbClr val="0000FF"/>
                </a:solidFill>
                <a:latin typeface="+mn-ea"/>
              </a:rPr>
              <a:t>의사전달능력</a:t>
            </a:r>
            <a:r>
              <a:rPr lang="ko-KR" altLang="en-US" sz="2000" b="1" dirty="0">
                <a:latin typeface="+mn-ea"/>
              </a:rPr>
              <a:t>을 키움으로써 산업체</a:t>
            </a:r>
            <a:r>
              <a:rPr lang="en-US" altLang="ko-KR" sz="2000" b="1" dirty="0">
                <a:latin typeface="+mn-ea"/>
              </a:rPr>
              <a:t>, </a:t>
            </a:r>
            <a:r>
              <a:rPr lang="ko-KR" altLang="en-US" sz="2000" b="1" dirty="0">
                <a:latin typeface="+mn-ea"/>
              </a:rPr>
              <a:t>연구기관</a:t>
            </a:r>
            <a:r>
              <a:rPr lang="en-US" altLang="ko-KR" sz="2000" b="1" dirty="0">
                <a:latin typeface="+mn-ea"/>
              </a:rPr>
              <a:t>, </a:t>
            </a:r>
            <a:r>
              <a:rPr lang="ko-KR" altLang="en-US" sz="2000" b="1" dirty="0">
                <a:latin typeface="+mn-ea"/>
              </a:rPr>
              <a:t>학교 등 다양한 분야에서 </a:t>
            </a:r>
            <a:r>
              <a:rPr lang="ko-KR" altLang="en-US" sz="2000" b="1" dirty="0">
                <a:solidFill>
                  <a:srgbClr val="0000FF"/>
                </a:solidFill>
                <a:latin typeface="+mn-ea"/>
              </a:rPr>
              <a:t>창의력 있는 연구개발자</a:t>
            </a:r>
            <a:r>
              <a:rPr lang="ko-KR" altLang="en-US" sz="2000" b="1" dirty="0">
                <a:latin typeface="+mn-ea"/>
              </a:rPr>
              <a:t>의 역할을 할 수 있는 인재</a:t>
            </a:r>
            <a:endParaRPr lang="ko-KR" altLang="en-US" sz="1800" b="1" dirty="0">
              <a:latin typeface="+mn-ea"/>
            </a:endParaRP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필요성 </a:t>
            </a:r>
            <a:r>
              <a:rPr lang="en-US" altLang="ko-KR" dirty="0"/>
              <a:t>1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5560" y="836712"/>
            <a:ext cx="316844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102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251520" y="1052736"/>
            <a:ext cx="8229600" cy="4937125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altLang="ko-KR" sz="2800" b="1" dirty="0">
                <a:solidFill>
                  <a:srgbClr val="FF0000"/>
                </a:solidFill>
              </a:rPr>
              <a:t>Key to Success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800" dirty="0" smtClean="0"/>
              <a:t>  </a:t>
            </a:r>
            <a:r>
              <a:rPr lang="en-US" altLang="ko-KR" sz="2800" dirty="0">
                <a:latin typeface="+mn-ea"/>
              </a:rPr>
              <a:t>- </a:t>
            </a:r>
            <a:r>
              <a:rPr lang="ko-KR" altLang="en-US" sz="2400" b="1" dirty="0">
                <a:solidFill>
                  <a:srgbClr val="0000FF"/>
                </a:solidFill>
                <a:latin typeface="+mn-ea"/>
              </a:rPr>
              <a:t>지적 성숙으로 자신감 고조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000" b="1" dirty="0">
                <a:latin typeface="+mn-ea"/>
              </a:rPr>
              <a:t>    • </a:t>
            </a:r>
            <a:r>
              <a:rPr lang="ko-KR" altLang="en-US" sz="2000" b="1" dirty="0">
                <a:latin typeface="+mn-ea"/>
              </a:rPr>
              <a:t>조직에서 실력 인정 받음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000" b="1" dirty="0">
                <a:latin typeface="+mn-ea"/>
              </a:rPr>
              <a:t>    • </a:t>
            </a:r>
            <a:r>
              <a:rPr lang="ko-KR" altLang="en-US" sz="2000" b="1" dirty="0">
                <a:latin typeface="+mn-ea"/>
              </a:rPr>
              <a:t>국제논문발표로 연구직 및 유학 동기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>
                <a:latin typeface="+mn-ea"/>
              </a:rPr>
              <a:t>  - </a:t>
            </a:r>
            <a:r>
              <a:rPr lang="ko-KR" altLang="en-US" sz="2400" b="1" dirty="0">
                <a:solidFill>
                  <a:srgbClr val="0000FF"/>
                </a:solidFill>
                <a:latin typeface="+mn-ea"/>
              </a:rPr>
              <a:t>기업의 업무에 중요하게 기여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000" b="1" dirty="0">
                <a:latin typeface="+mn-ea"/>
              </a:rPr>
              <a:t>    • </a:t>
            </a:r>
            <a:r>
              <a:rPr lang="ko-KR" altLang="en-US" sz="2000" b="1" dirty="0">
                <a:latin typeface="+mn-ea"/>
              </a:rPr>
              <a:t>쉽게 적응 가능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000" b="1" dirty="0">
                <a:latin typeface="+mn-ea"/>
              </a:rPr>
              <a:t>    • </a:t>
            </a:r>
            <a:r>
              <a:rPr lang="ko-KR" altLang="en-US" sz="2000" b="1" dirty="0">
                <a:latin typeface="+mn-ea"/>
              </a:rPr>
              <a:t>새로운 업무</a:t>
            </a:r>
            <a:r>
              <a:rPr lang="en-US" altLang="ko-KR" sz="2000" b="1" dirty="0">
                <a:latin typeface="+mn-ea"/>
              </a:rPr>
              <a:t>(</a:t>
            </a:r>
            <a:r>
              <a:rPr lang="ko-KR" altLang="en-US" sz="2000" b="1" dirty="0">
                <a:latin typeface="+mn-ea"/>
              </a:rPr>
              <a:t>프로젝트</a:t>
            </a:r>
            <a:r>
              <a:rPr lang="en-US" altLang="ko-KR" sz="2000" b="1" dirty="0">
                <a:latin typeface="+mn-ea"/>
              </a:rPr>
              <a:t>) </a:t>
            </a:r>
            <a:r>
              <a:rPr lang="ko-KR" altLang="en-US" sz="2000" b="1" dirty="0">
                <a:latin typeface="+mn-ea"/>
              </a:rPr>
              <a:t>참여 및 선도가능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400" b="1" dirty="0">
                <a:latin typeface="+mn-ea"/>
              </a:rPr>
              <a:t>  - </a:t>
            </a:r>
            <a:r>
              <a:rPr lang="ko-KR" altLang="en-US" sz="2400" b="1" dirty="0">
                <a:solidFill>
                  <a:srgbClr val="0000FF"/>
                </a:solidFill>
                <a:latin typeface="+mn-ea"/>
              </a:rPr>
              <a:t>다양한 </a:t>
            </a:r>
            <a:r>
              <a:rPr lang="en-US" altLang="ko-KR" sz="2400" b="1" dirty="0">
                <a:solidFill>
                  <a:srgbClr val="0000FF"/>
                </a:solidFill>
                <a:latin typeface="+mn-ea"/>
              </a:rPr>
              <a:t>career path </a:t>
            </a:r>
            <a:r>
              <a:rPr lang="ko-KR" altLang="en-US" sz="2400" b="1" dirty="0">
                <a:solidFill>
                  <a:srgbClr val="0000FF"/>
                </a:solidFill>
                <a:latin typeface="+mn-ea"/>
              </a:rPr>
              <a:t>열림</a:t>
            </a:r>
          </a:p>
          <a:p>
            <a:pPr marL="0" indent="0">
              <a:lnSpc>
                <a:spcPts val="3200"/>
              </a:lnSpc>
              <a:buNone/>
            </a:pPr>
            <a:r>
              <a:rPr lang="en-US" altLang="ko-KR" sz="2000" b="1" dirty="0">
                <a:latin typeface="+mn-ea"/>
              </a:rPr>
              <a:t>    • </a:t>
            </a:r>
            <a:r>
              <a:rPr lang="ko-KR" altLang="en-US" sz="2000" b="1" dirty="0">
                <a:latin typeface="+mn-ea"/>
              </a:rPr>
              <a:t>연구소</a:t>
            </a:r>
            <a:r>
              <a:rPr lang="en-US" altLang="ko-KR" sz="2000" b="1" dirty="0">
                <a:latin typeface="+mn-ea"/>
              </a:rPr>
              <a:t>, </a:t>
            </a:r>
            <a:r>
              <a:rPr lang="ko-KR" altLang="en-US" sz="2000" b="1" dirty="0">
                <a:latin typeface="+mn-ea"/>
              </a:rPr>
              <a:t>대학교</a:t>
            </a:r>
            <a:r>
              <a:rPr lang="en-US" altLang="ko-KR" sz="2000" b="1" dirty="0">
                <a:latin typeface="+mn-ea"/>
              </a:rPr>
              <a:t>, </a:t>
            </a:r>
            <a:r>
              <a:rPr lang="ko-KR" altLang="en-US" sz="2000" b="1" dirty="0">
                <a:latin typeface="+mn-ea"/>
              </a:rPr>
              <a:t>비즈니스</a:t>
            </a:r>
            <a:r>
              <a:rPr lang="en-US" altLang="ko-KR" sz="2000" b="1" dirty="0">
                <a:latin typeface="+mn-ea"/>
              </a:rPr>
              <a:t>, </a:t>
            </a:r>
            <a:r>
              <a:rPr lang="ko-KR" altLang="en-US" sz="2000" b="1" dirty="0">
                <a:latin typeface="+mn-ea"/>
              </a:rPr>
              <a:t>유학</a:t>
            </a:r>
            <a:r>
              <a:rPr lang="en-US" altLang="ko-KR" sz="2000" b="1" dirty="0">
                <a:latin typeface="+mn-ea"/>
              </a:rPr>
              <a:t>, </a:t>
            </a:r>
            <a:r>
              <a:rPr lang="ko-KR" altLang="en-US" sz="2000" b="1" dirty="0">
                <a:latin typeface="+mn-ea"/>
              </a:rPr>
              <a:t>관공서 등</a:t>
            </a: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필요성 </a:t>
            </a:r>
            <a:r>
              <a:rPr lang="en-US" altLang="ko-KR" dirty="0"/>
              <a:t>2</a:t>
            </a:r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828" y="877188"/>
            <a:ext cx="3339396" cy="55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89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179512" y="1124744"/>
            <a:ext cx="8352928" cy="4937125"/>
          </a:xfrm>
        </p:spPr>
        <p:txBody>
          <a:bodyPr/>
          <a:lstStyle/>
          <a:p>
            <a:pPr marL="182563" indent="-182563" latinLnBrk="0"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FF0000"/>
                </a:solidFill>
                <a:latin typeface="+mn-ea"/>
              </a:rPr>
              <a:t>석사나 박사학위가 전문가 커리어에서 가치가 있다고 생각하시나요</a:t>
            </a:r>
            <a:r>
              <a:rPr lang="en-US" altLang="ko-KR" sz="2000" b="1" dirty="0">
                <a:solidFill>
                  <a:srgbClr val="FF0000"/>
                </a:solidFill>
                <a:latin typeface="+mn-ea"/>
              </a:rPr>
              <a:t>?</a:t>
            </a:r>
            <a:endParaRPr lang="en-US" altLang="ko-KR" sz="1800" b="1" dirty="0">
              <a:solidFill>
                <a:srgbClr val="0000FF"/>
              </a:solidFill>
              <a:latin typeface="+mn-ea"/>
            </a:endParaRPr>
          </a:p>
          <a:p>
            <a:pPr latinLnBrk="0"/>
            <a:r>
              <a:rPr lang="en-US" altLang="ko-KR" sz="2000" b="1" dirty="0">
                <a:solidFill>
                  <a:srgbClr val="0000FF"/>
                </a:solidFill>
                <a:latin typeface="+mn-ea"/>
              </a:rPr>
              <a:t>John Schwarz @ VISIER:</a:t>
            </a:r>
          </a:p>
          <a:p>
            <a:pPr marL="265113" indent="-265113" latinLnBrk="0">
              <a:buNone/>
            </a:pPr>
            <a:r>
              <a:rPr lang="en-US" altLang="ko-KR" sz="2000" dirty="0"/>
              <a:t>  </a:t>
            </a:r>
            <a:r>
              <a:rPr lang="en-US" altLang="ko-KR" sz="1800" dirty="0"/>
              <a:t>– </a:t>
            </a:r>
            <a:r>
              <a:rPr lang="ko-KR" altLang="en-US" sz="2000" dirty="0">
                <a:latin typeface="+mn-ea"/>
              </a:rPr>
              <a:t>정말 중요합니다</a:t>
            </a:r>
            <a:r>
              <a:rPr lang="en-US" altLang="ko-KR" sz="2000" dirty="0">
                <a:latin typeface="+mn-ea"/>
              </a:rPr>
              <a:t>. </a:t>
            </a:r>
            <a:r>
              <a:rPr lang="ko-KR" altLang="en-US" sz="2000" dirty="0">
                <a:latin typeface="+mn-ea"/>
              </a:rPr>
              <a:t>첫째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대학원을 졸업했다는 건 그 만큼 그 분야에 오랜 시간을 투자할 수 있는 능력을 보여주는 일이라고 할 수 있어요</a:t>
            </a:r>
            <a:r>
              <a:rPr lang="en-US" altLang="ko-KR" sz="2000" dirty="0">
                <a:latin typeface="+mn-ea"/>
              </a:rPr>
              <a:t>. </a:t>
            </a:r>
            <a:r>
              <a:rPr lang="ko-KR" altLang="en-US" sz="2000" dirty="0">
                <a:latin typeface="+mn-ea"/>
              </a:rPr>
              <a:t>둘째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석</a:t>
            </a:r>
            <a:r>
              <a:rPr lang="en-US" altLang="ko-KR" sz="2000" dirty="0">
                <a:latin typeface="+mn-ea"/>
              </a:rPr>
              <a:t>/</a:t>
            </a:r>
            <a:r>
              <a:rPr lang="ko-KR" altLang="en-US" sz="2000" dirty="0">
                <a:latin typeface="+mn-ea"/>
              </a:rPr>
              <a:t>박사 학위가 있다는 것은 그 사람이 어느 정도 진지하고 참을성 있고 조직생활을 할 수 있을 만한 사람이라는걸 보여 준다고 봐요</a:t>
            </a:r>
            <a:r>
              <a:rPr lang="en-US" altLang="ko-KR" sz="2000" dirty="0">
                <a:latin typeface="+mn-ea"/>
              </a:rPr>
              <a:t>. </a:t>
            </a:r>
            <a:r>
              <a:rPr lang="ko-KR" altLang="en-US" sz="2000" dirty="0">
                <a:latin typeface="+mn-ea"/>
              </a:rPr>
              <a:t>물론 빌 게이츠 같이 대학을 중퇴하고도 대단한 업적을 세운 사람도 있지만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그 쪽은 예외적인 경우라고 봐야 할 것 같습니다</a:t>
            </a:r>
            <a:r>
              <a:rPr lang="en-US" altLang="ko-KR" sz="2000" dirty="0">
                <a:latin typeface="+mn-ea"/>
              </a:rPr>
              <a:t>.</a:t>
            </a: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필요성 </a:t>
            </a:r>
            <a:r>
              <a:rPr lang="en-US" altLang="ko-KR" dirty="0"/>
              <a:t>: </a:t>
            </a:r>
            <a:r>
              <a:rPr lang="ko-KR" altLang="en-US" dirty="0"/>
              <a:t>의견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048" y="3984167"/>
            <a:ext cx="3744416" cy="243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606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084163"/>
            <a:ext cx="5770984" cy="4937125"/>
          </a:xfrm>
        </p:spPr>
        <p:txBody>
          <a:bodyPr/>
          <a:lstStyle/>
          <a:p>
            <a:pPr marL="182563" indent="-182563" latinLnBrk="0"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FF0000"/>
                </a:solidFill>
                <a:latin typeface="+mn-ea"/>
              </a:rPr>
              <a:t>실제 직원을 뽑을 때도 학위를 보시나요</a:t>
            </a:r>
            <a:r>
              <a:rPr lang="en-US" altLang="ko-KR" sz="2000" b="1" dirty="0" smtClean="0">
                <a:solidFill>
                  <a:srgbClr val="FF0000"/>
                </a:solidFill>
                <a:latin typeface="+mn-ea"/>
              </a:rPr>
              <a:t>?</a:t>
            </a:r>
            <a:endParaRPr lang="ko-KR" altLang="en-US" sz="1800" dirty="0"/>
          </a:p>
          <a:p>
            <a:pPr latinLnBrk="0"/>
            <a:r>
              <a:rPr lang="ko-KR" altLang="ko-KR" sz="1800" b="1" dirty="0">
                <a:solidFill>
                  <a:srgbClr val="0000FF"/>
                </a:solidFill>
              </a:rPr>
              <a:t>James Arthur Gosling </a:t>
            </a:r>
            <a:r>
              <a:rPr lang="en-US" altLang="ko-KR" sz="1800" b="1" dirty="0">
                <a:solidFill>
                  <a:srgbClr val="0000FF"/>
                </a:solidFill>
              </a:rPr>
              <a:t>:</a:t>
            </a:r>
            <a:endParaRPr lang="ko-KR" altLang="en-US" sz="1800" b="1" dirty="0">
              <a:solidFill>
                <a:srgbClr val="0000FF"/>
              </a:solidFill>
            </a:endParaRPr>
          </a:p>
          <a:p>
            <a:pPr marL="265113" indent="-265113" latinLnBrk="0">
              <a:buNone/>
            </a:pPr>
            <a:r>
              <a:rPr lang="ko-KR" altLang="en-US" sz="1600" b="1" dirty="0">
                <a:latin typeface="HY엽서L" panose="02030600000101010101" pitchFamily="18" charset="-127"/>
                <a:ea typeface="HY엽서L" panose="02030600000101010101" pitchFamily="18" charset="-127"/>
              </a:rPr>
              <a:t>  </a:t>
            </a:r>
            <a:r>
              <a:rPr lang="en-US" altLang="ko-KR" sz="1600" b="1" i="1" dirty="0">
                <a:latin typeface="HY엽서L" panose="02030600000101010101" pitchFamily="18" charset="-127"/>
                <a:ea typeface="HY엽서L" panose="02030600000101010101" pitchFamily="18" charset="-127"/>
              </a:rPr>
              <a:t>– </a:t>
            </a:r>
            <a:r>
              <a:rPr lang="ko-KR" altLang="en-US" sz="1800" dirty="0">
                <a:latin typeface="+mn-ea"/>
              </a:rPr>
              <a:t>물론입니다</a:t>
            </a:r>
            <a:r>
              <a:rPr lang="en-US" altLang="ko-KR" sz="1800" dirty="0"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학사학위만 있는 사람을 뽑을 때와 박사학위를 가진 사람을 뽑을 때는 전혀 다른 방식으로 뽑습니다</a:t>
            </a:r>
            <a:r>
              <a:rPr lang="en-US" altLang="ko-KR" sz="1800" dirty="0"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특히 어느 자리에서든 상당한 전문지식이 반드시 필요한 </a:t>
            </a:r>
            <a:r>
              <a:rPr lang="en-US" altLang="ko-KR" sz="1800" dirty="0">
                <a:latin typeface="+mn-ea"/>
              </a:rPr>
              <a:t>“</a:t>
            </a:r>
            <a:r>
              <a:rPr lang="ko-KR" altLang="en-US" sz="1800" dirty="0">
                <a:latin typeface="+mn-ea"/>
              </a:rPr>
              <a:t>썬</a:t>
            </a:r>
            <a:r>
              <a:rPr lang="en-US" altLang="ko-KR" sz="1800" dirty="0">
                <a:latin typeface="+mn-ea"/>
              </a:rPr>
              <a:t>”</a:t>
            </a:r>
            <a:r>
              <a:rPr lang="ko-KR" altLang="en-US" sz="1800" dirty="0">
                <a:latin typeface="+mn-ea"/>
              </a:rPr>
              <a:t> 같은 회사에서는 더욱 그렇죠</a:t>
            </a:r>
            <a:r>
              <a:rPr lang="en-US" altLang="ko-KR" sz="1800" dirty="0"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하지만 자리마다 요건이 다를 겁니다</a:t>
            </a:r>
            <a:r>
              <a:rPr lang="en-US" altLang="ko-KR" sz="1800" dirty="0"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심도 있는 전문 지식이 필요하지 않는 자리도 많죠</a:t>
            </a:r>
            <a:r>
              <a:rPr lang="en-US" altLang="ko-KR" sz="1800" dirty="0"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개인적으로 보자면 회사에서 일하면 훨씬 많은 돈을 받는데도 </a:t>
            </a:r>
            <a:r>
              <a:rPr lang="ko-KR" altLang="en-US" sz="1800" b="1" dirty="0">
                <a:solidFill>
                  <a:srgbClr val="0000FF"/>
                </a:solidFill>
                <a:latin typeface="+mn-ea"/>
              </a:rPr>
              <a:t>박사과정 동안</a:t>
            </a:r>
            <a:r>
              <a:rPr lang="en-US" altLang="ko-KR" sz="18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800" b="1" dirty="0">
                <a:solidFill>
                  <a:srgbClr val="0000FF"/>
                </a:solidFill>
                <a:latin typeface="+mn-ea"/>
              </a:rPr>
              <a:t>대학원 생활을 하던 시절이 제 평생 가장 재미있게 일하던 시절이었던 것 같습니다</a:t>
            </a:r>
            <a:r>
              <a:rPr lang="en-US" altLang="ko-KR" sz="1800" b="1" dirty="0">
                <a:solidFill>
                  <a:srgbClr val="0000FF"/>
                </a:solidFill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정말 대학원생 시절로 돌아가고 싶어요</a:t>
            </a:r>
            <a:r>
              <a:rPr lang="en-US" altLang="ko-KR" sz="1800" dirty="0"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제 친구 중 몇은 정말 그렇게 하기도 했는데</a:t>
            </a:r>
            <a:r>
              <a:rPr lang="en-US" altLang="ko-KR" sz="1800" dirty="0">
                <a:latin typeface="+mn-ea"/>
              </a:rPr>
              <a:t>, </a:t>
            </a:r>
            <a:r>
              <a:rPr lang="ko-KR" altLang="en-US" sz="1800" dirty="0">
                <a:latin typeface="+mn-ea"/>
              </a:rPr>
              <a:t>부럽습니다</a:t>
            </a:r>
            <a:r>
              <a:rPr lang="en-US" altLang="ko-KR" sz="1800" dirty="0">
                <a:latin typeface="+mn-ea"/>
              </a:rPr>
              <a:t>. </a:t>
            </a:r>
            <a:r>
              <a:rPr lang="ko-KR" altLang="en-US" sz="1800" b="1" dirty="0">
                <a:solidFill>
                  <a:srgbClr val="0000FF"/>
                </a:solidFill>
                <a:latin typeface="+mn-ea"/>
              </a:rPr>
              <a:t>깊이와 폭의 문제인 것 같아요</a:t>
            </a:r>
            <a:r>
              <a:rPr lang="en-US" altLang="ko-KR" sz="1800" b="1" dirty="0">
                <a:solidFill>
                  <a:srgbClr val="0000FF"/>
                </a:solidFill>
                <a:latin typeface="+mn-ea"/>
              </a:rPr>
              <a:t>.  </a:t>
            </a:r>
            <a:r>
              <a:rPr lang="ko-KR" altLang="en-US" sz="1800" b="1" dirty="0">
                <a:solidFill>
                  <a:srgbClr val="0000FF"/>
                </a:solidFill>
                <a:latin typeface="+mn-ea"/>
              </a:rPr>
              <a:t>학사 학위만 마친 사람은 알고리즘 같은 것에 대해 피상적으로만 이해하는 편입니다</a:t>
            </a:r>
            <a:r>
              <a:rPr lang="en-US" altLang="ko-KR" sz="1800" b="1" dirty="0">
                <a:solidFill>
                  <a:srgbClr val="0000FF"/>
                </a:solidFill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알고리즘 분석 분야로 대학원에 다녔다면 훨씬 더 잘 알 것 입니다</a:t>
            </a:r>
            <a:r>
              <a:rPr lang="en-US" altLang="ko-KR" sz="1800" dirty="0">
                <a:latin typeface="+mn-ea"/>
              </a:rPr>
              <a:t>. </a:t>
            </a:r>
            <a:r>
              <a:rPr lang="ko-KR" altLang="en-US" sz="1800" dirty="0">
                <a:latin typeface="+mn-ea"/>
              </a:rPr>
              <a:t>특히 좋은 교수님 밑에서 배웠다면 더욱 그렇겠죠</a:t>
            </a:r>
            <a:r>
              <a:rPr lang="en-US" altLang="ko-KR" sz="1800" dirty="0">
                <a:latin typeface="+mn-ea"/>
              </a:rPr>
              <a:t>.</a:t>
            </a:r>
          </a:p>
          <a:p>
            <a:pPr marL="182563" indent="-182563" latinLnBrk="0">
              <a:buNone/>
            </a:pPr>
            <a:endParaRPr lang="en-US" altLang="ko-KR" sz="1600" b="1" dirty="0">
              <a:latin typeface="HY엽서L" panose="02030600000101010101" pitchFamily="18" charset="-127"/>
              <a:ea typeface="HY엽서L" panose="02030600000101010101" pitchFamily="18" charset="-127"/>
            </a:endParaRP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필요성 </a:t>
            </a:r>
            <a:r>
              <a:rPr lang="en-US" altLang="ko-KR" dirty="0"/>
              <a:t>: </a:t>
            </a:r>
            <a:r>
              <a:rPr lang="ko-KR" altLang="en-US" dirty="0"/>
              <a:t>의견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2780928"/>
            <a:ext cx="2466667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036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endParaRPr lang="ko-KR" altLang="en-US" sz="2800" dirty="0"/>
          </a:p>
          <a:p>
            <a:pPr latinLnBrk="0"/>
            <a:r>
              <a:rPr lang="en-US" altLang="ko-KR" sz="2000" dirty="0">
                <a:solidFill>
                  <a:srgbClr val="FF0000"/>
                </a:solidFill>
              </a:rPr>
              <a:t>Intellectual </a:t>
            </a:r>
            <a:r>
              <a:rPr lang="en-US" altLang="ko-KR" sz="2000" dirty="0" smtClean="0">
                <a:solidFill>
                  <a:srgbClr val="FF0000"/>
                </a:solidFill>
              </a:rPr>
              <a:t>Maturity </a:t>
            </a:r>
            <a:r>
              <a:rPr lang="ko-KR" altLang="en-US" sz="2000" dirty="0" smtClean="0"/>
              <a:t>미완성</a:t>
            </a:r>
            <a:endParaRPr lang="ko-KR" altLang="en-US" sz="2000" dirty="0"/>
          </a:p>
          <a:p>
            <a:pPr marL="0" indent="0" latinLnBrk="0">
              <a:buNone/>
            </a:pPr>
            <a:r>
              <a:rPr lang="en-US" altLang="ko-KR" sz="2000" dirty="0"/>
              <a:t>  </a:t>
            </a:r>
            <a:r>
              <a:rPr lang="en-US" altLang="ko-KR" sz="2000" dirty="0">
                <a:latin typeface="+mn-ea"/>
              </a:rPr>
              <a:t>- </a:t>
            </a:r>
            <a:r>
              <a:rPr lang="ko-KR" altLang="en-US" sz="2000" dirty="0">
                <a:latin typeface="+mn-ea"/>
              </a:rPr>
              <a:t>심도 있는 교육을 받지 못함</a:t>
            </a:r>
          </a:p>
          <a:p>
            <a:pPr latinLnBrk="0"/>
            <a:r>
              <a:rPr lang="ko-KR" altLang="en-US" sz="2000" dirty="0">
                <a:latin typeface="+mn-ea"/>
              </a:rPr>
              <a:t>각종 사업체에서 의사결정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예산집행 등 리더 역할을 담당하기 위해서는 석사 이상의 학위가 반드시 필요</a:t>
            </a:r>
            <a:r>
              <a:rPr lang="en-US" altLang="ko-KR" sz="2000" dirty="0">
                <a:latin typeface="+mn-ea"/>
              </a:rPr>
              <a:t>!</a:t>
            </a:r>
          </a:p>
          <a:p>
            <a:pPr latinLnBrk="0"/>
            <a:r>
              <a:rPr lang="ko-KR" altLang="en-US" sz="2000" dirty="0">
                <a:latin typeface="+mn-ea"/>
              </a:rPr>
              <a:t>회사 입사 후</a:t>
            </a:r>
          </a:p>
          <a:p>
            <a:pPr marL="0" indent="0" latinLnBrk="0">
              <a:buNone/>
            </a:pPr>
            <a:r>
              <a:rPr lang="en-US" altLang="ko-KR" sz="2000" dirty="0">
                <a:latin typeface="+mn-ea"/>
              </a:rPr>
              <a:t> - </a:t>
            </a:r>
            <a:r>
              <a:rPr lang="ko-KR" altLang="en-US" sz="2000" dirty="0">
                <a:latin typeface="+mn-ea"/>
              </a:rPr>
              <a:t>지적 성숙 배양기회 낮음</a:t>
            </a:r>
            <a:r>
              <a:rPr lang="en-US" altLang="ko-KR" sz="2000" dirty="0">
                <a:latin typeface="+mn-ea"/>
              </a:rPr>
              <a:t>(</a:t>
            </a:r>
            <a:r>
              <a:rPr lang="ko-KR" altLang="en-US" sz="2000" dirty="0">
                <a:latin typeface="+mn-ea"/>
              </a:rPr>
              <a:t>시간 없음</a:t>
            </a:r>
            <a:r>
              <a:rPr lang="en-US" altLang="ko-KR" sz="2000" dirty="0">
                <a:latin typeface="+mn-ea"/>
              </a:rPr>
              <a:t>)</a:t>
            </a:r>
          </a:p>
          <a:p>
            <a:pPr marL="0" indent="0" latinLnBrk="0">
              <a:buNone/>
            </a:pPr>
            <a:r>
              <a:rPr lang="en-US" altLang="ko-KR" sz="2000" dirty="0">
                <a:latin typeface="+mn-ea"/>
              </a:rPr>
              <a:t> - </a:t>
            </a:r>
            <a:r>
              <a:rPr lang="ko-KR" altLang="en-US" sz="2000" dirty="0">
                <a:latin typeface="+mn-ea"/>
              </a:rPr>
              <a:t>즉시 현업 투입 불가</a:t>
            </a:r>
            <a:r>
              <a:rPr lang="en-US" altLang="ko-KR" sz="2000" dirty="0">
                <a:latin typeface="+mn-ea"/>
              </a:rPr>
              <a:t>(1</a:t>
            </a:r>
            <a:r>
              <a:rPr lang="ko-KR" altLang="en-US" sz="2000" dirty="0">
                <a:latin typeface="+mn-ea"/>
              </a:rPr>
              <a:t>년 이상 재교육</a:t>
            </a:r>
            <a:r>
              <a:rPr lang="en-US" altLang="ko-KR" sz="2000" dirty="0">
                <a:latin typeface="+mn-ea"/>
              </a:rPr>
              <a:t>)</a:t>
            </a:r>
          </a:p>
          <a:p>
            <a:pPr marL="0" indent="0" latinLnBrk="0">
              <a:buNone/>
            </a:pPr>
            <a:r>
              <a:rPr lang="en-US" altLang="ko-KR" sz="2000" dirty="0">
                <a:latin typeface="+mn-ea"/>
              </a:rPr>
              <a:t> - </a:t>
            </a:r>
            <a:r>
              <a:rPr lang="ko-KR" altLang="en-US" sz="2000" dirty="0">
                <a:latin typeface="+mn-ea"/>
              </a:rPr>
              <a:t>원하는 부서 배치 어려움</a:t>
            </a:r>
            <a:r>
              <a:rPr lang="en-US" altLang="ko-KR" sz="2000" dirty="0">
                <a:latin typeface="+mn-ea"/>
              </a:rPr>
              <a:t>(</a:t>
            </a:r>
            <a:r>
              <a:rPr lang="ko-KR" altLang="en-US" sz="2000" dirty="0">
                <a:latin typeface="+mn-ea"/>
              </a:rPr>
              <a:t>회사에서 미아취급</a:t>
            </a:r>
            <a:r>
              <a:rPr lang="en-US" altLang="ko-KR" sz="2000" dirty="0">
                <a:latin typeface="+mn-ea"/>
              </a:rPr>
              <a:t>)</a:t>
            </a:r>
          </a:p>
          <a:p>
            <a:pPr marL="0" indent="0" latinLnBrk="0">
              <a:buNone/>
            </a:pPr>
            <a:r>
              <a:rPr lang="en-US" altLang="ko-KR" sz="2000" dirty="0">
                <a:latin typeface="+mn-ea"/>
              </a:rPr>
              <a:t> - </a:t>
            </a:r>
            <a:r>
              <a:rPr lang="ko-KR" altLang="en-US" sz="2000" dirty="0">
                <a:latin typeface="+mn-ea"/>
              </a:rPr>
              <a:t>새로운 사업</a:t>
            </a:r>
            <a:r>
              <a:rPr lang="en-US" altLang="ko-KR" sz="2000" dirty="0">
                <a:latin typeface="+mn-ea"/>
              </a:rPr>
              <a:t>/</a:t>
            </a:r>
            <a:r>
              <a:rPr lang="ko-KR" altLang="en-US" sz="2000" dirty="0">
                <a:latin typeface="+mn-ea"/>
              </a:rPr>
              <a:t>프로젝트참여</a:t>
            </a:r>
            <a:r>
              <a:rPr lang="en-US" altLang="ko-KR" sz="2000" dirty="0">
                <a:latin typeface="+mn-ea"/>
              </a:rPr>
              <a:t>/</a:t>
            </a:r>
            <a:r>
              <a:rPr lang="ko-KR" altLang="en-US" sz="2000" dirty="0">
                <a:latin typeface="+mn-ea"/>
              </a:rPr>
              <a:t>선도어려움</a:t>
            </a:r>
          </a:p>
          <a:p>
            <a:pPr marL="0" indent="0" latinLnBrk="0">
              <a:buNone/>
            </a:pPr>
            <a:r>
              <a:rPr lang="en-US" altLang="ko-KR" sz="2000" dirty="0">
                <a:latin typeface="+mn-ea"/>
              </a:rPr>
              <a:t> - </a:t>
            </a:r>
            <a:r>
              <a:rPr lang="ko-KR" altLang="en-US" sz="2000" dirty="0">
                <a:latin typeface="+mn-ea"/>
              </a:rPr>
              <a:t>저임금 단순노동을 전담할 가능성 높음</a:t>
            </a:r>
          </a:p>
          <a:p>
            <a:pPr marL="0" indent="0" latinLnBrk="0">
              <a:buNone/>
            </a:pPr>
            <a:r>
              <a:rPr lang="ko-KR" altLang="en-US" sz="2000" dirty="0">
                <a:latin typeface="+mn-ea"/>
              </a:rPr>
              <a:t>   * </a:t>
            </a:r>
            <a:r>
              <a:rPr lang="ko-KR" altLang="en-US" sz="2000" dirty="0">
                <a:solidFill>
                  <a:srgbClr val="FF0000"/>
                </a:solidFill>
                <a:latin typeface="+mn-ea"/>
              </a:rPr>
              <a:t>경쟁력 악화 및 생존 문제 발생</a:t>
            </a:r>
            <a:endParaRPr lang="ko-KR" altLang="en-US" sz="1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437808" y="1074871"/>
            <a:ext cx="2951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>
                <a:solidFill>
                  <a:srgbClr val="FF3300"/>
                </a:solidFill>
                <a:latin typeface="+mn-ea"/>
                <a:ea typeface="+mn-ea"/>
              </a:rPr>
              <a:t>학부 수준의 한계</a:t>
            </a:r>
          </a:p>
        </p:txBody>
      </p:sp>
    </p:spTree>
    <p:extLst>
      <p:ext uri="{BB962C8B-B14F-4D97-AF65-F5344CB8AC3E}">
        <p14:creationId xmlns:p14="http://schemas.microsoft.com/office/powerpoint/2010/main" val="4288710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437808" y="1074871"/>
            <a:ext cx="36695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대학원 진학의 장단점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6913" y="1678583"/>
            <a:ext cx="3600400" cy="2261740"/>
          </a:xfrm>
          <a:prstGeom prst="rect">
            <a:avLst/>
          </a:prstGeom>
        </p:spPr>
      </p:pic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000" dirty="0"/>
          </a:p>
          <a:p>
            <a:r>
              <a:rPr lang="ko-KR" altLang="en-US" sz="2000" dirty="0"/>
              <a:t>장점</a:t>
            </a:r>
            <a:endParaRPr lang="en-US" altLang="ko-KR" sz="2000" dirty="0"/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 - </a:t>
            </a:r>
            <a:r>
              <a:rPr lang="ko-KR" altLang="en-US" sz="2000" dirty="0"/>
              <a:t>지적 성숙</a:t>
            </a:r>
            <a:r>
              <a:rPr lang="en-US" altLang="ko-KR" sz="2000" dirty="0"/>
              <a:t>(</a:t>
            </a:r>
            <a:r>
              <a:rPr lang="ko-KR" altLang="en-US" sz="2000" dirty="0"/>
              <a:t>관련 분야 </a:t>
            </a:r>
            <a:r>
              <a:rPr lang="ko-KR" altLang="en-US" sz="2000" dirty="0" err="1"/>
              <a:t>심도있게</a:t>
            </a:r>
            <a:r>
              <a:rPr lang="ko-KR" altLang="en-US" sz="2000" dirty="0"/>
              <a:t> 들어감</a:t>
            </a:r>
            <a:r>
              <a:rPr lang="en-US" altLang="ko-KR" sz="2000" dirty="0"/>
              <a:t>)</a:t>
            </a:r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 - </a:t>
            </a:r>
            <a:r>
              <a:rPr lang="ko-KR" altLang="en-US" sz="2000" dirty="0"/>
              <a:t>성공의 열쇠</a:t>
            </a:r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 - </a:t>
            </a:r>
            <a:r>
              <a:rPr lang="ko-KR" altLang="en-US" sz="2000" dirty="0"/>
              <a:t>대학원경력인정</a:t>
            </a:r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 - </a:t>
            </a:r>
            <a:r>
              <a:rPr lang="ko-KR" altLang="en-US" sz="2000" dirty="0"/>
              <a:t>업무관련자신감</a:t>
            </a:r>
          </a:p>
          <a:p>
            <a:r>
              <a:rPr lang="ko-KR" altLang="en-US" sz="2000" dirty="0"/>
              <a:t>단점 </a:t>
            </a:r>
            <a:endParaRPr lang="en-US" altLang="ko-KR" sz="2000" dirty="0"/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 - </a:t>
            </a:r>
            <a:r>
              <a:rPr lang="ko-KR" altLang="en-US" sz="2000" dirty="0"/>
              <a:t>대학원 진학 동안의 경제적인 수입 감소</a:t>
            </a:r>
          </a:p>
          <a:p>
            <a:r>
              <a:rPr lang="ko-KR" altLang="en-US" sz="2000" dirty="0"/>
              <a:t>기회비용 </a:t>
            </a:r>
            <a:r>
              <a:rPr lang="en-US" altLang="ko-KR" sz="2000" dirty="0"/>
              <a:t>vs. </a:t>
            </a:r>
            <a:r>
              <a:rPr lang="ko-KR" altLang="en-US" sz="2000" dirty="0"/>
              <a:t>매몰비용</a:t>
            </a:r>
            <a:endParaRPr lang="en-US" altLang="ko-KR" sz="2000" dirty="0"/>
          </a:p>
          <a:p>
            <a:r>
              <a:rPr lang="en-US" altLang="ko-KR" sz="2000" dirty="0"/>
              <a:t>Trade-off</a:t>
            </a:r>
            <a:endParaRPr lang="ko-KR" altLang="en-US" sz="2000" dirty="0"/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- </a:t>
            </a:r>
            <a:r>
              <a:rPr lang="en-US" altLang="ko-KR" sz="2000" dirty="0"/>
              <a:t>2</a:t>
            </a:r>
            <a:r>
              <a:rPr lang="ko-KR" altLang="en-US" sz="2000" dirty="0"/>
              <a:t>년 수입 감소 대 장기적으로 </a:t>
            </a:r>
            <a:r>
              <a:rPr lang="ko-KR" altLang="en-US" sz="2000" b="1" dirty="0">
                <a:solidFill>
                  <a:srgbClr val="0000FF"/>
                </a:solidFill>
              </a:rPr>
              <a:t>높이</a:t>
            </a:r>
            <a:r>
              <a:rPr lang="en-US" altLang="ko-KR" sz="2000" b="1" dirty="0">
                <a:solidFill>
                  <a:srgbClr val="0000FF"/>
                </a:solidFill>
              </a:rPr>
              <a:t>/</a:t>
            </a:r>
            <a:r>
              <a:rPr lang="ko-KR" altLang="en-US" sz="2000" b="1" dirty="0" err="1">
                <a:solidFill>
                  <a:srgbClr val="0000FF"/>
                </a:solidFill>
              </a:rPr>
              <a:t>멀리가는</a:t>
            </a:r>
            <a:r>
              <a:rPr lang="ko-KR" altLang="en-US" sz="2000" b="1" dirty="0">
                <a:solidFill>
                  <a:srgbClr val="0000FF"/>
                </a:solidFill>
              </a:rPr>
              <a:t> </a:t>
            </a:r>
            <a:r>
              <a:rPr lang="ko-KR" altLang="en-US" sz="2000" dirty="0"/>
              <a:t>바탕 마련</a:t>
            </a:r>
          </a:p>
        </p:txBody>
      </p:sp>
    </p:spTree>
    <p:extLst>
      <p:ext uri="{BB962C8B-B14F-4D97-AF65-F5344CB8AC3E}">
        <p14:creationId xmlns:p14="http://schemas.microsoft.com/office/powerpoint/2010/main" val="1567107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000" dirty="0"/>
          </a:p>
          <a:p>
            <a:r>
              <a:rPr lang="ko-KR" altLang="en-US" sz="2000" dirty="0">
                <a:solidFill>
                  <a:srgbClr val="FF0000"/>
                </a:solidFill>
              </a:rPr>
              <a:t>학부</a:t>
            </a:r>
            <a:r>
              <a:rPr lang="en-US" altLang="ko-KR" sz="2000" dirty="0">
                <a:solidFill>
                  <a:srgbClr val="0000FF"/>
                </a:solidFill>
              </a:rPr>
              <a:t>/ </a:t>
            </a:r>
            <a:r>
              <a:rPr lang="ko-KR" altLang="en-US" sz="2000" dirty="0">
                <a:solidFill>
                  <a:srgbClr val="0000FF"/>
                </a:solidFill>
              </a:rPr>
              <a:t>대학원</a:t>
            </a:r>
            <a:r>
              <a:rPr lang="en-US" altLang="ko-KR" sz="2000" dirty="0">
                <a:solidFill>
                  <a:srgbClr val="0000FF"/>
                </a:solidFill>
              </a:rPr>
              <a:t>= </a:t>
            </a:r>
            <a:r>
              <a:rPr lang="ko-KR" altLang="en-US" sz="2000" dirty="0">
                <a:solidFill>
                  <a:srgbClr val="FF0000"/>
                </a:solidFill>
              </a:rPr>
              <a:t>하사관</a:t>
            </a:r>
            <a:r>
              <a:rPr lang="en-US" altLang="ko-KR" sz="2000" dirty="0">
                <a:solidFill>
                  <a:srgbClr val="0000FF"/>
                </a:solidFill>
              </a:rPr>
              <a:t>/ </a:t>
            </a:r>
            <a:r>
              <a:rPr lang="ko-KR" altLang="en-US" sz="2000" dirty="0">
                <a:solidFill>
                  <a:srgbClr val="0000FF"/>
                </a:solidFill>
              </a:rPr>
              <a:t>장교</a:t>
            </a:r>
            <a:endParaRPr lang="en-US" altLang="ko-KR" sz="2000" dirty="0">
              <a:solidFill>
                <a:srgbClr val="0000FF"/>
              </a:solidFill>
            </a:endParaRPr>
          </a:p>
          <a:p>
            <a:endParaRPr lang="ko-KR" altLang="en-US" sz="2000" dirty="0">
              <a:solidFill>
                <a:srgbClr val="0000FF"/>
              </a:solidFill>
            </a:endParaRPr>
          </a:p>
          <a:p>
            <a:r>
              <a:rPr lang="ko-KR" altLang="en-US" sz="2000" dirty="0">
                <a:solidFill>
                  <a:srgbClr val="0000FF"/>
                </a:solidFill>
              </a:rPr>
              <a:t>학부</a:t>
            </a:r>
          </a:p>
          <a:p>
            <a:pPr marL="357188" indent="-357188">
              <a:buNone/>
            </a:pPr>
            <a:r>
              <a:rPr lang="en-US" altLang="ko-KR" sz="2000" dirty="0"/>
              <a:t>   •</a:t>
            </a:r>
            <a:r>
              <a:rPr lang="ko-KR" altLang="en-US" sz="2000" dirty="0"/>
              <a:t>학부에서 배운 실력만으로는 조직에서 발전 가능성 한계 있음</a:t>
            </a:r>
          </a:p>
          <a:p>
            <a:pPr marL="357188" indent="-357188">
              <a:buNone/>
            </a:pPr>
            <a:r>
              <a:rPr lang="en-US" altLang="ko-KR" sz="2000" dirty="0"/>
              <a:t>   •</a:t>
            </a:r>
            <a:r>
              <a:rPr lang="ko-KR" altLang="en-US" sz="2000" dirty="0"/>
              <a:t>조직의 소규모 팀 </a:t>
            </a:r>
            <a:r>
              <a:rPr lang="en-US" altLang="ko-KR" sz="2000" dirty="0"/>
              <a:t>leader</a:t>
            </a:r>
            <a:r>
              <a:rPr lang="ko-KR" altLang="en-US" sz="2000" dirty="0"/>
              <a:t>의 역할</a:t>
            </a:r>
          </a:p>
          <a:p>
            <a:r>
              <a:rPr lang="ko-KR" altLang="en-US" sz="2000" dirty="0">
                <a:solidFill>
                  <a:srgbClr val="0000FF"/>
                </a:solidFill>
              </a:rPr>
              <a:t>대학원</a:t>
            </a:r>
            <a:endParaRPr lang="en-US" altLang="ko-KR" sz="2000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altLang="ko-KR" sz="2000" dirty="0"/>
              <a:t>   •</a:t>
            </a:r>
            <a:r>
              <a:rPr lang="ko-KR" altLang="en-US" sz="2000" dirty="0"/>
              <a:t>대학원에서 배운 실력으로 조직에서 발전가능성 높음</a:t>
            </a:r>
          </a:p>
          <a:p>
            <a:pPr marL="0" indent="0">
              <a:buNone/>
            </a:pPr>
            <a:r>
              <a:rPr lang="en-US" altLang="ko-KR" sz="2000" dirty="0"/>
              <a:t>   •</a:t>
            </a:r>
            <a:r>
              <a:rPr lang="ko-KR" altLang="en-US" sz="2000" dirty="0"/>
              <a:t>조직의 대규모 팀 </a:t>
            </a:r>
            <a:r>
              <a:rPr lang="en-US" altLang="ko-KR" sz="2000" dirty="0"/>
              <a:t>leader</a:t>
            </a:r>
            <a:r>
              <a:rPr lang="ko-KR" altLang="en-US" sz="2000" dirty="0"/>
              <a:t>의 역할</a:t>
            </a:r>
            <a:endParaRPr lang="en-US" altLang="ko-KR" sz="2000" dirty="0"/>
          </a:p>
          <a:p>
            <a:pPr marL="0" indent="0">
              <a:buNone/>
            </a:pPr>
            <a:endParaRPr lang="ko-KR" altLang="en-US" sz="2000" dirty="0"/>
          </a:p>
          <a:p>
            <a:r>
              <a:rPr lang="ko-KR" altLang="en-US" sz="2000" dirty="0">
                <a:solidFill>
                  <a:srgbClr val="0000FF"/>
                </a:solidFill>
              </a:rPr>
              <a:t>회사에 재직중인 사람들이 석</a:t>
            </a:r>
            <a:r>
              <a:rPr lang="en-US" altLang="ko-KR" sz="2000" dirty="0">
                <a:solidFill>
                  <a:srgbClr val="0000FF"/>
                </a:solidFill>
              </a:rPr>
              <a:t>∙</a:t>
            </a:r>
            <a:r>
              <a:rPr lang="ko-KR" altLang="en-US" sz="2000" dirty="0">
                <a:solidFill>
                  <a:srgbClr val="0000FF"/>
                </a:solidFill>
              </a:rPr>
              <a:t>박사 학위 취득을 위해 노력하는 이유</a:t>
            </a: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437808" y="1074871"/>
            <a:ext cx="40158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학부와 대학원의 차이점</a:t>
            </a:r>
          </a:p>
        </p:txBody>
      </p:sp>
    </p:spTree>
    <p:extLst>
      <p:ext uri="{BB962C8B-B14F-4D97-AF65-F5344CB8AC3E}">
        <p14:creationId xmlns:p14="http://schemas.microsoft.com/office/powerpoint/2010/main" val="302614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400" dirty="0"/>
          </a:p>
          <a:p>
            <a:pPr latinLnBrk="0"/>
            <a:r>
              <a:rPr lang="en-US" altLang="ko-KR" sz="2400" dirty="0"/>
              <a:t>2</a:t>
            </a:r>
            <a:r>
              <a:rPr lang="ko-KR" altLang="en-US" sz="2400" dirty="0"/>
              <a:t>년 동안 </a:t>
            </a:r>
            <a:r>
              <a:rPr lang="ko-KR" altLang="en-US" sz="2400" dirty="0">
                <a:solidFill>
                  <a:srgbClr val="0000FF"/>
                </a:solidFill>
              </a:rPr>
              <a:t>대학원</a:t>
            </a:r>
            <a:r>
              <a:rPr lang="ko-KR" altLang="en-US" sz="2400" dirty="0"/>
              <a:t>에서 배우는 것보다 </a:t>
            </a:r>
            <a:r>
              <a:rPr lang="en-US" altLang="ko-KR" sz="2400" dirty="0"/>
              <a:t>2</a:t>
            </a:r>
            <a:r>
              <a:rPr lang="ko-KR" altLang="en-US" sz="2400" dirty="0"/>
              <a:t>년 동안 </a:t>
            </a:r>
            <a:r>
              <a:rPr lang="ko-KR" altLang="en-US" sz="2400" dirty="0">
                <a:solidFill>
                  <a:srgbClr val="0000FF"/>
                </a:solidFill>
              </a:rPr>
              <a:t>직장</a:t>
            </a:r>
            <a:r>
              <a:rPr lang="ko-KR" altLang="en-US" sz="2400" dirty="0"/>
              <a:t>에서 배우는 게 낫다</a:t>
            </a:r>
            <a:r>
              <a:rPr lang="en-US" altLang="ko-KR" sz="2400" dirty="0"/>
              <a:t>??</a:t>
            </a:r>
          </a:p>
          <a:p>
            <a:pPr latinLnBrk="0"/>
            <a:r>
              <a:rPr lang="ko-KR" altLang="en-US" sz="2400" dirty="0"/>
              <a:t>대학원은 돈을 내면서 배우고 직장은 돈을 받으며 배운다</a:t>
            </a:r>
            <a:r>
              <a:rPr lang="en-US" altLang="ko-KR" sz="2400" dirty="0"/>
              <a:t>??</a:t>
            </a: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437808" y="1074871"/>
            <a:ext cx="2685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대학원 </a:t>
            </a:r>
            <a:r>
              <a:rPr lang="en-US" altLang="ko-KR" sz="2800" b="1" dirty="0">
                <a:solidFill>
                  <a:srgbClr val="FF0000"/>
                </a:solidFill>
                <a:latin typeface="+mn-ea"/>
                <a:ea typeface="+mn-ea"/>
              </a:rPr>
              <a:t>vs. </a:t>
            </a:r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취업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3212976"/>
            <a:ext cx="421196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958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4186808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400" dirty="0"/>
          </a:p>
          <a:p>
            <a:pPr marL="0" indent="0">
              <a:buNone/>
            </a:pPr>
            <a:endParaRPr lang="ko-KR" altLang="en-US" sz="2400" dirty="0"/>
          </a:p>
          <a:p>
            <a:pPr marL="0" indent="0">
              <a:buNone/>
            </a:pPr>
            <a:r>
              <a:rPr lang="ko-KR" altLang="en-US" sz="2400" dirty="0"/>
              <a:t>        </a:t>
            </a:r>
            <a:r>
              <a:rPr lang="ko-KR" altLang="en-US" sz="2400" b="1" dirty="0">
                <a:solidFill>
                  <a:srgbClr val="0000FF"/>
                </a:solidFill>
              </a:rPr>
              <a:t>대학원</a:t>
            </a:r>
            <a:endParaRPr lang="ko-KR" altLang="en-US" sz="2400" dirty="0"/>
          </a:p>
          <a:p>
            <a:pPr latinLnBrk="0"/>
            <a:r>
              <a:rPr lang="ko-KR" altLang="en-US" sz="2400" dirty="0"/>
              <a:t>학생 </a:t>
            </a:r>
            <a:r>
              <a:rPr lang="en-US" altLang="ko-KR" sz="2400" dirty="0">
                <a:sym typeface="Wingdings" panose="05000000000000000000" pitchFamily="2" charset="2"/>
              </a:rPr>
              <a:t> </a:t>
            </a:r>
            <a:r>
              <a:rPr lang="ko-KR" altLang="en-US" sz="2400" dirty="0"/>
              <a:t>동료</a:t>
            </a:r>
          </a:p>
          <a:p>
            <a:pPr latinLnBrk="0"/>
            <a:r>
              <a:rPr lang="ko-KR" altLang="en-US" sz="2400" dirty="0"/>
              <a:t>교수</a:t>
            </a:r>
            <a:r>
              <a:rPr lang="en-US" altLang="ko-KR" sz="2400" dirty="0">
                <a:sym typeface="Wingdings" panose="05000000000000000000" pitchFamily="2" charset="2"/>
              </a:rPr>
              <a:t>  </a:t>
            </a:r>
            <a:r>
              <a:rPr lang="ko-KR" altLang="en-US" sz="2400" dirty="0"/>
              <a:t>지도</a:t>
            </a:r>
            <a:r>
              <a:rPr lang="en-US" altLang="ko-KR" sz="2400" dirty="0"/>
              <a:t>, </a:t>
            </a:r>
            <a:r>
              <a:rPr lang="ko-KR" altLang="en-US" sz="2400" dirty="0"/>
              <a:t>상담</a:t>
            </a:r>
            <a:r>
              <a:rPr lang="en-US" altLang="ko-KR" sz="2400" dirty="0"/>
              <a:t>, </a:t>
            </a:r>
            <a:r>
              <a:rPr lang="ko-KR" altLang="en-US" sz="2400" dirty="0"/>
              <a:t>격려</a:t>
            </a:r>
            <a:r>
              <a:rPr lang="en-US" altLang="ko-KR" sz="2400" dirty="0"/>
              <a:t>, </a:t>
            </a:r>
            <a:r>
              <a:rPr lang="ko-KR" altLang="en-US" sz="2400" dirty="0"/>
              <a:t>인생의 </a:t>
            </a:r>
            <a:r>
              <a:rPr lang="en-US" altLang="ko-KR" sz="2400" dirty="0"/>
              <a:t>mentor</a:t>
            </a:r>
          </a:p>
          <a:p>
            <a:pPr latinLnBrk="0"/>
            <a:r>
              <a:rPr lang="ko-KR" altLang="en-US" sz="2400" dirty="0"/>
              <a:t>학업 </a:t>
            </a:r>
            <a:r>
              <a:rPr lang="en-US" altLang="ko-KR" sz="2400" dirty="0">
                <a:sym typeface="Wingdings" panose="05000000000000000000" pitchFamily="2" charset="2"/>
              </a:rPr>
              <a:t> </a:t>
            </a:r>
            <a:r>
              <a:rPr lang="ko-KR" altLang="en-US" sz="2400" dirty="0"/>
              <a:t>최첨단</a:t>
            </a:r>
            <a:r>
              <a:rPr lang="en-US" altLang="ko-KR" sz="2400" dirty="0"/>
              <a:t>/</a:t>
            </a:r>
            <a:r>
              <a:rPr lang="ko-KR" altLang="en-US" sz="2400" dirty="0"/>
              <a:t>미래유망 분야 연구</a:t>
            </a:r>
            <a:r>
              <a:rPr lang="en-US" altLang="ko-KR" sz="2400" dirty="0"/>
              <a:t>, </a:t>
            </a:r>
            <a:r>
              <a:rPr lang="ko-KR" altLang="en-US" sz="2400" dirty="0"/>
              <a:t>스스로 주도</a:t>
            </a:r>
          </a:p>
          <a:p>
            <a:pPr latinLnBrk="0"/>
            <a:r>
              <a:rPr lang="ko-KR" altLang="en-US" sz="2400" dirty="0"/>
              <a:t>시설</a:t>
            </a:r>
            <a:r>
              <a:rPr lang="en-US" altLang="ko-KR" sz="2400" dirty="0">
                <a:sym typeface="Wingdings" panose="05000000000000000000" pitchFamily="2" charset="2"/>
              </a:rPr>
              <a:t>  </a:t>
            </a:r>
            <a:r>
              <a:rPr lang="ko-KR" altLang="en-US" sz="2400" dirty="0"/>
              <a:t>미비</a:t>
            </a:r>
            <a:r>
              <a:rPr lang="en-US" altLang="ko-KR" sz="2400" dirty="0"/>
              <a:t>?</a:t>
            </a:r>
          </a:p>
          <a:p>
            <a:pPr latinLnBrk="0"/>
            <a:r>
              <a:rPr lang="en-US" altLang="ko-KR" sz="2400" dirty="0"/>
              <a:t>2</a:t>
            </a:r>
            <a:r>
              <a:rPr lang="ko-KR" altLang="en-US" sz="2400" dirty="0"/>
              <a:t>년 후</a:t>
            </a:r>
            <a:r>
              <a:rPr lang="en-US" altLang="ko-KR" sz="2400" dirty="0">
                <a:sym typeface="Wingdings" panose="05000000000000000000" pitchFamily="2" charset="2"/>
              </a:rPr>
              <a:t>  </a:t>
            </a:r>
            <a:r>
              <a:rPr lang="ko-KR" altLang="en-US" sz="2400" dirty="0"/>
              <a:t>체계적 교육받고 원하는 직장에 취업</a:t>
            </a:r>
          </a:p>
          <a:p>
            <a:endParaRPr lang="ko-KR" altLang="en-US" sz="2400" dirty="0"/>
          </a:p>
          <a:p>
            <a:endParaRPr lang="ko-KR" altLang="en-US" sz="2400" dirty="0"/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79513" y="1065807"/>
            <a:ext cx="87849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ko-KR" altLang="en-US" sz="2800" b="1" dirty="0" err="1">
                <a:solidFill>
                  <a:srgbClr val="FF0000"/>
                </a:solidFill>
                <a:latin typeface="+mn-ea"/>
                <a:ea typeface="+mn-ea"/>
              </a:rPr>
              <a:t>년동안</a:t>
            </a:r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 대학원에서 배우는 것보다 </a:t>
            </a:r>
            <a:r>
              <a:rPr lang="en-US" altLang="ko-KR" sz="2800" b="1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ko-KR" altLang="en-US" sz="2800" b="1" dirty="0" err="1">
                <a:solidFill>
                  <a:srgbClr val="FF0000"/>
                </a:solidFill>
                <a:latin typeface="+mn-ea"/>
                <a:ea typeface="+mn-ea"/>
              </a:rPr>
              <a:t>년동안</a:t>
            </a:r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 직장에서 배우는 것이 낫다</a:t>
            </a:r>
            <a:r>
              <a:rPr lang="en-US" altLang="ko-KR" sz="2800" b="1" dirty="0">
                <a:solidFill>
                  <a:srgbClr val="FF0000"/>
                </a:solidFill>
                <a:latin typeface="+mn-ea"/>
                <a:ea typeface="+mn-ea"/>
              </a:rPr>
              <a:t>?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921695" y="2237963"/>
            <a:ext cx="4114801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latin typeface="+mn-ea"/>
                <a:ea typeface="+mn-ea"/>
              </a:rPr>
              <a:t>              </a:t>
            </a:r>
            <a:r>
              <a:rPr lang="ko-KR" altLang="en-US" sz="2400" b="1" dirty="0">
                <a:solidFill>
                  <a:srgbClr val="0000FF"/>
                </a:solidFill>
                <a:latin typeface="+mn-ea"/>
                <a:ea typeface="+mn-ea"/>
              </a:rPr>
              <a:t>취업</a:t>
            </a:r>
            <a:endParaRPr lang="ko-KR" altLang="en-US" sz="2400" dirty="0"/>
          </a:p>
          <a:p>
            <a:pPr marL="273050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</a:pPr>
            <a:r>
              <a:rPr lang="ko-KR" altLang="en-US" sz="2400" dirty="0">
                <a:latin typeface="+mn-lt"/>
                <a:ea typeface="+mn-ea"/>
              </a:rPr>
              <a:t>동료</a:t>
            </a:r>
            <a:r>
              <a:rPr lang="en-US" altLang="ko-KR" sz="2400" dirty="0">
                <a:sym typeface="Wingdings" panose="05000000000000000000" pitchFamily="2" charset="2"/>
              </a:rPr>
              <a:t>  </a:t>
            </a:r>
            <a:r>
              <a:rPr lang="ko-KR" altLang="en-US" sz="2400" dirty="0">
                <a:latin typeface="+mn-lt"/>
                <a:ea typeface="+mn-ea"/>
              </a:rPr>
              <a:t>경쟁자</a:t>
            </a:r>
          </a:p>
          <a:p>
            <a:pPr marL="273050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</a:pPr>
            <a:r>
              <a:rPr lang="ko-KR" altLang="en-US" sz="2400" dirty="0">
                <a:latin typeface="+mn-lt"/>
                <a:ea typeface="+mn-ea"/>
              </a:rPr>
              <a:t>상사</a:t>
            </a:r>
            <a:r>
              <a:rPr lang="en-US" altLang="ko-KR" sz="2400" dirty="0">
                <a:sym typeface="Wingdings" panose="05000000000000000000" pitchFamily="2" charset="2"/>
              </a:rPr>
              <a:t>  </a:t>
            </a:r>
            <a:r>
              <a:rPr lang="ko-KR" altLang="en-US" sz="2400" dirty="0">
                <a:latin typeface="+mn-lt"/>
                <a:ea typeface="+mn-ea"/>
              </a:rPr>
              <a:t>평가자</a:t>
            </a:r>
          </a:p>
          <a:p>
            <a:pPr marL="273050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</a:pPr>
            <a:r>
              <a:rPr lang="ko-KR" altLang="en-US" sz="2400" dirty="0">
                <a:latin typeface="+mn-lt"/>
                <a:ea typeface="+mn-ea"/>
              </a:rPr>
              <a:t>작업</a:t>
            </a:r>
            <a:r>
              <a:rPr lang="en-US" altLang="ko-KR" sz="2400" dirty="0">
                <a:sym typeface="Wingdings" panose="05000000000000000000" pitchFamily="2" charset="2"/>
              </a:rPr>
              <a:t>  </a:t>
            </a:r>
            <a:r>
              <a:rPr lang="ko-KR" altLang="en-US" sz="2400" dirty="0">
                <a:latin typeface="+mn-lt"/>
                <a:ea typeface="+mn-ea"/>
              </a:rPr>
              <a:t>결과물중시</a:t>
            </a:r>
            <a:r>
              <a:rPr lang="en-US" altLang="ko-KR" sz="2400" dirty="0">
                <a:latin typeface="+mn-lt"/>
                <a:ea typeface="+mn-ea"/>
              </a:rPr>
              <a:t>, </a:t>
            </a:r>
            <a:r>
              <a:rPr lang="ko-KR" altLang="en-US" sz="2400" dirty="0">
                <a:latin typeface="+mn-lt"/>
                <a:ea typeface="+mn-ea"/>
              </a:rPr>
              <a:t>타인에 의해 주도</a:t>
            </a:r>
            <a:r>
              <a:rPr lang="en-US" altLang="ko-KR" sz="2400" dirty="0">
                <a:latin typeface="+mn-lt"/>
                <a:ea typeface="+mn-ea"/>
              </a:rPr>
              <a:t>, </a:t>
            </a:r>
            <a:r>
              <a:rPr lang="ko-KR" altLang="en-US" sz="2400" dirty="0">
                <a:latin typeface="+mn-lt"/>
                <a:ea typeface="+mn-ea"/>
              </a:rPr>
              <a:t>부서배치</a:t>
            </a:r>
          </a:p>
          <a:p>
            <a:pPr marL="273050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</a:pPr>
            <a:r>
              <a:rPr lang="ko-KR" altLang="en-US" sz="2400" dirty="0">
                <a:latin typeface="+mn-lt"/>
                <a:ea typeface="+mn-ea"/>
              </a:rPr>
              <a:t>시설</a:t>
            </a:r>
            <a:r>
              <a:rPr lang="en-US" altLang="ko-KR" sz="2400" dirty="0">
                <a:sym typeface="Wingdings" panose="05000000000000000000" pitchFamily="2" charset="2"/>
              </a:rPr>
              <a:t>  </a:t>
            </a:r>
            <a:r>
              <a:rPr lang="ko-KR" altLang="en-US" sz="2400" dirty="0">
                <a:latin typeface="+mn-lt"/>
                <a:ea typeface="+mn-ea"/>
              </a:rPr>
              <a:t>첨단</a:t>
            </a:r>
            <a:r>
              <a:rPr lang="en-US" altLang="ko-KR" sz="2400" dirty="0">
                <a:latin typeface="+mn-lt"/>
                <a:ea typeface="+mn-ea"/>
              </a:rPr>
              <a:t>?</a:t>
            </a:r>
          </a:p>
          <a:p>
            <a:pPr marL="273050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</a:pPr>
            <a:r>
              <a:rPr lang="en-US" altLang="ko-KR" sz="2400" dirty="0">
                <a:latin typeface="+mn-lt"/>
                <a:ea typeface="+mn-ea"/>
              </a:rPr>
              <a:t>2</a:t>
            </a:r>
            <a:r>
              <a:rPr lang="ko-KR" altLang="en-US" sz="2400" dirty="0">
                <a:latin typeface="+mn-lt"/>
                <a:ea typeface="+mn-ea"/>
              </a:rPr>
              <a:t>년 후</a:t>
            </a:r>
            <a:r>
              <a:rPr lang="en-US" altLang="ko-KR" sz="2400" dirty="0">
                <a:sym typeface="Wingdings" panose="05000000000000000000" pitchFamily="2" charset="2"/>
              </a:rPr>
              <a:t>  </a:t>
            </a:r>
            <a:r>
              <a:rPr lang="ko-KR" altLang="en-US" sz="2400" dirty="0">
                <a:latin typeface="+mn-lt"/>
                <a:ea typeface="+mn-ea"/>
              </a:rPr>
              <a:t>단발성지식</a:t>
            </a:r>
            <a:r>
              <a:rPr lang="en-US" altLang="ko-KR" sz="2400" dirty="0">
                <a:latin typeface="+mn-lt"/>
                <a:ea typeface="+mn-ea"/>
              </a:rPr>
              <a:t>/</a:t>
            </a:r>
            <a:r>
              <a:rPr lang="ko-KR" altLang="en-US" sz="2400" dirty="0">
                <a:latin typeface="+mn-lt"/>
                <a:ea typeface="+mn-ea"/>
              </a:rPr>
              <a:t>기능</a:t>
            </a:r>
          </a:p>
          <a:p>
            <a:pPr marL="273050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</a:pPr>
            <a:r>
              <a:rPr lang="ko-KR" altLang="en-US" sz="2400" dirty="0">
                <a:latin typeface="+mn-lt"/>
                <a:ea typeface="+mn-ea"/>
              </a:rPr>
              <a:t>평균재직기간</a:t>
            </a:r>
            <a:r>
              <a:rPr lang="en-US" altLang="ko-KR" sz="2400" dirty="0">
                <a:latin typeface="+mn-lt"/>
                <a:ea typeface="+mn-ea"/>
              </a:rPr>
              <a:t>?</a:t>
            </a:r>
          </a:p>
          <a:p>
            <a:endParaRPr lang="ko-KR" altLang="en-US" sz="24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249023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400" dirty="0"/>
          </a:p>
          <a:p>
            <a:endParaRPr lang="ko-KR" altLang="en-US" sz="2400" dirty="0"/>
          </a:p>
          <a:p>
            <a:endParaRPr lang="ko-KR" altLang="en-US" sz="2400" dirty="0"/>
          </a:p>
          <a:p>
            <a:pPr marL="0" indent="0">
              <a:buNone/>
            </a:pPr>
            <a:r>
              <a:rPr lang="ko-KR" altLang="en-US" sz="2400" dirty="0"/>
              <a:t>        대학원</a:t>
            </a:r>
          </a:p>
          <a:p>
            <a:r>
              <a:rPr lang="ko-KR" altLang="en-US" sz="2400" dirty="0"/>
              <a:t>등록금</a:t>
            </a:r>
            <a:r>
              <a:rPr lang="en-US" altLang="ko-KR" sz="2400" dirty="0"/>
              <a:t>(</a:t>
            </a:r>
            <a:r>
              <a:rPr lang="ko-KR" altLang="en-US" sz="2400" dirty="0"/>
              <a:t>석사</a:t>
            </a:r>
            <a:r>
              <a:rPr lang="en-US" altLang="ko-KR" sz="2400" dirty="0"/>
              <a:t>: 4</a:t>
            </a:r>
            <a:r>
              <a:rPr lang="ko-KR" altLang="en-US" sz="2400" dirty="0"/>
              <a:t>학기</a:t>
            </a:r>
            <a:r>
              <a:rPr lang="en-US" altLang="ko-KR" sz="2400" dirty="0"/>
              <a:t>)</a:t>
            </a:r>
          </a:p>
          <a:p>
            <a:r>
              <a:rPr lang="ko-KR" altLang="en-US" sz="2400" dirty="0"/>
              <a:t>박사의 경우는</a:t>
            </a:r>
            <a:r>
              <a:rPr lang="en-US" altLang="ko-KR" sz="2400" dirty="0"/>
              <a:t>? </a:t>
            </a:r>
          </a:p>
          <a:p>
            <a:endParaRPr lang="ko-KR" altLang="en-US" sz="2400" dirty="0"/>
          </a:p>
          <a:p>
            <a:endParaRPr lang="ko-KR" altLang="en-US" sz="2400" dirty="0"/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79512" y="1065807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FF3300"/>
                </a:solidFill>
                <a:latin typeface="+mn-ea"/>
                <a:ea typeface="+mn-ea"/>
              </a:rPr>
              <a:t>대학원은 돈을 내면서 배우고 직장은 돈을 받으며 배운다</a:t>
            </a:r>
            <a:r>
              <a:rPr lang="en-US" altLang="ko-KR" sz="2800" b="1" dirty="0">
                <a:solidFill>
                  <a:srgbClr val="FF3300"/>
                </a:solidFill>
                <a:latin typeface="+mn-ea"/>
                <a:ea typeface="+mn-ea"/>
              </a:rPr>
              <a:t>?</a:t>
            </a:r>
            <a:endParaRPr lang="ko-KR" altLang="en-US" sz="2800" b="1" dirty="0">
              <a:solidFill>
                <a:srgbClr val="FF3300"/>
              </a:solidFill>
              <a:latin typeface="+mn-ea"/>
              <a:ea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436096" y="2670011"/>
            <a:ext cx="2880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latin typeface="+mn-ea"/>
                <a:ea typeface="+mn-ea"/>
              </a:rPr>
              <a:t>              취업</a:t>
            </a:r>
          </a:p>
          <a:p>
            <a:r>
              <a:rPr lang="en-US" altLang="ko-KR" sz="2400" dirty="0">
                <a:latin typeface="+mn-ea"/>
                <a:ea typeface="+mn-ea"/>
              </a:rPr>
              <a:t>2</a:t>
            </a:r>
            <a:r>
              <a:rPr lang="ko-KR" altLang="en-US" sz="2400" dirty="0">
                <a:latin typeface="+mn-ea"/>
                <a:ea typeface="+mn-ea"/>
              </a:rPr>
              <a:t>년 임금 </a:t>
            </a:r>
            <a:r>
              <a:rPr lang="en-US" altLang="ko-KR" sz="2400" dirty="0">
                <a:latin typeface="+mn-ea"/>
                <a:ea typeface="+mn-ea"/>
              </a:rPr>
              <a:t>: </a:t>
            </a:r>
            <a:r>
              <a:rPr lang="ko-KR" altLang="en-US" sz="2400" dirty="0" err="1">
                <a:latin typeface="+mn-ea"/>
                <a:ea typeface="+mn-ea"/>
              </a:rPr>
              <a:t>수천만원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217640" y="472514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2800" dirty="0">
                <a:solidFill>
                  <a:srgbClr val="FF0000"/>
                </a:solidFill>
                <a:latin typeface="+mn-ea"/>
                <a:ea typeface="+mn-ea"/>
              </a:rPr>
              <a:t>임금</a:t>
            </a:r>
            <a:r>
              <a:rPr lang="en-US" altLang="ko-KR" sz="2800" dirty="0">
                <a:solidFill>
                  <a:srgbClr val="FF0000"/>
                </a:solidFill>
                <a:latin typeface="+mn-ea"/>
                <a:ea typeface="+mn-ea"/>
              </a:rPr>
              <a:t>+</a:t>
            </a:r>
            <a:r>
              <a:rPr lang="ko-KR" altLang="en-US" sz="2800" dirty="0">
                <a:solidFill>
                  <a:srgbClr val="FF0000"/>
                </a:solidFill>
                <a:latin typeface="+mn-ea"/>
                <a:ea typeface="+mn-ea"/>
              </a:rPr>
              <a:t>등록금</a:t>
            </a:r>
          </a:p>
          <a:p>
            <a:r>
              <a:rPr lang="ko-KR" altLang="en-US" sz="2800" dirty="0">
                <a:solidFill>
                  <a:srgbClr val="FF0000"/>
                </a:solidFill>
                <a:latin typeface="+mn-ea"/>
                <a:ea typeface="+mn-ea"/>
              </a:rPr>
              <a:t>손해</a:t>
            </a:r>
            <a:r>
              <a:rPr lang="en-US" altLang="ko-KR" sz="2800" dirty="0">
                <a:solidFill>
                  <a:srgbClr val="FF0000"/>
                </a:solidFill>
                <a:latin typeface="+mn-ea"/>
                <a:ea typeface="+mn-ea"/>
              </a:rPr>
              <a:t>??</a:t>
            </a:r>
            <a:endParaRPr lang="ko-KR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680334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400" dirty="0"/>
          </a:p>
          <a:p>
            <a:r>
              <a:rPr lang="ko-KR" altLang="en-US" sz="2000" dirty="0">
                <a:latin typeface="+mn-ea"/>
              </a:rPr>
              <a:t>교내지원</a:t>
            </a:r>
            <a:r>
              <a:rPr lang="en-US" altLang="ko-KR" sz="2000" dirty="0">
                <a:latin typeface="+mn-ea"/>
              </a:rPr>
              <a:t>(1</a:t>
            </a:r>
            <a:r>
              <a:rPr lang="ko-KR" altLang="en-US" sz="2000" dirty="0" err="1">
                <a:latin typeface="+mn-ea"/>
              </a:rPr>
              <a:t>년기준</a:t>
            </a:r>
            <a:r>
              <a:rPr lang="en-US" altLang="ko-KR" sz="2000" dirty="0">
                <a:latin typeface="+mn-ea"/>
              </a:rPr>
              <a:t>)</a:t>
            </a:r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- </a:t>
            </a:r>
            <a:r>
              <a:rPr lang="ko-KR" altLang="en-US" sz="2000" dirty="0" err="1">
                <a:latin typeface="+mn-ea"/>
              </a:rPr>
              <a:t>알바트로스</a:t>
            </a:r>
            <a:r>
              <a:rPr lang="en-US" altLang="ko-KR" sz="2000" dirty="0">
                <a:latin typeface="+mn-ea"/>
              </a:rPr>
              <a:t> </a:t>
            </a:r>
            <a:r>
              <a:rPr lang="ko-KR" altLang="en-US" sz="2000" dirty="0">
                <a:latin typeface="+mn-ea"/>
              </a:rPr>
              <a:t>전액장학금</a:t>
            </a:r>
            <a:r>
              <a:rPr lang="en-US" altLang="ko-KR" sz="2000" dirty="0">
                <a:latin typeface="+mn-ea"/>
              </a:rPr>
              <a:t>: </a:t>
            </a:r>
            <a:r>
              <a:rPr lang="ko-KR" altLang="en-US" sz="2000" dirty="0">
                <a:latin typeface="+mn-ea"/>
              </a:rPr>
              <a:t>학부 성적 상위 </a:t>
            </a:r>
            <a:r>
              <a:rPr lang="en-US" altLang="ko-KR" sz="2000" dirty="0">
                <a:latin typeface="+mn-ea"/>
              </a:rPr>
              <a:t>5%</a:t>
            </a:r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- </a:t>
            </a:r>
            <a:r>
              <a:rPr lang="ko-KR" altLang="en-US" sz="2000" dirty="0">
                <a:latin typeface="+mn-ea"/>
              </a:rPr>
              <a:t>강의보조</a:t>
            </a:r>
            <a:r>
              <a:rPr lang="en-US" altLang="ko-KR" sz="2000" dirty="0">
                <a:latin typeface="+mn-ea"/>
              </a:rPr>
              <a:t>(TA) </a:t>
            </a:r>
            <a:r>
              <a:rPr lang="ko-KR" altLang="en-US" sz="2000" dirty="0">
                <a:latin typeface="+mn-ea"/>
              </a:rPr>
              <a:t>및 연구보조</a:t>
            </a:r>
            <a:r>
              <a:rPr lang="en-US" altLang="ko-KR" sz="2000" dirty="0">
                <a:latin typeface="+mn-ea"/>
              </a:rPr>
              <a:t>(RA) </a:t>
            </a:r>
            <a:r>
              <a:rPr lang="ko-KR" altLang="en-US" sz="2000" dirty="0">
                <a:latin typeface="+mn-ea"/>
              </a:rPr>
              <a:t>장학금</a:t>
            </a:r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- </a:t>
            </a:r>
            <a:r>
              <a:rPr lang="ko-KR" altLang="en-US" sz="2000" dirty="0">
                <a:latin typeface="+mn-ea"/>
              </a:rPr>
              <a:t>외부수탁과제</a:t>
            </a:r>
          </a:p>
          <a:p>
            <a:pPr marL="0" indent="0">
              <a:buNone/>
            </a:pPr>
            <a:r>
              <a:rPr lang="ko-KR" altLang="en-US" sz="2000" dirty="0" smtClean="0">
                <a:latin typeface="+mn-ea"/>
              </a:rPr>
              <a:t>    인건비</a:t>
            </a:r>
            <a:r>
              <a:rPr lang="en-US" altLang="ko-KR" sz="2000" dirty="0">
                <a:latin typeface="+mn-ea"/>
              </a:rPr>
              <a:t>+</a:t>
            </a:r>
            <a:r>
              <a:rPr lang="ko-KR" altLang="en-US" sz="2000" dirty="0">
                <a:latin typeface="+mn-ea"/>
              </a:rPr>
              <a:t>학회참가 지원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도서구입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식사 등</a:t>
            </a:r>
          </a:p>
          <a:p>
            <a:pPr marL="0" indent="0">
              <a:buNone/>
            </a:pPr>
            <a:r>
              <a:rPr lang="en-US" altLang="ko-KR" sz="2000" dirty="0">
                <a:latin typeface="+mn-ea"/>
              </a:rPr>
              <a:t>  - </a:t>
            </a:r>
            <a:r>
              <a:rPr lang="ko-KR" altLang="en-US" sz="2000" dirty="0">
                <a:latin typeface="+mn-ea"/>
              </a:rPr>
              <a:t>합계</a:t>
            </a:r>
            <a:r>
              <a:rPr lang="en-US" altLang="ko-KR" sz="2000" dirty="0">
                <a:latin typeface="+mn-ea"/>
              </a:rPr>
              <a:t>: </a:t>
            </a:r>
            <a:r>
              <a:rPr lang="ko-KR" altLang="en-US" sz="2000" dirty="0">
                <a:latin typeface="+mn-ea"/>
              </a:rPr>
              <a:t>최대 </a:t>
            </a:r>
            <a:r>
              <a:rPr lang="en-US" altLang="ko-KR" sz="2000" dirty="0">
                <a:latin typeface="+mn-ea"/>
              </a:rPr>
              <a:t>200</a:t>
            </a:r>
            <a:r>
              <a:rPr lang="ko-KR" altLang="en-US" sz="2000" dirty="0">
                <a:latin typeface="+mn-ea"/>
              </a:rPr>
              <a:t>만원 이상</a:t>
            </a:r>
            <a:r>
              <a:rPr lang="en-US" altLang="ko-KR" sz="2000" dirty="0">
                <a:latin typeface="+mn-ea"/>
              </a:rPr>
              <a:t>/</a:t>
            </a:r>
            <a:r>
              <a:rPr lang="ko-KR" altLang="en-US" sz="2000" dirty="0">
                <a:latin typeface="+mn-ea"/>
              </a:rPr>
              <a:t>월 </a:t>
            </a:r>
            <a:r>
              <a:rPr lang="en-US" altLang="ko-KR" sz="2000" dirty="0">
                <a:latin typeface="+mn-ea"/>
              </a:rPr>
              <a:t>(</a:t>
            </a:r>
            <a:r>
              <a:rPr lang="ko-KR" altLang="en-US" sz="2000" dirty="0">
                <a:latin typeface="+mn-ea"/>
              </a:rPr>
              <a:t>석사</a:t>
            </a:r>
            <a:r>
              <a:rPr lang="en-US" altLang="ko-KR" sz="2000" dirty="0">
                <a:latin typeface="+mn-ea"/>
              </a:rPr>
              <a:t>)</a:t>
            </a:r>
          </a:p>
          <a:p>
            <a:pPr marL="0" indent="0">
              <a:buNone/>
            </a:pPr>
            <a:endParaRPr lang="ko-KR" altLang="en-US" sz="2000" dirty="0">
              <a:latin typeface="+mn-ea"/>
            </a:endParaRPr>
          </a:p>
          <a:p>
            <a:r>
              <a:rPr lang="en-US" altLang="ko-KR" sz="2000" dirty="0">
                <a:latin typeface="+mn-ea"/>
              </a:rPr>
              <a:t>Lab </a:t>
            </a:r>
            <a:r>
              <a:rPr lang="ko-KR" altLang="en-US" sz="2000" dirty="0">
                <a:latin typeface="+mn-ea"/>
              </a:rPr>
              <a:t>당 보조</a:t>
            </a:r>
            <a:r>
              <a:rPr lang="en-US" altLang="ko-KR" sz="2000" dirty="0">
                <a:latin typeface="+mn-ea"/>
              </a:rPr>
              <a:t>: </a:t>
            </a:r>
            <a:r>
              <a:rPr lang="ko-KR" altLang="en-US" sz="2000" dirty="0">
                <a:latin typeface="+mn-ea"/>
              </a:rPr>
              <a:t>교내지원</a:t>
            </a:r>
            <a:r>
              <a:rPr lang="en-US" altLang="ko-KR" sz="2000" dirty="0">
                <a:latin typeface="+mn-ea"/>
              </a:rPr>
              <a:t>+</a:t>
            </a:r>
            <a:r>
              <a:rPr lang="ko-KR" altLang="en-US" sz="2000" dirty="0">
                <a:latin typeface="+mn-ea"/>
              </a:rPr>
              <a:t>외부수탁과제</a:t>
            </a:r>
          </a:p>
          <a:p>
            <a:pPr marL="0" indent="0">
              <a:buNone/>
            </a:pPr>
            <a:r>
              <a:rPr lang="ko-KR" altLang="en-US" sz="2000" dirty="0">
                <a:latin typeface="+mn-ea"/>
              </a:rPr>
              <a:t>         </a:t>
            </a:r>
            <a:r>
              <a:rPr lang="en-US" altLang="ko-KR" sz="2000" b="1" dirty="0">
                <a:solidFill>
                  <a:srgbClr val="0000FF"/>
                </a:solidFill>
                <a:latin typeface="+mn-ea"/>
              </a:rPr>
              <a:t>Lab </a:t>
            </a:r>
            <a:r>
              <a:rPr lang="ko-KR" altLang="en-US" sz="2000" b="1" dirty="0">
                <a:solidFill>
                  <a:srgbClr val="0000FF"/>
                </a:solidFill>
                <a:latin typeface="+mn-ea"/>
              </a:rPr>
              <a:t>별로 차이가 있을 수 있음</a:t>
            </a:r>
            <a:r>
              <a:rPr lang="en-US" altLang="ko-KR" sz="2000" b="1" dirty="0">
                <a:solidFill>
                  <a:srgbClr val="0000FF"/>
                </a:solidFill>
                <a:latin typeface="+mn-ea"/>
              </a:rPr>
              <a:t>!</a:t>
            </a:r>
          </a:p>
          <a:p>
            <a:endParaRPr lang="ko-KR" altLang="en-US" sz="2000" dirty="0"/>
          </a:p>
          <a:p>
            <a:endParaRPr lang="ko-KR" altLang="en-US" sz="2000" dirty="0"/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85048" y="920444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FF3300"/>
                </a:solidFill>
                <a:latin typeface="+mn-ea"/>
                <a:ea typeface="+mn-ea"/>
              </a:rPr>
              <a:t>경제적 지원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200" y="836712"/>
            <a:ext cx="2560800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715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000" dirty="0"/>
          </a:p>
          <a:p>
            <a:r>
              <a:rPr lang="ko-KR" altLang="en-US" sz="2400" dirty="0"/>
              <a:t>기타혜택</a:t>
            </a:r>
            <a:r>
              <a:rPr lang="en-US" altLang="ko-KR" sz="2400" dirty="0"/>
              <a:t>: </a:t>
            </a:r>
          </a:p>
          <a:p>
            <a:pPr marL="0" indent="0">
              <a:buNone/>
            </a:pPr>
            <a:r>
              <a:rPr lang="ko-KR" altLang="en-US" sz="2400" dirty="0">
                <a:latin typeface="+mn-ea"/>
              </a:rPr>
              <a:t>  </a:t>
            </a:r>
            <a:r>
              <a:rPr lang="en-US" altLang="ko-KR" sz="2400" dirty="0">
                <a:latin typeface="+mn-ea"/>
              </a:rPr>
              <a:t>- </a:t>
            </a:r>
            <a:r>
              <a:rPr lang="ko-KR" altLang="en-US" sz="2400" dirty="0" smtClean="0">
                <a:latin typeface="+mn-ea"/>
              </a:rPr>
              <a:t>연구공간</a:t>
            </a:r>
            <a:r>
              <a:rPr lang="en-US" altLang="ko-KR" sz="2400" dirty="0">
                <a:latin typeface="+mn-ea"/>
              </a:rPr>
              <a:t>, 1</a:t>
            </a:r>
            <a:r>
              <a:rPr lang="ko-KR" altLang="en-US" sz="2400" dirty="0">
                <a:latin typeface="+mn-ea"/>
              </a:rPr>
              <a:t>인 </a:t>
            </a:r>
            <a:r>
              <a:rPr lang="en-US" altLang="ko-KR" sz="2400" dirty="0">
                <a:latin typeface="+mn-ea"/>
              </a:rPr>
              <a:t>1PC, </a:t>
            </a:r>
            <a:r>
              <a:rPr lang="ko-KR" altLang="en-US" sz="2400" dirty="0">
                <a:latin typeface="+mn-ea"/>
              </a:rPr>
              <a:t>교수님과의 관계</a:t>
            </a:r>
            <a:r>
              <a:rPr lang="en-US" altLang="ko-KR" sz="2400" dirty="0">
                <a:latin typeface="+mn-ea"/>
              </a:rPr>
              <a:t> </a:t>
            </a:r>
          </a:p>
          <a:p>
            <a:pPr marL="0" indent="0">
              <a:buNone/>
            </a:pPr>
            <a:r>
              <a:rPr lang="ko-KR" altLang="en-US" sz="2400" dirty="0">
                <a:latin typeface="+mn-ea"/>
              </a:rPr>
              <a:t>  </a:t>
            </a:r>
            <a:r>
              <a:rPr lang="en-US" altLang="ko-KR" sz="2400" dirty="0">
                <a:latin typeface="+mn-ea"/>
              </a:rPr>
              <a:t>- </a:t>
            </a:r>
            <a:r>
              <a:rPr lang="ko-KR" altLang="en-US" sz="2400" dirty="0">
                <a:latin typeface="+mn-ea"/>
              </a:rPr>
              <a:t>선후배와의 유대</a:t>
            </a:r>
            <a:r>
              <a:rPr lang="en-US" altLang="ko-KR" sz="2400" dirty="0">
                <a:latin typeface="+mn-ea"/>
              </a:rPr>
              <a:t>, </a:t>
            </a:r>
          </a:p>
          <a:p>
            <a:r>
              <a:rPr lang="ko-KR" altLang="en-US" sz="2400" dirty="0" smtClean="0">
                <a:latin typeface="+mn-ea"/>
              </a:rPr>
              <a:t>회식</a:t>
            </a:r>
            <a:r>
              <a:rPr lang="en-US" altLang="ko-KR" sz="2400" dirty="0" smtClean="0">
                <a:latin typeface="+mn-ea"/>
              </a:rPr>
              <a:t> </a:t>
            </a:r>
            <a:endParaRPr lang="en-US" altLang="ko-KR" sz="2400" dirty="0">
              <a:latin typeface="+mn-ea"/>
            </a:endParaRPr>
          </a:p>
          <a:p>
            <a:r>
              <a:rPr lang="ko-KR" altLang="en-US" sz="2400" dirty="0">
                <a:latin typeface="+mn-ea"/>
              </a:rPr>
              <a:t>개강</a:t>
            </a:r>
            <a:r>
              <a:rPr lang="en-US" altLang="ko-KR" sz="2400" dirty="0">
                <a:latin typeface="+mn-ea"/>
              </a:rPr>
              <a:t>/</a:t>
            </a:r>
            <a:r>
              <a:rPr lang="ko-KR" altLang="en-US" sz="2400" dirty="0">
                <a:latin typeface="+mn-ea"/>
              </a:rPr>
              <a:t>종강파티 등 </a:t>
            </a:r>
          </a:p>
          <a:p>
            <a:endParaRPr lang="ko-KR" altLang="en-US" sz="2000" dirty="0"/>
          </a:p>
          <a:p>
            <a:endParaRPr lang="ko-KR" altLang="en-US" sz="2000" dirty="0"/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85048" y="920444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FF3300"/>
                </a:solidFill>
                <a:latin typeface="+mn-ea"/>
                <a:ea typeface="+mn-ea"/>
              </a:rPr>
              <a:t>기타 지원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2924945"/>
            <a:ext cx="5580112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0221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660227"/>
            <a:ext cx="8229600" cy="4937125"/>
          </a:xfrm>
        </p:spPr>
        <p:txBody>
          <a:bodyPr/>
          <a:lstStyle/>
          <a:p>
            <a:pPr marL="0" indent="0">
              <a:buNone/>
            </a:pPr>
            <a:r>
              <a:rPr lang="ko-KR" altLang="en-US" sz="2400" dirty="0"/>
              <a:t>  </a:t>
            </a:r>
            <a:r>
              <a:rPr lang="ko-KR" altLang="en-US" sz="2400" b="1" dirty="0">
                <a:solidFill>
                  <a:srgbClr val="FF0000"/>
                </a:solidFill>
                <a:latin typeface="+mn-ea"/>
              </a:rPr>
              <a:t>근시안적으로는 취업 승리</a:t>
            </a:r>
            <a:r>
              <a:rPr lang="en-US" altLang="ko-KR" sz="2400" b="1" dirty="0">
                <a:solidFill>
                  <a:srgbClr val="FF0000"/>
                </a:solidFill>
                <a:latin typeface="+mn-ea"/>
              </a:rPr>
              <a:t>?</a:t>
            </a:r>
          </a:p>
          <a:p>
            <a:r>
              <a:rPr lang="ko-KR" altLang="en-US" sz="2400" dirty="0">
                <a:latin typeface="+mn-ea"/>
              </a:rPr>
              <a:t>다시 생각하기</a:t>
            </a:r>
            <a:r>
              <a:rPr lang="en-US" altLang="ko-KR" sz="2400" dirty="0">
                <a:latin typeface="+mn-ea"/>
              </a:rPr>
              <a:t>:  </a:t>
            </a:r>
            <a:r>
              <a:rPr lang="ko-KR" altLang="en-US" sz="2400" dirty="0">
                <a:latin typeface="+mn-ea"/>
              </a:rPr>
              <a:t>왜 대학원에 가는가</a:t>
            </a:r>
            <a:r>
              <a:rPr lang="en-US" altLang="ko-KR" sz="2400" dirty="0">
                <a:latin typeface="+mn-ea"/>
              </a:rPr>
              <a:t>?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solidFill>
                  <a:srgbClr val="0000FF"/>
                </a:solidFill>
                <a:latin typeface="+mn-ea"/>
              </a:rPr>
              <a:t>선택할 수 있는 직업 군</a:t>
            </a:r>
            <a:r>
              <a:rPr lang="en-US" altLang="ko-KR" sz="2400" dirty="0">
                <a:latin typeface="+mn-ea"/>
              </a:rPr>
              <a:t>:  </a:t>
            </a:r>
            <a:r>
              <a:rPr lang="ko-KR" altLang="en-US" sz="2400" dirty="0">
                <a:latin typeface="+mn-ea"/>
              </a:rPr>
              <a:t>학사졸업 </a:t>
            </a:r>
            <a:r>
              <a:rPr lang="en-US" altLang="ko-KR" sz="2400" dirty="0">
                <a:latin typeface="+mn-ea"/>
              </a:rPr>
              <a:t>vs. </a:t>
            </a:r>
            <a:r>
              <a:rPr lang="ko-KR" altLang="en-US" sz="2400" dirty="0">
                <a:latin typeface="+mn-ea"/>
              </a:rPr>
              <a:t>석</a:t>
            </a:r>
            <a:r>
              <a:rPr lang="en-US" altLang="ko-KR" sz="2400" dirty="0">
                <a:latin typeface="+mn-ea"/>
              </a:rPr>
              <a:t>,</a:t>
            </a:r>
            <a:r>
              <a:rPr lang="ko-KR" altLang="en-US" sz="2400" dirty="0">
                <a:latin typeface="+mn-ea"/>
              </a:rPr>
              <a:t>박사 졸업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   &gt; </a:t>
            </a:r>
            <a:r>
              <a:rPr lang="ko-KR" altLang="en-US" sz="2400" dirty="0">
                <a:latin typeface="+mn-ea"/>
              </a:rPr>
              <a:t>프로젝트 선정</a:t>
            </a:r>
            <a:r>
              <a:rPr lang="en-US" altLang="ko-KR" sz="2400" dirty="0">
                <a:latin typeface="+mn-ea"/>
              </a:rPr>
              <a:t>/</a:t>
            </a:r>
            <a:r>
              <a:rPr lang="ko-KR" altLang="en-US" sz="2400" dirty="0">
                <a:latin typeface="+mn-ea"/>
              </a:rPr>
              <a:t>진행에 영향을 줄 수 있는 위치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   &gt; </a:t>
            </a:r>
            <a:r>
              <a:rPr lang="ko-KR" altLang="en-US" sz="2400" dirty="0">
                <a:latin typeface="+mn-ea"/>
              </a:rPr>
              <a:t>학사 졸업생이 회사에서 도달 할 수 있는 한계는</a:t>
            </a:r>
            <a:r>
              <a:rPr lang="en-US" altLang="ko-KR" sz="2400" dirty="0">
                <a:latin typeface="+mn-ea"/>
              </a:rPr>
              <a:t>?</a:t>
            </a:r>
          </a:p>
          <a:p>
            <a:pPr marL="357188" indent="-357188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solidFill>
                  <a:srgbClr val="0000FF"/>
                </a:solidFill>
                <a:latin typeface="+mn-ea"/>
              </a:rPr>
              <a:t>학부전공</a:t>
            </a:r>
            <a:r>
              <a:rPr lang="en-US" altLang="ko-KR" sz="2400" dirty="0">
                <a:latin typeface="+mn-ea"/>
              </a:rPr>
              <a:t>:  </a:t>
            </a:r>
            <a:r>
              <a:rPr lang="ko-KR" altLang="en-US" sz="2400" dirty="0">
                <a:latin typeface="+mn-ea"/>
              </a:rPr>
              <a:t>배워야 하는 지식</a:t>
            </a:r>
            <a:r>
              <a:rPr lang="en-US" altLang="ko-KR" sz="2400" dirty="0">
                <a:latin typeface="+mn-ea"/>
              </a:rPr>
              <a:t> </a:t>
            </a:r>
          </a:p>
          <a:p>
            <a:pPr marL="357188" indent="-357188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solidFill>
                  <a:srgbClr val="0000FF"/>
                </a:solidFill>
                <a:latin typeface="+mn-ea"/>
              </a:rPr>
              <a:t>대학원 전공</a:t>
            </a:r>
            <a:r>
              <a:rPr lang="en-US" altLang="ko-KR" sz="2400" dirty="0">
                <a:latin typeface="+mn-ea"/>
              </a:rPr>
              <a:t>:  </a:t>
            </a:r>
            <a:r>
              <a:rPr lang="ko-KR" altLang="en-US" sz="2400" dirty="0">
                <a:latin typeface="+mn-ea"/>
              </a:rPr>
              <a:t>배우고 싶은 지식</a:t>
            </a:r>
            <a:r>
              <a:rPr lang="en-US" altLang="ko-KR" sz="2400" dirty="0">
                <a:latin typeface="+mn-ea"/>
              </a:rPr>
              <a:t>. </a:t>
            </a:r>
            <a:r>
              <a:rPr lang="ko-KR" altLang="en-US" sz="2400" dirty="0">
                <a:latin typeface="+mn-ea"/>
              </a:rPr>
              <a:t>미래 유망 주제에 대한도전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첨단분야 지식에 대한 자신감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대학원 출신은 회사에서 경력자로 대우</a:t>
            </a:r>
          </a:p>
          <a:p>
            <a:endParaRPr lang="ko-KR" altLang="en-US" sz="2000" dirty="0">
              <a:latin typeface="+mn-ea"/>
            </a:endParaRP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85048" y="920444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대학원 </a:t>
            </a:r>
            <a:r>
              <a:rPr lang="en-US" altLang="ko-KR" sz="2800" b="1" dirty="0">
                <a:solidFill>
                  <a:srgbClr val="FF0000"/>
                </a:solidFill>
                <a:latin typeface="+mn-ea"/>
                <a:ea typeface="+mn-ea"/>
              </a:rPr>
              <a:t>vs. </a:t>
            </a:r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취업</a:t>
            </a:r>
          </a:p>
        </p:txBody>
      </p:sp>
    </p:spTree>
    <p:extLst>
      <p:ext uri="{BB962C8B-B14F-4D97-AF65-F5344CB8AC3E}">
        <p14:creationId xmlns:p14="http://schemas.microsoft.com/office/powerpoint/2010/main" val="23268059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000" dirty="0"/>
          </a:p>
          <a:p>
            <a:endParaRPr lang="ko-KR" altLang="en-US" sz="2400" dirty="0"/>
          </a:p>
          <a:p>
            <a:r>
              <a:rPr lang="ko-KR" altLang="en-US" sz="2400" b="1" dirty="0">
                <a:solidFill>
                  <a:srgbClr val="0000FF"/>
                </a:solidFill>
              </a:rPr>
              <a:t>취업이 어려워서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대학원 취업현황 참조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학부만으론 원하는 업체에의 취업보장 더 어려움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경력이 있어야 좋은 회사로의 취업</a:t>
            </a:r>
            <a:r>
              <a:rPr lang="en-US" altLang="ko-KR" sz="2400" dirty="0">
                <a:latin typeface="+mn-ea"/>
              </a:rPr>
              <a:t>/</a:t>
            </a:r>
            <a:r>
              <a:rPr lang="ko-KR" altLang="en-US" sz="2400" dirty="0">
                <a:latin typeface="+mn-ea"/>
              </a:rPr>
              <a:t>이직도 가능</a:t>
            </a:r>
            <a:endParaRPr lang="en-US" altLang="ko-KR" sz="2400" dirty="0">
              <a:latin typeface="+mn-ea"/>
            </a:endParaRPr>
          </a:p>
          <a:p>
            <a:pPr marL="0" indent="0">
              <a:buNone/>
            </a:pPr>
            <a:endParaRPr lang="ko-KR" altLang="en-US" sz="2400" dirty="0">
              <a:latin typeface="+mn-ea"/>
            </a:endParaRPr>
          </a:p>
          <a:p>
            <a:r>
              <a:rPr lang="ko-KR" altLang="en-US" sz="2400" dirty="0">
                <a:latin typeface="+mn-ea"/>
              </a:rPr>
              <a:t>근시안적 사고방식</a:t>
            </a:r>
          </a:p>
          <a:p>
            <a:endParaRPr lang="ko-KR" altLang="en-US" sz="2000" dirty="0">
              <a:latin typeface="+mn-ea"/>
            </a:endParaRP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85048" y="920444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오해와 편견</a:t>
            </a:r>
          </a:p>
        </p:txBody>
      </p:sp>
    </p:spTree>
    <p:extLst>
      <p:ext uri="{BB962C8B-B14F-4D97-AF65-F5344CB8AC3E}">
        <p14:creationId xmlns:p14="http://schemas.microsoft.com/office/powerpoint/2010/main" val="3719279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08512"/>
          </a:xfrm>
        </p:spPr>
        <p:txBody>
          <a:bodyPr/>
          <a:lstStyle/>
          <a:p>
            <a:r>
              <a:rPr lang="ko-KR" altLang="en-US" sz="2400" dirty="0" smtClean="0">
                <a:latin typeface="+mn-ea"/>
              </a:rPr>
              <a:t>연구소</a:t>
            </a:r>
            <a:endParaRPr lang="ko-KR" altLang="en-US" sz="2400" dirty="0">
              <a:latin typeface="+mn-ea"/>
            </a:endParaRP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대부분 석사</a:t>
            </a:r>
            <a:r>
              <a:rPr lang="en-US" altLang="ko-KR" sz="2400" dirty="0">
                <a:latin typeface="+mn-ea"/>
              </a:rPr>
              <a:t>/</a:t>
            </a:r>
            <a:r>
              <a:rPr lang="ko-KR" altLang="en-US" sz="2400" dirty="0">
                <a:latin typeface="+mn-ea"/>
              </a:rPr>
              <a:t>박사 출신 </a:t>
            </a:r>
            <a:r>
              <a:rPr lang="ko-KR" altLang="en-US" sz="2400" dirty="0" smtClean="0">
                <a:latin typeface="+mn-ea"/>
              </a:rPr>
              <a:t>선호</a:t>
            </a:r>
            <a:endParaRPr lang="en-US" altLang="ko-KR" sz="2400" dirty="0" smtClean="0">
              <a:latin typeface="+mn-ea"/>
            </a:endParaRPr>
          </a:p>
          <a:p>
            <a:pPr marL="0" indent="0">
              <a:buNone/>
            </a:pPr>
            <a:endParaRPr lang="ko-KR" altLang="en-US" sz="2400" dirty="0">
              <a:latin typeface="+mn-ea"/>
            </a:endParaRPr>
          </a:p>
          <a:p>
            <a:r>
              <a:rPr lang="ko-KR" altLang="en-US" sz="2400" dirty="0">
                <a:latin typeface="+mn-ea"/>
              </a:rPr>
              <a:t>삼성전자 등 대기업 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능력</a:t>
            </a:r>
            <a:r>
              <a:rPr lang="en-US" altLang="ko-KR" sz="2400" dirty="0">
                <a:latin typeface="+mn-ea"/>
              </a:rPr>
              <a:t>, </a:t>
            </a:r>
            <a:r>
              <a:rPr lang="ko-KR" altLang="en-US" sz="2400" dirty="0">
                <a:latin typeface="+mn-ea"/>
              </a:rPr>
              <a:t>실력위주 승진</a:t>
            </a:r>
          </a:p>
          <a:p>
            <a:pPr marL="0" indent="0">
              <a:buNone/>
            </a:pPr>
            <a:r>
              <a:rPr lang="en-US" altLang="ko-KR" sz="2400" dirty="0">
                <a:latin typeface="+mn-ea"/>
              </a:rPr>
              <a:t>  </a:t>
            </a:r>
            <a:r>
              <a:rPr lang="en-US" altLang="ko-KR" sz="2400" dirty="0" smtClean="0">
                <a:latin typeface="+mn-ea"/>
              </a:rPr>
              <a:t>- </a:t>
            </a:r>
            <a:r>
              <a:rPr lang="ko-KR" altLang="en-US" sz="2400" dirty="0">
                <a:latin typeface="+mn-ea"/>
              </a:rPr>
              <a:t>학부학력 불안함</a:t>
            </a:r>
            <a:r>
              <a:rPr lang="en-US" altLang="ko-KR" sz="2400" dirty="0">
                <a:latin typeface="+mn-ea"/>
              </a:rPr>
              <a:t>(</a:t>
            </a:r>
            <a:r>
              <a:rPr lang="ko-KR" altLang="en-US" sz="2400" dirty="0">
                <a:latin typeface="+mn-ea"/>
              </a:rPr>
              <a:t>평균근속기간 </a:t>
            </a:r>
            <a:r>
              <a:rPr lang="en-US" altLang="ko-KR" sz="2400" dirty="0">
                <a:latin typeface="+mn-ea"/>
              </a:rPr>
              <a:t>5</a:t>
            </a:r>
            <a:r>
              <a:rPr lang="ko-KR" altLang="en-US" sz="2400" dirty="0">
                <a:latin typeface="+mn-ea"/>
              </a:rPr>
              <a:t>년 이하</a:t>
            </a:r>
            <a:r>
              <a:rPr lang="en-US" altLang="ko-KR" sz="2400" dirty="0" smtClean="0">
                <a:latin typeface="+mn-ea"/>
              </a:rPr>
              <a:t>)</a:t>
            </a:r>
          </a:p>
          <a:p>
            <a:pPr marL="0" indent="0">
              <a:buNone/>
            </a:pPr>
            <a:endParaRPr lang="en-US" altLang="ko-KR" sz="2400" dirty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병역특례</a:t>
            </a:r>
            <a:endParaRPr lang="en-US" altLang="ko-KR" sz="2400" dirty="0" smtClean="0">
              <a:latin typeface="+mn-ea"/>
            </a:endParaRPr>
          </a:p>
          <a:p>
            <a:endParaRPr lang="ko-KR" altLang="en-US" sz="2400" dirty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해외진출 등 </a:t>
            </a:r>
            <a:endParaRPr lang="ko-KR" altLang="en-US" sz="2400" dirty="0">
              <a:latin typeface="+mn-ea"/>
            </a:endParaRPr>
          </a:p>
          <a:p>
            <a:endParaRPr lang="ko-KR" altLang="en-US" sz="2000" dirty="0">
              <a:latin typeface="+mn-ea"/>
            </a:endParaRP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 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85048" y="920444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사례</a:t>
            </a:r>
          </a:p>
        </p:txBody>
      </p:sp>
    </p:spTree>
    <p:extLst>
      <p:ext uri="{BB962C8B-B14F-4D97-AF65-F5344CB8AC3E}">
        <p14:creationId xmlns:p14="http://schemas.microsoft.com/office/powerpoint/2010/main" val="1273840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000" dirty="0"/>
          </a:p>
          <a:p>
            <a:endParaRPr lang="ko-KR" altLang="en-US" sz="2400" dirty="0"/>
          </a:p>
          <a:p>
            <a:endParaRPr lang="ko-KR" altLang="en-US" sz="2000" dirty="0">
              <a:latin typeface="+mn-ea"/>
            </a:endParaRP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85048" y="920444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취업률</a:t>
            </a:r>
            <a:r>
              <a:rPr lang="en-US" altLang="ko-KR" sz="2800" b="1" dirty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전자공학과</a:t>
            </a:r>
            <a:r>
              <a:rPr lang="en-US" altLang="ko-KR" sz="2800" b="1" dirty="0">
                <a:solidFill>
                  <a:srgbClr val="FF0000"/>
                </a:solidFill>
                <a:latin typeface="+mn-ea"/>
                <a:ea typeface="+mn-ea"/>
              </a:rPr>
              <a:t>)</a:t>
            </a:r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 비교 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xmlns="" id="{3149D109-5AF4-4D68-9862-8C97876C36C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41600" y="1461589"/>
          <a:ext cx="3860800" cy="14931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5200">
                  <a:extLst>
                    <a:ext uri="{9D8B030D-6E8A-4147-A177-3AD203B41FA5}">
                      <a16:colId xmlns:a16="http://schemas.microsoft.com/office/drawing/2014/main" xmlns="" val="1024659271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xmlns="" val="4153284165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xmlns="" val="3718209774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xmlns="" val="1585213208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학년도</a:t>
                      </a:r>
                      <a:r>
                        <a:rPr lang="en-US" altLang="ko-KR" sz="1000" u="none" strike="noStrike">
                          <a:effectLst/>
                        </a:rPr>
                        <a:t>/</a:t>
                      </a:r>
                      <a:r>
                        <a:rPr lang="ko-KR" altLang="en-US" sz="1000" u="none" strike="noStrike">
                          <a:effectLst/>
                        </a:rPr>
                        <a:t>통계</a:t>
                      </a:r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졸업생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명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취업자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명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취업률</a:t>
                      </a:r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77073371"/>
                  </a:ext>
                </a:extLst>
              </a:tr>
              <a:tr h="23584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2016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103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84.4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82%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32210833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2017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111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82.1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74%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17798496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2018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72.9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82%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5695341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2019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103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89.61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87%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98262713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2020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67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79%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89348883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80.8%</a:t>
                      </a:r>
                      <a:endParaRPr lang="en-US" altLang="ko-KR" sz="1100" b="1" i="0" u="none" strike="noStrike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600204475"/>
                  </a:ext>
                </a:extLst>
              </a:tr>
            </a:tbl>
          </a:graphicData>
        </a:graphic>
      </p:graphicFrame>
      <p:graphicFrame>
        <p:nvGraphicFramePr>
          <p:cNvPr id="10" name="차트 9">
            <a:extLst>
              <a:ext uri="{FF2B5EF4-FFF2-40B4-BE49-F238E27FC236}">
                <a16:creationId xmlns:a16="http://schemas.microsoft.com/office/drawing/2014/main" xmlns="" id="{00000000-0008-0000-0000-000002000000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003884" y="3065765"/>
          <a:ext cx="5136232" cy="3334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809508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marL="0" indent="0">
              <a:buNone/>
            </a:pPr>
            <a:endParaRPr lang="ko-KR" altLang="en-US" sz="2000" dirty="0"/>
          </a:p>
          <a:p>
            <a:endParaRPr lang="ko-KR" altLang="en-US" sz="2400" dirty="0"/>
          </a:p>
          <a:p>
            <a:endParaRPr lang="ko-KR" altLang="en-US" sz="2000" dirty="0">
              <a:latin typeface="+mn-ea"/>
            </a:endParaRP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대학원 진학 내용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85048" y="920444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+mn-ea"/>
                <a:ea typeface="+mn-ea"/>
              </a:rPr>
              <a:t>대학원 취업률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xmlns="" id="{BE4B9491-6C02-4541-90EB-9BE45C04549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41600" y="1484784"/>
          <a:ext cx="3860800" cy="14668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5200">
                  <a:extLst>
                    <a:ext uri="{9D8B030D-6E8A-4147-A177-3AD203B41FA5}">
                      <a16:colId xmlns:a16="http://schemas.microsoft.com/office/drawing/2014/main" xmlns="" val="407657806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xmlns="" val="3344162374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xmlns="" val="79112534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xmlns="" val="3332156919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학년도</a:t>
                      </a:r>
                      <a:r>
                        <a:rPr lang="en-US" altLang="ko-KR" sz="1000" u="none" strike="noStrike">
                          <a:effectLst/>
                        </a:rPr>
                        <a:t>/</a:t>
                      </a:r>
                      <a:r>
                        <a:rPr lang="ko-KR" altLang="en-US" sz="1000" u="none" strike="noStrike">
                          <a:effectLst/>
                        </a:rPr>
                        <a:t>통계</a:t>
                      </a:r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졸업생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명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취업자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명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취업률</a:t>
                      </a:r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33659048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2016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49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44.5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91%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7607891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2017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48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43.6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91%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77200509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2018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49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43.1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88%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50046596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2019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62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53.4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86%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9426007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2020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57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54.9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>
                          <a:effectLst/>
                        </a:rPr>
                        <a:t>96%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192521216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90.5%</a:t>
                      </a:r>
                      <a:endParaRPr lang="en-US" altLang="ko-KR" sz="1100" b="1" i="0" u="none" strike="noStrike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617757899"/>
                  </a:ext>
                </a:extLst>
              </a:tr>
            </a:tbl>
          </a:graphicData>
        </a:graphic>
      </p:graphicFrame>
      <p:graphicFrame>
        <p:nvGraphicFramePr>
          <p:cNvPr id="11" name="차트 10">
            <a:extLst>
              <a:ext uri="{FF2B5EF4-FFF2-40B4-BE49-F238E27FC236}">
                <a16:creationId xmlns:a16="http://schemas.microsoft.com/office/drawing/2014/main" xmlns="" id="{00000000-0008-0000-0000-000003000000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880484" y="3133602"/>
          <a:ext cx="5383032" cy="2981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51260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내용 개체 틀 2"/>
          <p:cNvSpPr>
            <a:spLocks noGrp="1"/>
          </p:cNvSpPr>
          <p:nvPr>
            <p:ph idx="1"/>
          </p:nvPr>
        </p:nvSpPr>
        <p:spPr>
          <a:xfrm>
            <a:off x="457200" y="1372195"/>
            <a:ext cx="8229600" cy="4937125"/>
          </a:xfrm>
        </p:spPr>
        <p:txBody>
          <a:bodyPr/>
          <a:lstStyle/>
          <a:p>
            <a:pPr latinLnBrk="0"/>
            <a:r>
              <a:rPr lang="ko-KR" altLang="en-US" sz="2400" dirty="0">
                <a:latin typeface="+mn-ea"/>
              </a:rPr>
              <a:t>기업</a:t>
            </a:r>
            <a:r>
              <a:rPr lang="en-US" altLang="ko-KR" sz="2400" dirty="0">
                <a:latin typeface="+mn-ea"/>
              </a:rPr>
              <a:t>/</a:t>
            </a:r>
            <a:r>
              <a:rPr lang="ko-KR" altLang="en-US" sz="2400" dirty="0">
                <a:latin typeface="+mn-ea"/>
              </a:rPr>
              <a:t>사회 생활은 치열한 경쟁</a:t>
            </a:r>
          </a:p>
          <a:p>
            <a:pPr latinLnBrk="0"/>
            <a:r>
              <a:rPr lang="ko-KR" altLang="en-US" sz="2400" dirty="0">
                <a:latin typeface="+mn-ea"/>
              </a:rPr>
              <a:t>기업에서는 실력자</a:t>
            </a:r>
            <a:r>
              <a:rPr lang="en-US" altLang="ko-KR" sz="2400" dirty="0">
                <a:latin typeface="+mn-ea"/>
              </a:rPr>
              <a:t>(</a:t>
            </a:r>
            <a:r>
              <a:rPr lang="ko-KR" altLang="en-US" sz="2400" dirty="0">
                <a:latin typeface="+mn-ea"/>
              </a:rPr>
              <a:t>즉 </a:t>
            </a:r>
            <a:r>
              <a:rPr lang="ko-KR" altLang="en-US" sz="2400" dirty="0">
                <a:solidFill>
                  <a:srgbClr val="0000FF"/>
                </a:solidFill>
                <a:latin typeface="+mn-ea"/>
              </a:rPr>
              <a:t>지적 성숙자</a:t>
            </a:r>
            <a:r>
              <a:rPr lang="en-US" altLang="ko-KR" sz="2400" dirty="0">
                <a:latin typeface="+mn-ea"/>
              </a:rPr>
              <a:t>)</a:t>
            </a:r>
            <a:r>
              <a:rPr lang="ko-KR" altLang="en-US" sz="2400" dirty="0">
                <a:latin typeface="+mn-ea"/>
              </a:rPr>
              <a:t>를 원하고 실력자 배양을 위해 노력함</a:t>
            </a:r>
          </a:p>
          <a:p>
            <a:pPr latinLnBrk="0"/>
            <a:r>
              <a:rPr lang="ko-KR" altLang="en-US" sz="2400" dirty="0">
                <a:latin typeface="+mn-ea"/>
              </a:rPr>
              <a:t>장기적으로 볼 때</a:t>
            </a:r>
            <a:r>
              <a:rPr lang="en-US" altLang="ko-KR" sz="2400" dirty="0">
                <a:latin typeface="+mn-ea"/>
              </a:rPr>
              <a:t>, </a:t>
            </a:r>
            <a:r>
              <a:rPr lang="ko-KR" altLang="en-US" sz="2400" dirty="0">
                <a:latin typeface="+mn-ea"/>
              </a:rPr>
              <a:t>학부수준의 실력과 경험은 조직에서 성공률 매우 낮음</a:t>
            </a:r>
          </a:p>
          <a:p>
            <a:pPr marL="0" indent="0" latinLnBrk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실력차이 현저</a:t>
            </a:r>
          </a:p>
          <a:p>
            <a:pPr latinLnBrk="0"/>
            <a:r>
              <a:rPr lang="ko-KR" altLang="en-US" sz="2400" dirty="0">
                <a:latin typeface="+mn-ea"/>
              </a:rPr>
              <a:t>장기적으로 볼 때</a:t>
            </a:r>
            <a:r>
              <a:rPr lang="en-US" altLang="ko-KR" sz="2400" dirty="0">
                <a:latin typeface="+mn-ea"/>
              </a:rPr>
              <a:t>, </a:t>
            </a:r>
            <a:r>
              <a:rPr lang="ko-KR" altLang="en-US" sz="2400" dirty="0">
                <a:latin typeface="+mn-ea"/>
              </a:rPr>
              <a:t>대학원 과정 취득은 사회</a:t>
            </a:r>
            <a:r>
              <a:rPr lang="en-US" altLang="ko-KR" sz="2400" dirty="0">
                <a:latin typeface="+mn-ea"/>
              </a:rPr>
              <a:t>/</a:t>
            </a:r>
            <a:r>
              <a:rPr lang="ko-KR" altLang="en-US" sz="2400" dirty="0">
                <a:latin typeface="+mn-ea"/>
              </a:rPr>
              <a:t>직장 생활 성공률 매우 높음</a:t>
            </a:r>
          </a:p>
          <a:p>
            <a:pPr marL="0" indent="0" latinLnBrk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사회생활 시작해서 몇 년 후 저력 발휘</a:t>
            </a:r>
          </a:p>
          <a:p>
            <a:pPr marL="0" indent="0" latinLnBrk="0">
              <a:buNone/>
            </a:pPr>
            <a:r>
              <a:rPr lang="en-US" altLang="ko-KR" sz="2400" dirty="0">
                <a:latin typeface="+mn-ea"/>
              </a:rPr>
              <a:t>  - </a:t>
            </a:r>
            <a:r>
              <a:rPr lang="ko-KR" altLang="en-US" sz="2400" dirty="0">
                <a:latin typeface="+mn-ea"/>
              </a:rPr>
              <a:t>지속적인 승진 및 직장 생활 가능성 높음</a:t>
            </a:r>
          </a:p>
          <a:p>
            <a:pPr latinLnBrk="0"/>
            <a:endParaRPr lang="ko-KR" altLang="en-US" sz="2000" dirty="0">
              <a:latin typeface="+mn-ea"/>
            </a:endParaRPr>
          </a:p>
        </p:txBody>
      </p:sp>
      <p:sp>
        <p:nvSpPr>
          <p:cNvPr id="8195" name="슬라이드 번호 개체 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en-US" altLang="ko-KR" sz="140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ko-KR"/>
            </a:defPPr>
            <a:lvl1pPr latinLnBrk="1">
              <a:defRPr kumimoji="0" sz="3200" b="1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latinLnBrk="1"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r>
              <a:rPr lang="ko-KR" altLang="en-US" dirty="0"/>
              <a:t>결론</a:t>
            </a:r>
          </a:p>
        </p:txBody>
      </p:sp>
    </p:spTree>
    <p:extLst>
      <p:ext uri="{BB962C8B-B14F-4D97-AF65-F5344CB8AC3E}">
        <p14:creationId xmlns:p14="http://schemas.microsoft.com/office/powerpoint/2010/main" val="27353475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64143118-7A2F-44F4-A41C-3822A4A85FB6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en-US" altLang="ko-KR" sz="1400"/>
          </a:p>
        </p:txBody>
      </p:sp>
      <p:sp>
        <p:nvSpPr>
          <p:cNvPr id="5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981075"/>
            <a:ext cx="8229600" cy="5327650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None/>
              <a:defRPr/>
            </a:pPr>
            <a:endParaRPr lang="en-US" altLang="ko-KR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endParaRPr lang="en-US" altLang="ko-KR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endParaRPr lang="en-US" altLang="ko-KR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ko-KR" altLang="en-US" sz="4000" b="1" dirty="0">
                <a:latin typeface="+mn-ea"/>
              </a:rPr>
              <a:t>전자공학과 대학원 소개</a:t>
            </a:r>
            <a:endParaRPr lang="en-US" altLang="ko-KR" sz="4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59471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AE535503-184E-460F-BE8C-FA21FE1BCB9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en-US" altLang="ko-KR" sz="1400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03188"/>
            <a:ext cx="8748712" cy="647700"/>
          </a:xfrm>
        </p:spPr>
        <p:txBody>
          <a:bodyPr anchor="ctr"/>
          <a:lstStyle/>
          <a:p>
            <a:pPr>
              <a:defRPr/>
            </a:pPr>
            <a:r>
              <a:rPr lang="ko-KR" altLang="en-US" b="1" dirty="0">
                <a:latin typeface="+mn-ea"/>
                <a:ea typeface="+mn-ea"/>
              </a:rPr>
              <a:t>전자공학과 대학원 현황</a:t>
            </a:r>
          </a:p>
        </p:txBody>
      </p:sp>
      <p:sp>
        <p:nvSpPr>
          <p:cNvPr id="7" name="내용 개체 틀 1">
            <a:extLst>
              <a:ext uri="{FF2B5EF4-FFF2-40B4-BE49-F238E27FC236}">
                <a16:creationId xmlns:a16="http://schemas.microsoft.com/office/drawing/2014/main" xmlns="" id="{AB5245FE-94E3-4D59-9E86-738AD1BC6408}"/>
              </a:ext>
            </a:extLst>
          </p:cNvPr>
          <p:cNvSpPr txBox="1">
            <a:spLocks/>
          </p:cNvSpPr>
          <p:nvPr/>
        </p:nvSpPr>
        <p:spPr bwMode="auto">
          <a:xfrm>
            <a:off x="102815" y="968375"/>
            <a:ext cx="8938370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73050" algn="l" rtl="0" eaLnBrk="0" fontAlgn="base" latinLnBrk="1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latinLnBrk="1" hangingPunct="0">
              <a:spcBef>
                <a:spcPts val="500"/>
              </a:spcBef>
              <a:spcAft>
                <a:spcPct val="0"/>
              </a:spcAft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latinLnBrk="1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1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1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1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1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학년도 </a:t>
            </a: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학기 등록 대학원생</a:t>
            </a: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ko-KR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163</a:t>
            </a:r>
            <a:r>
              <a:rPr kumimoji="0" lang="ko-KR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endParaRPr kumimoji="0" lang="en-US" altLang="ko-KR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본교 대학원 진학률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ko-KR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33%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ko-KR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(2021</a:t>
            </a:r>
            <a:r>
              <a:rPr kumimoji="0" lang="ko-KR" altLang="en-US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년 </a:t>
            </a:r>
            <a:r>
              <a:rPr kumimoji="0" lang="en-US" altLang="ko-KR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ko-KR" altLang="en-US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월 졸업자 중 진학자 </a:t>
            </a:r>
            <a:r>
              <a:rPr kumimoji="0" lang="en-US" altLang="ko-KR" sz="1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kumimoji="0" lang="ko-KR" altLang="en-US" sz="1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r>
              <a:rPr kumimoji="0" lang="en-US" altLang="ko-KR" sz="1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kumimoji="0" lang="en-US" altLang="ko-KR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77</a:t>
            </a:r>
            <a:r>
              <a:rPr kumimoji="0" lang="ko-KR" altLang="en-US" sz="1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r>
              <a:rPr kumimoji="0" lang="en-US" altLang="ko-KR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defRPr/>
            </a:pP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대학원 교육 프로그램</a:t>
            </a:r>
            <a:endParaRPr kumimoji="0" lang="en-US" altLang="ko-KR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대학원 연계 산학맞춤형 트랙프로그램 운영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(2021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년 현재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defRPr/>
            </a:pP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BK21FOUR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사업단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팀 </a:t>
            </a:r>
            <a:endParaRPr kumimoji="0" lang="en-US" altLang="ko-KR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최근 </a:t>
            </a: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년간 국책 및 산학과제 실적</a:t>
            </a:r>
            <a:endParaRPr kumimoji="0" lang="en-US" altLang="ko-KR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국책과제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170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468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억원 대외연구비 수주</a:t>
            </a: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산학과제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97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억원 대외연구비 수주</a:t>
            </a: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기술이전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83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억원 기술료 징수</a:t>
            </a: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지적재산권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특허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150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출원 및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207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등록</a:t>
            </a:r>
          </a:p>
          <a:p>
            <a:pPr>
              <a:defRPr/>
            </a:pP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2021-1</a:t>
            </a: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학기 교내 지원 장학금 수혜인원</a:t>
            </a:r>
            <a:endParaRPr kumimoji="0" lang="en-US" altLang="ko-KR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장학금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19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TA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장학금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ko-KR">
                <a:latin typeface="Times New Roman" panose="02020603050405020304" pitchFamily="18" charset="0"/>
                <a:cs typeface="Times New Roman" panose="02020603050405020304" pitchFamily="18" charset="0"/>
              </a:rPr>
              <a:t>59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일반장학금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9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endParaRPr kumimoji="0" lang="en-US" altLang="ko-KR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kumimoji="0" lang="en-US" altLang="ko-KR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endParaRPr kumimoji="0" lang="en-US" altLang="ko-KR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638" lvl="1" indent="0">
              <a:buFont typeface="Wingdings 3" panose="05040102010807070707" pitchFamily="18" charset="2"/>
              <a:buNone/>
              <a:defRPr/>
            </a:pPr>
            <a:endParaRPr kumimoji="0"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7268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A246855B-D08A-47AE-9966-5241FD1F30E1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lang="en-US" altLang="ko-KR" sz="1400"/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03188"/>
            <a:ext cx="8220075" cy="647700"/>
          </a:xfrm>
        </p:spPr>
        <p:txBody>
          <a:bodyPr anchor="ctr"/>
          <a:lstStyle/>
          <a:p>
            <a:pPr>
              <a:defRPr/>
            </a:pPr>
            <a:r>
              <a:rPr lang="ko-KR" altLang="en-US" b="1" dirty="0">
                <a:latin typeface="+mn-ea"/>
                <a:ea typeface="+mn-ea"/>
              </a:rPr>
              <a:t>전자공학과 대학원 장학금 규모</a:t>
            </a:r>
          </a:p>
        </p:txBody>
      </p:sp>
      <p:sp>
        <p:nvSpPr>
          <p:cNvPr id="7" name="내용 개체 틀 1">
            <a:extLst>
              <a:ext uri="{FF2B5EF4-FFF2-40B4-BE49-F238E27FC236}">
                <a16:creationId xmlns:a16="http://schemas.microsoft.com/office/drawing/2014/main" xmlns="" id="{F342B713-14BC-4D8A-B2FE-64B107C22A3A}"/>
              </a:ext>
            </a:extLst>
          </p:cNvPr>
          <p:cNvSpPr txBox="1">
            <a:spLocks/>
          </p:cNvSpPr>
          <p:nvPr/>
        </p:nvSpPr>
        <p:spPr bwMode="auto">
          <a:xfrm>
            <a:off x="102815" y="1165476"/>
            <a:ext cx="8938370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73050" algn="l" rtl="0" eaLnBrk="0" fontAlgn="base" latinLnBrk="1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latinLnBrk="1" hangingPunct="0">
              <a:spcBef>
                <a:spcPts val="500"/>
              </a:spcBef>
              <a:spcAft>
                <a:spcPct val="0"/>
              </a:spcAft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latinLnBrk="1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1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1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1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1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학년도 </a:t>
            </a: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학기 등록 대학원생</a:t>
            </a: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ko-KR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163</a:t>
            </a:r>
            <a:r>
              <a:rPr kumimoji="0" lang="ko-KR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endParaRPr kumimoji="0" lang="en-US" altLang="ko-KR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본교 대학원 진학률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ko-KR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33%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ko-KR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(2021</a:t>
            </a:r>
            <a:r>
              <a:rPr kumimoji="0" lang="ko-KR" altLang="en-US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년 </a:t>
            </a:r>
            <a:r>
              <a:rPr kumimoji="0" lang="en-US" altLang="ko-KR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ko-KR" altLang="en-US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월 졸업자 중 진학자 </a:t>
            </a:r>
            <a:r>
              <a:rPr kumimoji="0" lang="en-US" altLang="ko-KR" sz="1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kumimoji="0" lang="ko-KR" altLang="en-US" sz="1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r>
              <a:rPr kumimoji="0" lang="en-US" altLang="ko-KR" sz="1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kumimoji="0" lang="en-US" altLang="ko-KR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77</a:t>
            </a:r>
            <a:r>
              <a:rPr kumimoji="0" lang="ko-KR" altLang="en-US" sz="1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r>
              <a:rPr kumimoji="0" lang="en-US" altLang="ko-KR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defRPr/>
            </a:pP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대학원 교육 프로그램</a:t>
            </a:r>
            <a:endParaRPr kumimoji="0" lang="en-US" altLang="ko-KR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대학원 연계 산학맞춤형 트랙프로그램 운영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(2021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년 현재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defRPr/>
            </a:pP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BK21FOUR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사업단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팀 </a:t>
            </a:r>
            <a:endParaRPr kumimoji="0" lang="en-US" altLang="ko-KR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최근 </a:t>
            </a: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년간 국책 및 산학과제 실적</a:t>
            </a:r>
            <a:endParaRPr kumimoji="0" lang="en-US" altLang="ko-KR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국책과제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170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468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억원 대외연구비 수주</a:t>
            </a: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산학과제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97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억원 대외연구비 수주</a:t>
            </a: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기술이전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83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억원 기술료 징수</a:t>
            </a:r>
          </a:p>
          <a:p>
            <a:pPr lvl="1">
              <a:defRPr/>
            </a:pP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지적재산권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특허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150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출원 및 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207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건 등록</a:t>
            </a:r>
          </a:p>
          <a:p>
            <a:pPr>
              <a:defRPr/>
            </a:pPr>
            <a:r>
              <a:rPr kumimoji="0" lang="en-US" altLang="ko-KR" sz="2000">
                <a:latin typeface="Times New Roman" panose="02020603050405020304" pitchFamily="18" charset="0"/>
                <a:cs typeface="Times New Roman" panose="02020603050405020304" pitchFamily="18" charset="0"/>
              </a:rPr>
              <a:t>2021-1</a:t>
            </a:r>
            <a:r>
              <a:rPr kumimoji="0" lang="ko-KR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학기 교내 지원 장학금 수혜인원</a:t>
            </a:r>
            <a:endParaRPr kumimoji="0" lang="en-US" altLang="ko-KR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장학금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19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TA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장학금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ko-KR">
                <a:latin typeface="Times New Roman" panose="02020603050405020304" pitchFamily="18" charset="0"/>
                <a:cs typeface="Times New Roman" panose="02020603050405020304" pitchFamily="18" charset="0"/>
              </a:rPr>
              <a:t>59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일반장학금</a:t>
            </a:r>
            <a:r>
              <a:rPr kumimoji="0" lang="en-US" altLang="ko-KR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9</a:t>
            </a:r>
            <a:r>
              <a:rPr kumimoji="0" lang="ko-KR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명</a:t>
            </a:r>
            <a:endParaRPr kumimoji="0" lang="en-US" altLang="ko-KR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kumimoji="0" lang="en-US" altLang="ko-KR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endParaRPr kumimoji="0" lang="en-US" altLang="ko-KR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638" lvl="1" indent="0">
              <a:buFont typeface="Wingdings 3" panose="05040102010807070707" pitchFamily="18" charset="2"/>
              <a:buNone/>
              <a:defRPr/>
            </a:pPr>
            <a:endParaRPr kumimoji="0"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2148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A246855B-D08A-47AE-9966-5241FD1F30E1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27</a:t>
            </a:fld>
            <a:endParaRPr lang="en-US" altLang="ko-KR" sz="1400"/>
          </a:p>
        </p:txBody>
      </p:sp>
      <p:sp>
        <p:nvSpPr>
          <p:cNvPr id="14339" name="내용 개체 틀 2"/>
          <p:cNvSpPr>
            <a:spLocks noGrp="1"/>
          </p:cNvSpPr>
          <p:nvPr>
            <p:ph sz="quarter" idx="1"/>
          </p:nvPr>
        </p:nvSpPr>
        <p:spPr>
          <a:xfrm>
            <a:off x="395288" y="981075"/>
            <a:ext cx="8353176" cy="5327650"/>
          </a:xfrm>
        </p:spPr>
        <p:txBody>
          <a:bodyPr/>
          <a:lstStyle/>
          <a:p>
            <a:pPr>
              <a:lnSpc>
                <a:spcPct val="120000"/>
              </a:lnSpc>
              <a:defRPr/>
            </a:pPr>
            <a:r>
              <a:rPr lang="ko-KR" altLang="en-US" sz="1800" spc="-100" dirty="0" err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석박통합과정</a:t>
            </a:r>
            <a:r>
              <a:rPr lang="ko-KR" altLang="en-US" sz="18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 학생의 </a:t>
            </a:r>
            <a:r>
              <a:rPr lang="en-US" altLang="ko-KR" sz="1800" spc="-100" dirty="0">
                <a:latin typeface="+mn-ea"/>
                <a:cs typeface="Times New Roman" panose="02020603050405020304" pitchFamily="18" charset="0"/>
              </a:rPr>
              <a:t>6</a:t>
            </a:r>
            <a:r>
              <a:rPr lang="ko-KR" altLang="en-US" sz="1800" spc="-100" dirty="0">
                <a:latin typeface="+mn-ea"/>
                <a:cs typeface="Times New Roman" panose="02020603050405020304" pitchFamily="18" charset="0"/>
              </a:rPr>
              <a:t>학기 이상 이수 </a:t>
            </a:r>
            <a:r>
              <a:rPr lang="ko-KR" altLang="en-US" sz="18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조기 수료 허가 </a:t>
            </a:r>
            <a:r>
              <a:rPr lang="en-US" altLang="ko-KR" sz="1800" spc="-100" dirty="0">
                <a:latin typeface="+mn-ea"/>
                <a:cs typeface="Times New Roman" panose="02020603050405020304" pitchFamily="18" charset="0"/>
              </a:rPr>
              <a:t>(</a:t>
            </a:r>
            <a:r>
              <a:rPr lang="ko-KR" altLang="en-US" sz="1800" spc="-100" dirty="0">
                <a:latin typeface="+mn-ea"/>
                <a:cs typeface="Times New Roman" panose="02020603050405020304" pitchFamily="18" charset="0"/>
              </a:rPr>
              <a:t>대학원 학칙 시행세칙 개정</a:t>
            </a:r>
            <a:r>
              <a:rPr lang="en-US" altLang="ko-KR" sz="1800" spc="-100" dirty="0">
                <a:latin typeface="+mn-ea"/>
                <a:cs typeface="Times New Roman" panose="02020603050405020304" pitchFamily="18" charset="0"/>
              </a:rPr>
              <a:t>)</a:t>
            </a:r>
            <a:endParaRPr lang="ko-KR" altLang="en-US" sz="1800" dirty="0">
              <a:latin typeface="+mn-ea"/>
            </a:endParaRPr>
          </a:p>
          <a:p>
            <a:pPr lvl="1"/>
            <a:r>
              <a:rPr lang="ko-KR" altLang="en-US" sz="1600" dirty="0">
                <a:latin typeface="+mn-ea"/>
              </a:rPr>
              <a:t>제</a:t>
            </a:r>
            <a:r>
              <a:rPr lang="en-US" altLang="ko-KR" sz="1600" dirty="0">
                <a:latin typeface="+mn-ea"/>
              </a:rPr>
              <a:t>50</a:t>
            </a:r>
            <a:r>
              <a:rPr lang="ko-KR" altLang="en-US" sz="1600" dirty="0">
                <a:latin typeface="+mn-ea"/>
              </a:rPr>
              <a:t>조 </a:t>
            </a: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조기 수료</a:t>
            </a:r>
            <a:r>
              <a:rPr lang="en-US" altLang="ko-KR" sz="1600" dirty="0">
                <a:latin typeface="+mn-ea"/>
              </a:rPr>
              <a:t>) </a:t>
            </a:r>
          </a:p>
          <a:p>
            <a:pPr marL="593725" lvl="2" indent="0">
              <a:buNone/>
            </a:pPr>
            <a:r>
              <a:rPr lang="ko-KR" altLang="en-US" sz="1600" dirty="0">
                <a:latin typeface="+mn-ea"/>
              </a:rPr>
              <a:t>① 각 학과의 수료 학점 이상을 취득하고 총성적평점평균이 </a:t>
            </a:r>
            <a:r>
              <a:rPr lang="en-US" altLang="ko-KR" sz="1600" dirty="0">
                <a:latin typeface="+mn-ea"/>
              </a:rPr>
              <a:t>3.9</a:t>
            </a:r>
            <a:r>
              <a:rPr lang="ko-KR" altLang="en-US" sz="1600" dirty="0">
                <a:latin typeface="+mn-ea"/>
              </a:rPr>
              <a:t>이상이며 자격시험 및 학위청구논문이 심사를 통과한 경우에는 학칙 제</a:t>
            </a:r>
            <a:r>
              <a:rPr lang="en-US" altLang="ko-KR" sz="1600" dirty="0">
                <a:latin typeface="+mn-ea"/>
              </a:rPr>
              <a:t>6</a:t>
            </a:r>
            <a:r>
              <a:rPr lang="ko-KR" altLang="en-US" sz="1600" dirty="0">
                <a:latin typeface="+mn-ea"/>
              </a:rPr>
              <a:t>조에 의거하여 학과 대학원운영위원회의 심의와 대학원장의 승인을 거쳐 총장은 박사과정은 </a:t>
            </a:r>
            <a:r>
              <a:rPr lang="en-US" altLang="ko-KR" sz="1600" dirty="0">
                <a:latin typeface="+mn-ea"/>
              </a:rPr>
              <a:t>1</a:t>
            </a:r>
            <a:r>
              <a:rPr lang="ko-KR" altLang="en-US" sz="1600" dirty="0">
                <a:latin typeface="+mn-ea"/>
              </a:rPr>
              <a:t>학기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석사과정은 </a:t>
            </a:r>
            <a:r>
              <a:rPr lang="en-US" altLang="ko-KR" sz="1600" dirty="0">
                <a:latin typeface="+mn-ea"/>
              </a:rPr>
              <a:t>2</a:t>
            </a:r>
            <a:r>
              <a:rPr lang="ko-KR" altLang="en-US" sz="1600" dirty="0">
                <a:latin typeface="+mn-ea"/>
              </a:rPr>
              <a:t>학기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석박사통합과정은 </a:t>
            </a:r>
            <a:r>
              <a:rPr lang="en-US" altLang="ko-KR" sz="1600" dirty="0">
                <a:latin typeface="+mn-ea"/>
              </a:rPr>
              <a:t>3</a:t>
            </a:r>
            <a:r>
              <a:rPr lang="ko-KR" altLang="en-US" sz="1600" dirty="0">
                <a:latin typeface="+mn-ea"/>
              </a:rPr>
              <a:t>학기의 범위 내에서 조기졸업을 허가할 수 있다</a:t>
            </a:r>
            <a:r>
              <a:rPr lang="en-US" altLang="ko-KR" sz="1600" dirty="0">
                <a:latin typeface="+mn-ea"/>
              </a:rPr>
              <a:t>. </a:t>
            </a:r>
            <a:r>
              <a:rPr lang="ko-KR" altLang="en-US" sz="1600" dirty="0">
                <a:latin typeface="+mn-ea"/>
              </a:rPr>
              <a:t>다만 </a:t>
            </a:r>
            <a:r>
              <a:rPr lang="ko-KR" altLang="en-US" sz="1600" dirty="0" err="1">
                <a:latin typeface="+mn-ea"/>
              </a:rPr>
              <a:t>학∙석사</a:t>
            </a:r>
            <a:r>
              <a:rPr lang="ko-KR" altLang="en-US" sz="1600" dirty="0">
                <a:latin typeface="+mn-ea"/>
              </a:rPr>
              <a:t> 연계과정으로 입학한 학생은 예외로 한다</a:t>
            </a:r>
            <a:r>
              <a:rPr lang="en-US" altLang="ko-KR" sz="1600" dirty="0">
                <a:latin typeface="+mn-ea"/>
              </a:rPr>
              <a:t>.&lt;</a:t>
            </a:r>
            <a:r>
              <a:rPr lang="ko-KR" altLang="en-US" sz="1600" dirty="0">
                <a:latin typeface="+mn-ea"/>
              </a:rPr>
              <a:t>개정 </a:t>
            </a:r>
            <a:r>
              <a:rPr lang="en-US" altLang="ko-KR" sz="1600" dirty="0">
                <a:latin typeface="+mn-ea"/>
              </a:rPr>
              <a:t>2014.8.20., 2015.4.8., 2017.6.26., 2019.1.31&gt;</a:t>
            </a:r>
            <a:endParaRPr lang="ko-KR" altLang="en-US" sz="1600" dirty="0">
              <a:latin typeface="+mn-ea"/>
            </a:endParaRPr>
          </a:p>
          <a:p>
            <a:pPr marL="593725" lvl="2" indent="0">
              <a:buNone/>
            </a:pP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② 석</a:t>
            </a:r>
            <a:r>
              <a:rPr lang="en-US" altLang="ko-KR" sz="1600" dirty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박사통합과정의 경우 각 학과의 수료 학점 이상을 취득하고 각 학과의 조기 수료 조건을 만족하는 경우 학과 대학원운영위원회의 심의를 거쳐 대학원장의 승인을 받아 최대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학기 범위 내에서 조기 수료를 허가할 수 있다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</a:rPr>
              <a:t>.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각 학과의 조기 수료 세부 사항은 학과 내규에 따르며 관련 내규는 대학원위원회의 심의를 거쳐야 한다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</a:rPr>
              <a:t>. &lt;</a:t>
            </a: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개정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</a:rPr>
              <a:t>2019.1.31&gt;</a:t>
            </a:r>
          </a:p>
          <a:p>
            <a:pPr marL="593725" lvl="2" indent="0">
              <a:buNone/>
            </a:pPr>
            <a:r>
              <a:rPr lang="ko-KR" altLang="en-US" sz="1600" dirty="0">
                <a:latin typeface="+mn-ea"/>
              </a:rPr>
              <a:t>③ 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조기 수료</a:t>
            </a:r>
            <a:r>
              <a:rPr lang="ko-KR" altLang="en-US" sz="1600" dirty="0">
                <a:latin typeface="+mn-ea"/>
              </a:rPr>
              <a:t> 희망자는 졸업 또는 수료하고자 하는 학기 등록기간까지 조기졸업 또는 조기수료 희망원을 제출하여야 한다</a:t>
            </a:r>
            <a:r>
              <a:rPr lang="en-US" altLang="ko-KR" sz="1600" dirty="0">
                <a:latin typeface="+mn-ea"/>
              </a:rPr>
              <a:t>.&lt;</a:t>
            </a:r>
            <a:r>
              <a:rPr lang="ko-KR" altLang="en-US" sz="1600" dirty="0">
                <a:latin typeface="+mn-ea"/>
              </a:rPr>
              <a:t>개정 </a:t>
            </a:r>
            <a:r>
              <a:rPr lang="en-US" altLang="ko-KR" sz="1600" dirty="0">
                <a:latin typeface="+mn-ea"/>
              </a:rPr>
              <a:t>2015.4.8., 2019.1.31&gt;</a:t>
            </a:r>
            <a:endParaRPr lang="ko-KR" altLang="en-US" sz="1800" dirty="0">
              <a:latin typeface="+mn-ea"/>
            </a:endParaRPr>
          </a:p>
          <a:p>
            <a:pPr lvl="2"/>
            <a:r>
              <a:rPr lang="ko-KR" altLang="en-US" sz="1400" dirty="0" err="1">
                <a:latin typeface="+mn-ea"/>
              </a:rPr>
              <a:t>조기수료조건</a:t>
            </a:r>
            <a:r>
              <a:rPr lang="ko-KR" altLang="en-US" sz="1400" dirty="0">
                <a:latin typeface="+mn-ea"/>
              </a:rPr>
              <a:t> </a:t>
            </a:r>
          </a:p>
          <a:p>
            <a:pPr marL="897437" lvl="2" indent="-180000">
              <a:spcBef>
                <a:spcPts val="300"/>
              </a:spcBef>
              <a:buFont typeface="Arial" pitchFamily="34" charset="0"/>
              <a:buChar char="•"/>
              <a:defRPr/>
            </a:pP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1. 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대학원 학칙 제</a:t>
            </a: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22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조에 규정된 </a:t>
            </a:r>
            <a:r>
              <a:rPr lang="ko-KR" altLang="en-US" sz="1400" spc="-100" dirty="0" err="1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석박통합과정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각 학과의 수료학점이상 이수 </a:t>
            </a: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석사 </a:t>
            </a: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24, 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박사 </a:t>
            </a: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36(18), </a:t>
            </a:r>
            <a:r>
              <a:rPr lang="ko-KR" altLang="en-US" sz="1400" spc="-100" dirty="0" err="1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석박통합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ko-KR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54(18)</a:t>
            </a: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ko-KR" altLang="en-US" sz="1400" spc="-100" dirty="0">
              <a:latin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897437" lvl="2" indent="-180000">
              <a:spcBef>
                <a:spcPts val="300"/>
              </a:spcBef>
              <a:buFont typeface="Arial" pitchFamily="34" charset="0"/>
              <a:buChar char="•"/>
              <a:defRPr/>
            </a:pP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2. 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총성적평점평균이 대학원 학칙 시행세칙 제</a:t>
            </a: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25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조에 규정된 수료 요건 이상 </a:t>
            </a: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ko-KR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3.0 </a:t>
            </a:r>
            <a:r>
              <a:rPr lang="ko-KR" altLang="en-US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이상</a:t>
            </a: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897437" lvl="2" indent="-180000">
              <a:spcBef>
                <a:spcPts val="300"/>
              </a:spcBef>
              <a:buFont typeface="Arial" pitchFamily="34" charset="0"/>
              <a:buChar char="•"/>
              <a:defRPr/>
            </a:pP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3. </a:t>
            </a:r>
            <a:r>
              <a:rPr lang="en-US" altLang="ko-KR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SCI(E) </a:t>
            </a:r>
            <a:r>
              <a:rPr lang="ko-KR" altLang="en-US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논문을 </a:t>
            </a:r>
            <a:r>
              <a:rPr lang="en-US" altLang="ko-KR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ko-KR" altLang="en-US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편 이상 게재</a:t>
            </a:r>
            <a:r>
              <a:rPr lang="en-US" altLang="ko-KR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ko-KR" altLang="en-US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예정</a:t>
            </a:r>
            <a:r>
              <a:rPr lang="en-US" altLang="ko-KR" sz="1400" spc="-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ko-KR" altLang="en-US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하여야 함</a:t>
            </a:r>
            <a:r>
              <a:rPr lang="en-US" altLang="ko-KR" sz="1400" spc="-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lang="en-US" altLang="ko-KR" sz="2400" spc="-1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03188"/>
            <a:ext cx="8220075" cy="647700"/>
          </a:xfrm>
        </p:spPr>
        <p:txBody>
          <a:bodyPr anchor="ctr"/>
          <a:lstStyle/>
          <a:p>
            <a:pPr>
              <a:defRPr/>
            </a:pPr>
            <a:r>
              <a:rPr lang="ko-KR" altLang="en-US" b="1" dirty="0">
                <a:latin typeface="+mn-ea"/>
                <a:ea typeface="+mn-ea"/>
              </a:rPr>
              <a:t>석박사통합과정 조기수료</a:t>
            </a:r>
          </a:p>
        </p:txBody>
      </p:sp>
    </p:spTree>
    <p:extLst>
      <p:ext uri="{BB962C8B-B14F-4D97-AF65-F5344CB8AC3E}">
        <p14:creationId xmlns:p14="http://schemas.microsoft.com/office/powerpoint/2010/main" val="8032560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64143118-7A2F-44F4-A41C-3822A4A85FB6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en-US" altLang="ko-KR" sz="1400"/>
          </a:p>
        </p:txBody>
      </p:sp>
      <p:sp>
        <p:nvSpPr>
          <p:cNvPr id="5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981075"/>
            <a:ext cx="8229600" cy="5327650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None/>
              <a:defRPr/>
            </a:pPr>
            <a:endParaRPr lang="en-US" altLang="ko-KR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endParaRPr lang="en-US" altLang="ko-KR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ko-KR" altLang="en-US" sz="4000" b="1" dirty="0">
                <a:latin typeface="+mn-ea"/>
              </a:rPr>
              <a:t>정리하면</a:t>
            </a:r>
            <a:endParaRPr lang="en-US" altLang="ko-KR" sz="4000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en-US" altLang="ko-KR" sz="3200" b="1" dirty="0">
                <a:latin typeface="+mn-ea"/>
              </a:rPr>
              <a:t>(</a:t>
            </a:r>
            <a:r>
              <a:rPr lang="ko-KR" altLang="en-US" sz="3200" b="1" dirty="0" err="1">
                <a:latin typeface="+mn-ea"/>
              </a:rPr>
              <a:t>일반론적인</a:t>
            </a:r>
            <a:r>
              <a:rPr lang="ko-KR" altLang="en-US" sz="3200" b="1" dirty="0">
                <a:latin typeface="+mn-ea"/>
              </a:rPr>
              <a:t> 이야기</a:t>
            </a:r>
            <a:endParaRPr lang="en-US" altLang="ko-KR" sz="3200" b="1" dirty="0">
              <a:latin typeface="+mn-ea"/>
            </a:endParaRP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ko-KR" altLang="en-US" sz="3200" b="1" dirty="0">
                <a:latin typeface="+mn-ea"/>
              </a:rPr>
              <a:t>극명한 대조를 위해서 다소 </a:t>
            </a:r>
            <a:r>
              <a:rPr lang="en-US" altLang="ko-KR" sz="3200" b="1" dirty="0">
                <a:latin typeface="+mn-ea"/>
              </a:rPr>
              <a:t>cynical</a:t>
            </a:r>
            <a:r>
              <a:rPr lang="ko-KR" altLang="en-US" sz="3200" b="1" dirty="0">
                <a:latin typeface="+mn-ea"/>
              </a:rPr>
              <a:t>한 표현이 있을 수 있음</a:t>
            </a:r>
            <a:r>
              <a:rPr lang="en-US" altLang="ko-KR" sz="3200" b="1" dirty="0">
                <a:latin typeface="+mn-ea"/>
              </a:rPr>
              <a:t>.^^)</a:t>
            </a:r>
          </a:p>
        </p:txBody>
      </p:sp>
    </p:spTree>
    <p:extLst>
      <p:ext uri="{BB962C8B-B14F-4D97-AF65-F5344CB8AC3E}">
        <p14:creationId xmlns:p14="http://schemas.microsoft.com/office/powerpoint/2010/main" val="7655239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A246855B-D08A-47AE-9966-5241FD1F30E1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lang="en-US" altLang="ko-KR" sz="1400"/>
          </a:p>
        </p:txBody>
      </p:sp>
      <p:sp>
        <p:nvSpPr>
          <p:cNvPr id="14339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981075"/>
            <a:ext cx="8229600" cy="5327650"/>
          </a:xfrm>
        </p:spPr>
        <p:txBody>
          <a:bodyPr/>
          <a:lstStyle/>
          <a:p>
            <a:pPr>
              <a:lnSpc>
                <a:spcPct val="120000"/>
              </a:lnSpc>
              <a:defRPr/>
            </a:pPr>
            <a:r>
              <a:rPr lang="ko-KR" altLang="en-US" sz="2000" dirty="0">
                <a:latin typeface="+mn-ea"/>
              </a:rPr>
              <a:t>전자공학</a:t>
            </a:r>
            <a:endParaRPr lang="en-US" altLang="ko-KR" sz="20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매우 빠른 발전으로 인해 </a:t>
            </a:r>
            <a:r>
              <a:rPr lang="en-US" altLang="ko-KR" sz="1700" dirty="0">
                <a:latin typeface="+mn-ea"/>
              </a:rPr>
              <a:t>4</a:t>
            </a:r>
            <a:r>
              <a:rPr lang="ko-KR" altLang="en-US" sz="1700" dirty="0">
                <a:latin typeface="+mn-ea"/>
              </a:rPr>
              <a:t>년 동안 배우는 내용의 한계</a:t>
            </a:r>
            <a:endParaRPr lang="en-US" altLang="ko-KR" sz="17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학부를 마치고 뭔가 스스로 할 수 있을까</a:t>
            </a:r>
            <a:r>
              <a:rPr lang="en-US" altLang="ko-KR" sz="1700" dirty="0">
                <a:latin typeface="+mn-ea"/>
              </a:rPr>
              <a:t>?</a:t>
            </a:r>
          </a:p>
          <a:p>
            <a:pPr>
              <a:lnSpc>
                <a:spcPct val="120000"/>
              </a:lnSpc>
              <a:defRPr/>
            </a:pPr>
            <a:r>
              <a:rPr lang="ko-KR" altLang="en-US" sz="2000" dirty="0">
                <a:latin typeface="+mn-ea"/>
              </a:rPr>
              <a:t>학부와 대학원의 차이</a:t>
            </a:r>
            <a:endParaRPr lang="en-US" altLang="ko-KR" sz="20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학부는 수업 열심히 듣고 시험 잘 보고 성적 잘 받고 </a:t>
            </a:r>
            <a:r>
              <a:rPr lang="en-US" altLang="ko-KR" sz="1700" dirty="0"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700" dirty="0">
                <a:latin typeface="+mn-ea"/>
                <a:sym typeface="Wingdings" panose="05000000000000000000" pitchFamily="2" charset="2"/>
              </a:rPr>
              <a:t>수동 학습</a:t>
            </a:r>
            <a:endParaRPr lang="en-US" altLang="ko-KR" sz="1700" dirty="0">
              <a:latin typeface="+mn-ea"/>
              <a:sym typeface="Wingdings" panose="05000000000000000000" pitchFamily="2" charset="2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  <a:sym typeface="Wingdings" panose="05000000000000000000" pitchFamily="2" charset="2"/>
              </a:rPr>
              <a:t>누구도 모르는 새로운 지식을 탐구 </a:t>
            </a:r>
            <a:r>
              <a:rPr lang="en-US" altLang="ko-KR" sz="1700" dirty="0"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700" dirty="0">
                <a:latin typeface="+mn-ea"/>
                <a:sym typeface="Wingdings" panose="05000000000000000000" pitchFamily="2" charset="2"/>
              </a:rPr>
              <a:t>해당 분야의 최고 전문가가 되는 과정</a:t>
            </a:r>
            <a:endParaRPr lang="en-US" altLang="ko-KR" sz="1700" dirty="0">
              <a:latin typeface="+mn-ea"/>
              <a:sym typeface="Wingdings" panose="05000000000000000000" pitchFamily="2" charset="2"/>
            </a:endParaRPr>
          </a:p>
          <a:p>
            <a:pPr lvl="2">
              <a:lnSpc>
                <a:spcPct val="120000"/>
              </a:lnSpc>
              <a:defRPr/>
            </a:pPr>
            <a:r>
              <a:rPr lang="ko-KR" altLang="en-US" sz="1400" dirty="0">
                <a:latin typeface="+mn-ea"/>
                <a:sym typeface="Wingdings" panose="05000000000000000000" pitchFamily="2" charset="2"/>
              </a:rPr>
              <a:t>시장에서 가치는 결국 대체 가능한 사람을 쉽게 구할 수 </a:t>
            </a:r>
            <a:r>
              <a:rPr lang="ko-KR" altLang="en-US" sz="1400" dirty="0" err="1">
                <a:latin typeface="+mn-ea"/>
                <a:sym typeface="Wingdings" panose="05000000000000000000" pitchFamily="2" charset="2"/>
              </a:rPr>
              <a:t>있느냐로</a:t>
            </a:r>
            <a:r>
              <a:rPr lang="ko-KR" altLang="en-US" sz="1400" dirty="0">
                <a:latin typeface="+mn-ea"/>
                <a:sym typeface="Wingdings" panose="05000000000000000000" pitchFamily="2" charset="2"/>
              </a:rPr>
              <a:t> 결정 </a:t>
            </a:r>
            <a:endParaRPr lang="en-US" altLang="ko-KR" sz="1400" dirty="0">
              <a:latin typeface="+mn-ea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defRPr/>
            </a:pPr>
            <a:r>
              <a:rPr lang="ko-KR" altLang="en-US" sz="2000" dirty="0">
                <a:latin typeface="+mn-ea"/>
              </a:rPr>
              <a:t>취업 시장</a:t>
            </a:r>
            <a:endParaRPr lang="en-US" altLang="ko-KR" sz="20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좋은 회사에 취업할 확률</a:t>
            </a:r>
            <a:endParaRPr lang="en-US" altLang="ko-KR" sz="17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누구나 가고 싶어하는 좋은 회사는 </a:t>
            </a:r>
            <a:r>
              <a:rPr lang="ko-KR" altLang="en-US" sz="1700" dirty="0" err="1">
                <a:latin typeface="+mn-ea"/>
              </a:rPr>
              <a:t>석박사</a:t>
            </a:r>
            <a:r>
              <a:rPr lang="ko-KR" altLang="en-US" sz="1700" dirty="0">
                <a:latin typeface="+mn-ea"/>
              </a:rPr>
              <a:t> 입사자도 넘쳐난다</a:t>
            </a:r>
            <a:r>
              <a:rPr lang="en-US" altLang="ko-KR" sz="1700" dirty="0">
                <a:latin typeface="+mn-ea"/>
              </a:rPr>
              <a:t>.</a:t>
            </a: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내 능력을 제대로 보여줄 수 있는 기회라도</a:t>
            </a:r>
            <a:endParaRPr lang="en-US" altLang="ko-KR" sz="17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일단 취업해 보고</a:t>
            </a:r>
            <a:r>
              <a:rPr lang="en-US" altLang="ko-KR" sz="1700" dirty="0">
                <a:latin typeface="+mn-ea"/>
              </a:rPr>
              <a:t>?</a:t>
            </a:r>
            <a:r>
              <a:rPr lang="ko-KR" altLang="en-US" sz="1700" dirty="0">
                <a:latin typeface="+mn-ea"/>
              </a:rPr>
              <a:t> </a:t>
            </a:r>
            <a:r>
              <a:rPr lang="en-US" altLang="ko-KR" sz="1700" dirty="0"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700" dirty="0">
                <a:latin typeface="+mn-ea"/>
              </a:rPr>
              <a:t>공부는 할 수 있을 때 미리 해야</a:t>
            </a:r>
            <a:endParaRPr lang="en-US" altLang="ko-KR" sz="17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좋은 회사를 그만 두고 학교로 되돌아 오는 사람은 </a:t>
            </a:r>
            <a:r>
              <a:rPr lang="ko-KR" altLang="en-US" sz="1700" dirty="0" err="1">
                <a:latin typeface="+mn-ea"/>
              </a:rPr>
              <a:t>뭐지</a:t>
            </a:r>
            <a:r>
              <a:rPr lang="en-US" altLang="ko-KR" sz="1700" dirty="0">
                <a:latin typeface="+mn-ea"/>
              </a:rPr>
              <a:t>?</a:t>
            </a: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더 중요한 것은 회사에서 롱런 </a:t>
            </a:r>
            <a:r>
              <a:rPr lang="en-US" altLang="ko-KR" sz="1700" dirty="0">
                <a:latin typeface="+mn-ea"/>
              </a:rPr>
              <a:t>(</a:t>
            </a:r>
            <a:r>
              <a:rPr lang="ko-KR" altLang="en-US" sz="1700" dirty="0">
                <a:latin typeface="+mn-ea"/>
              </a:rPr>
              <a:t>적성</a:t>
            </a:r>
            <a:r>
              <a:rPr lang="en-US" altLang="ko-KR" sz="1700" dirty="0">
                <a:latin typeface="+mn-ea"/>
              </a:rPr>
              <a:t>, </a:t>
            </a:r>
            <a:r>
              <a:rPr lang="ko-KR" altLang="en-US" sz="1700" dirty="0">
                <a:latin typeface="+mn-ea"/>
              </a:rPr>
              <a:t>승진</a:t>
            </a:r>
            <a:r>
              <a:rPr lang="en-US" altLang="ko-KR" sz="1700" dirty="0">
                <a:latin typeface="+mn-ea"/>
              </a:rPr>
              <a:t>) </a:t>
            </a:r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03188"/>
            <a:ext cx="8220075" cy="647700"/>
          </a:xfrm>
        </p:spPr>
        <p:txBody>
          <a:bodyPr anchor="ctr"/>
          <a:lstStyle/>
          <a:p>
            <a:pPr>
              <a:defRPr/>
            </a:pPr>
            <a:r>
              <a:rPr lang="en-US" altLang="ko-KR" b="1" dirty="0">
                <a:latin typeface="+mn-ea"/>
                <a:ea typeface="+mn-ea"/>
              </a:rPr>
              <a:t>???</a:t>
            </a:r>
            <a:endParaRPr lang="ko-KR" altLang="en-US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278338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A246855B-D08A-47AE-9966-5241FD1F30E1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30</a:t>
            </a:fld>
            <a:endParaRPr lang="en-US" altLang="ko-KR" sz="1400"/>
          </a:p>
        </p:txBody>
      </p:sp>
      <p:sp>
        <p:nvSpPr>
          <p:cNvPr id="14339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981075"/>
            <a:ext cx="8229600" cy="5327650"/>
          </a:xfrm>
        </p:spPr>
        <p:txBody>
          <a:bodyPr/>
          <a:lstStyle/>
          <a:p>
            <a:pPr>
              <a:lnSpc>
                <a:spcPct val="120000"/>
              </a:lnSpc>
              <a:defRPr/>
            </a:pPr>
            <a:r>
              <a:rPr lang="ko-KR" altLang="en-US" sz="2000" dirty="0">
                <a:latin typeface="+mn-ea"/>
              </a:rPr>
              <a:t>대학원 기회 비용</a:t>
            </a:r>
            <a:endParaRPr lang="en-US" altLang="ko-KR" sz="17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한 분야에서 오랫동안 깊게 연구하고 논문을 쓰는 경험 </a:t>
            </a:r>
            <a:r>
              <a:rPr lang="en-US" altLang="ko-KR" sz="1700" dirty="0">
                <a:latin typeface="+mn-ea"/>
              </a:rPr>
              <a:t>(</a:t>
            </a:r>
            <a:r>
              <a:rPr lang="ko-KR" altLang="en-US" sz="1700" dirty="0">
                <a:latin typeface="+mn-ea"/>
              </a:rPr>
              <a:t>특별한 경험</a:t>
            </a:r>
            <a:r>
              <a:rPr lang="en-US" altLang="ko-KR" sz="1700" dirty="0">
                <a:latin typeface="+mn-ea"/>
              </a:rPr>
              <a:t>)</a:t>
            </a: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인생은 매우 길다</a:t>
            </a:r>
            <a:r>
              <a:rPr lang="en-US" altLang="ko-KR" sz="1700" dirty="0">
                <a:latin typeface="+mn-ea"/>
              </a:rPr>
              <a:t>. </a:t>
            </a:r>
            <a:r>
              <a:rPr lang="ko-KR" altLang="en-US" sz="1700" dirty="0">
                <a:latin typeface="+mn-ea"/>
              </a:rPr>
              <a:t>멀리 보고 판단하라</a:t>
            </a:r>
            <a:r>
              <a:rPr lang="en-US" altLang="ko-KR" sz="1700" dirty="0">
                <a:latin typeface="+mn-ea"/>
              </a:rPr>
              <a:t>.</a:t>
            </a:r>
          </a:p>
          <a:p>
            <a:pPr lvl="2">
              <a:lnSpc>
                <a:spcPct val="120000"/>
              </a:lnSpc>
              <a:defRPr/>
            </a:pPr>
            <a:r>
              <a:rPr lang="en-US" altLang="ko-KR" sz="1400" dirty="0">
                <a:latin typeface="+mn-ea"/>
              </a:rPr>
              <a:t>1</a:t>
            </a:r>
            <a:r>
              <a:rPr lang="ko-KR" altLang="en-US" sz="1400" dirty="0">
                <a:latin typeface="+mn-ea"/>
              </a:rPr>
              <a:t>차적으로 회사에서 롱런하라</a:t>
            </a:r>
            <a:r>
              <a:rPr lang="en-US" altLang="ko-KR" sz="1400" dirty="0">
                <a:latin typeface="+mn-ea"/>
              </a:rPr>
              <a:t>. 20</a:t>
            </a:r>
            <a:r>
              <a:rPr lang="ko-KR" altLang="en-US" sz="1400" dirty="0">
                <a:latin typeface="+mn-ea"/>
              </a:rPr>
              <a:t>대가 아니라 </a:t>
            </a:r>
            <a:r>
              <a:rPr lang="en-US" altLang="ko-KR" sz="1400" dirty="0">
                <a:latin typeface="+mn-ea"/>
              </a:rPr>
              <a:t>40</a:t>
            </a:r>
            <a:r>
              <a:rPr lang="ko-KR" altLang="en-US" sz="1400" dirty="0">
                <a:latin typeface="+mn-ea"/>
              </a:rPr>
              <a:t>대가 가장 돈이 많이 필요해</a:t>
            </a:r>
            <a:r>
              <a:rPr lang="en-US" altLang="ko-KR" sz="1400" dirty="0">
                <a:latin typeface="+mn-ea"/>
              </a:rPr>
              <a:t>.</a:t>
            </a:r>
          </a:p>
          <a:p>
            <a:pPr lvl="2">
              <a:lnSpc>
                <a:spcPct val="120000"/>
              </a:lnSpc>
              <a:defRPr/>
            </a:pPr>
            <a:r>
              <a:rPr lang="ko-KR" altLang="en-US" sz="1400" dirty="0">
                <a:latin typeface="+mn-ea"/>
              </a:rPr>
              <a:t>그리고 퇴사 후를 생각하라</a:t>
            </a:r>
            <a:r>
              <a:rPr lang="en-US" altLang="ko-KR" sz="1400" dirty="0">
                <a:latin typeface="+mn-ea"/>
              </a:rPr>
              <a:t>. </a:t>
            </a:r>
            <a:r>
              <a:rPr lang="ko-KR" altLang="en-US" sz="1400" dirty="0">
                <a:latin typeface="+mn-ea"/>
              </a:rPr>
              <a:t>치킨집 안 하려면 전공이 내 경쟁력</a:t>
            </a: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>
                <a:latin typeface="+mn-ea"/>
              </a:rPr>
              <a:t>스스로 할 수 있어야</a:t>
            </a:r>
            <a:r>
              <a:rPr lang="en-US" altLang="ko-KR" sz="1400" dirty="0">
                <a:latin typeface="+mn-ea"/>
              </a:rPr>
              <a:t>)</a:t>
            </a: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최소한 등록금 </a:t>
            </a:r>
            <a:r>
              <a:rPr lang="en-US" altLang="ko-KR" sz="1700" dirty="0">
                <a:latin typeface="+mn-ea"/>
              </a:rPr>
              <a:t>+ </a:t>
            </a:r>
            <a:r>
              <a:rPr lang="ko-KR" altLang="en-US" sz="1700" dirty="0">
                <a:latin typeface="+mn-ea"/>
              </a:rPr>
              <a:t>생활비는 가능해</a:t>
            </a:r>
            <a:r>
              <a:rPr lang="en-US" altLang="ko-KR" sz="1700" dirty="0">
                <a:latin typeface="+mn-ea"/>
              </a:rPr>
              <a:t>. </a:t>
            </a:r>
            <a:r>
              <a:rPr lang="ko-KR" altLang="en-US" sz="1700" dirty="0">
                <a:latin typeface="+mn-ea"/>
              </a:rPr>
              <a:t>부모님께 손 벌리지 않게</a:t>
            </a:r>
            <a:r>
              <a:rPr lang="en-US" altLang="ko-KR" sz="1700" dirty="0">
                <a:latin typeface="+mn-ea"/>
              </a:rPr>
              <a:t>…</a:t>
            </a: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상대적으로 훨씬 좋은 회사에서 좋은 대우를 받고 출발 </a:t>
            </a:r>
            <a:r>
              <a:rPr lang="en-US" altLang="ko-KR" sz="1700" dirty="0">
                <a:latin typeface="+mn-ea"/>
              </a:rPr>
              <a:t>(</a:t>
            </a:r>
            <a:r>
              <a:rPr lang="ko-KR" altLang="en-US" sz="1700" dirty="0">
                <a:latin typeface="+mn-ea"/>
              </a:rPr>
              <a:t>물론 통계적으로</a:t>
            </a:r>
            <a:r>
              <a:rPr lang="en-US" altLang="ko-KR" sz="1700" dirty="0">
                <a:latin typeface="+mn-ea"/>
              </a:rPr>
              <a:t>^^)</a:t>
            </a: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이 정도면 몇 년을 투자할 만 하지 않을까</a:t>
            </a:r>
            <a:r>
              <a:rPr lang="en-US" altLang="ko-KR" sz="1700" dirty="0">
                <a:latin typeface="+mn-ea"/>
              </a:rPr>
              <a:t>?</a:t>
            </a:r>
          </a:p>
          <a:p>
            <a:pPr>
              <a:lnSpc>
                <a:spcPct val="120000"/>
              </a:lnSpc>
              <a:defRPr/>
            </a:pPr>
            <a:endParaRPr lang="en-US" altLang="ko-KR" sz="1200" dirty="0">
              <a:latin typeface="+mn-ea"/>
            </a:endParaRPr>
          </a:p>
          <a:p>
            <a:pPr>
              <a:lnSpc>
                <a:spcPct val="120000"/>
              </a:lnSpc>
              <a:defRPr/>
            </a:pPr>
            <a:r>
              <a:rPr lang="ko-KR" altLang="en-US" sz="2000" dirty="0">
                <a:latin typeface="+mn-ea"/>
              </a:rPr>
              <a:t>대학원에서 잘 할 수 있을까</a:t>
            </a:r>
            <a:r>
              <a:rPr lang="en-US" altLang="ko-KR" sz="2000" dirty="0">
                <a:latin typeface="+mn-ea"/>
              </a:rPr>
              <a:t>?</a:t>
            </a: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서강대 전자공학과는 들어오기 쉬웠나</a:t>
            </a:r>
            <a:r>
              <a:rPr lang="en-US" altLang="ko-KR" sz="1700" dirty="0">
                <a:latin typeface="+mn-ea"/>
              </a:rPr>
              <a:t>? </a:t>
            </a:r>
            <a:r>
              <a:rPr lang="ko-KR" altLang="en-US" sz="1700" dirty="0">
                <a:latin typeface="+mn-ea"/>
              </a:rPr>
              <a:t>여러분들은 능력자</a:t>
            </a:r>
            <a:r>
              <a:rPr lang="en-US" altLang="ko-KR" sz="1700" dirty="0">
                <a:latin typeface="+mn-ea"/>
              </a:rPr>
              <a:t>!!!</a:t>
            </a: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 err="1">
                <a:latin typeface="+mn-ea"/>
              </a:rPr>
              <a:t>취준생만큼</a:t>
            </a:r>
            <a:r>
              <a:rPr lang="ko-KR" altLang="en-US" sz="1700" dirty="0">
                <a:latin typeface="+mn-ea"/>
              </a:rPr>
              <a:t> 열심히 하면 된다</a:t>
            </a:r>
            <a:r>
              <a:rPr lang="en-US" altLang="ko-KR" sz="1700" dirty="0">
                <a:latin typeface="+mn-ea"/>
              </a:rPr>
              <a:t>. </a:t>
            </a:r>
            <a:r>
              <a:rPr lang="ko-KR" altLang="en-US" sz="1700" dirty="0">
                <a:latin typeface="+mn-ea"/>
              </a:rPr>
              <a:t>고딩 때 처럼만 열심히 하면 최고가 될 수 있어</a:t>
            </a:r>
            <a:endParaRPr lang="en-US" altLang="ko-KR" sz="17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공부와 연구는 다르다</a:t>
            </a:r>
            <a:r>
              <a:rPr lang="en-US" altLang="ko-KR" sz="1700" dirty="0">
                <a:latin typeface="+mn-ea"/>
              </a:rPr>
              <a:t>.</a:t>
            </a: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최소한 재밌어 보이는 연구실이 있을 걸</a:t>
            </a:r>
            <a:r>
              <a:rPr lang="en-US" altLang="ko-KR" sz="1700" dirty="0">
                <a:latin typeface="+mn-ea"/>
              </a:rPr>
              <a:t>?^^</a:t>
            </a:r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03188"/>
            <a:ext cx="8220075" cy="647700"/>
          </a:xfrm>
        </p:spPr>
        <p:txBody>
          <a:bodyPr anchor="ctr"/>
          <a:lstStyle/>
          <a:p>
            <a:pPr>
              <a:defRPr/>
            </a:pPr>
            <a:r>
              <a:rPr lang="en-US" altLang="ko-KR" b="1" dirty="0">
                <a:latin typeface="+mn-ea"/>
                <a:ea typeface="+mn-ea"/>
              </a:rPr>
              <a:t>???</a:t>
            </a:r>
            <a:endParaRPr lang="ko-KR" altLang="en-US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113231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4165" y="2780928"/>
            <a:ext cx="4114145" cy="1152128"/>
          </a:xfrm>
          <a:prstGeom prst="rect">
            <a:avLst/>
          </a:prstGeom>
        </p:spPr>
      </p:pic>
      <p:sp>
        <p:nvSpPr>
          <p:cNvPr id="1638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A246855B-D08A-47AE-9966-5241FD1F30E1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31</a:t>
            </a:fld>
            <a:endParaRPr lang="en-US" altLang="ko-KR" sz="1400"/>
          </a:p>
        </p:txBody>
      </p:sp>
      <p:sp>
        <p:nvSpPr>
          <p:cNvPr id="14339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981075"/>
            <a:ext cx="8229600" cy="5327650"/>
          </a:xfrm>
        </p:spPr>
        <p:txBody>
          <a:bodyPr/>
          <a:lstStyle/>
          <a:p>
            <a:pPr>
              <a:lnSpc>
                <a:spcPct val="120000"/>
              </a:lnSpc>
              <a:defRPr/>
            </a:pPr>
            <a:r>
              <a:rPr lang="ko-KR" altLang="en-US" sz="2000" dirty="0">
                <a:latin typeface="+mn-ea"/>
              </a:rPr>
              <a:t>그래도 잘 </a:t>
            </a:r>
            <a:r>
              <a:rPr lang="ko-KR" altLang="en-US" sz="2000" dirty="0" err="1">
                <a:latin typeface="+mn-ea"/>
              </a:rPr>
              <a:t>모르겠으면</a:t>
            </a:r>
            <a:endParaRPr lang="en-US" altLang="ko-KR" sz="20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일단 전자공학에 대해서 조사하라</a:t>
            </a:r>
            <a:r>
              <a:rPr lang="en-US" altLang="ko-KR" sz="1700" dirty="0">
                <a:latin typeface="+mn-ea"/>
              </a:rPr>
              <a:t>.</a:t>
            </a:r>
          </a:p>
          <a:p>
            <a:pPr lvl="2">
              <a:lnSpc>
                <a:spcPct val="120000"/>
              </a:lnSpc>
              <a:defRPr/>
            </a:pPr>
            <a:r>
              <a:rPr lang="ko-KR" altLang="en-US" sz="1400" dirty="0">
                <a:latin typeface="+mn-ea"/>
              </a:rPr>
              <a:t>학부과목은 기초 이론에 집중하기 때문에 전자공학의 다양한 연구분야를 알기 어렵다</a:t>
            </a:r>
            <a:r>
              <a:rPr lang="en-US" altLang="ko-KR" sz="1400" dirty="0">
                <a:latin typeface="+mn-ea"/>
              </a:rPr>
              <a:t>.</a:t>
            </a:r>
          </a:p>
          <a:p>
            <a:pPr lvl="2">
              <a:lnSpc>
                <a:spcPct val="120000"/>
              </a:lnSpc>
              <a:defRPr/>
            </a:pPr>
            <a:r>
              <a:rPr lang="ko-KR" altLang="en-US" sz="1400" dirty="0">
                <a:latin typeface="+mn-ea"/>
              </a:rPr>
              <a:t>학과홈페이지 교수소개의 연구실 홈페이지를 모두 둘러보라</a:t>
            </a:r>
            <a:r>
              <a:rPr lang="en-US" altLang="ko-KR" sz="1400" dirty="0">
                <a:latin typeface="+mn-ea"/>
              </a:rPr>
              <a:t>.</a:t>
            </a:r>
          </a:p>
          <a:p>
            <a:pPr lvl="3">
              <a:lnSpc>
                <a:spcPct val="120000"/>
              </a:lnSpc>
              <a:defRPr/>
            </a:pPr>
            <a:r>
              <a:rPr lang="ko-KR" altLang="en-US" sz="1400" dirty="0">
                <a:latin typeface="+mn-ea"/>
              </a:rPr>
              <a:t>잘 할 수 있을 만한 곳을 알기는 어렵지만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하고 싶은 분야를 찾을 수는 있다</a:t>
            </a:r>
            <a:r>
              <a:rPr lang="en-US" altLang="ko-KR" sz="1400" dirty="0">
                <a:latin typeface="+mn-ea"/>
              </a:rPr>
              <a:t>.</a:t>
            </a:r>
          </a:p>
          <a:p>
            <a:pPr lvl="2">
              <a:lnSpc>
                <a:spcPct val="120000"/>
              </a:lnSpc>
              <a:defRPr/>
            </a:pPr>
            <a:r>
              <a:rPr lang="ko-KR" altLang="en-US" sz="1400" dirty="0">
                <a:latin typeface="+mn-ea"/>
              </a:rPr>
              <a:t>인터넷에 자료가 넘쳐난다</a:t>
            </a:r>
            <a:r>
              <a:rPr lang="en-US" altLang="ko-KR" sz="1400" dirty="0">
                <a:latin typeface="+mn-ea"/>
              </a:rPr>
              <a:t>.</a:t>
            </a:r>
          </a:p>
          <a:p>
            <a:pPr lvl="2">
              <a:lnSpc>
                <a:spcPct val="120000"/>
              </a:lnSpc>
              <a:defRPr/>
            </a:pPr>
            <a:endParaRPr lang="en-US" altLang="ko-KR" sz="1400" dirty="0">
              <a:latin typeface="+mn-ea"/>
            </a:endParaRPr>
          </a:p>
          <a:p>
            <a:pPr lvl="2">
              <a:lnSpc>
                <a:spcPct val="120000"/>
              </a:lnSpc>
              <a:defRPr/>
            </a:pPr>
            <a:endParaRPr lang="en-US" altLang="ko-KR" sz="1400" dirty="0">
              <a:latin typeface="+mn-ea"/>
            </a:endParaRPr>
          </a:p>
          <a:p>
            <a:pPr lvl="2">
              <a:lnSpc>
                <a:spcPct val="120000"/>
              </a:lnSpc>
              <a:defRPr/>
            </a:pPr>
            <a:endParaRPr lang="en-US" altLang="ko-KR" sz="1400" dirty="0">
              <a:latin typeface="+mn-ea"/>
            </a:endParaRPr>
          </a:p>
          <a:p>
            <a:pPr lvl="2">
              <a:lnSpc>
                <a:spcPct val="120000"/>
              </a:lnSpc>
              <a:defRPr/>
            </a:pPr>
            <a:r>
              <a:rPr lang="ko-KR" altLang="en-US" sz="1400" dirty="0">
                <a:latin typeface="+mn-ea"/>
              </a:rPr>
              <a:t>진학하지 않더라도 </a:t>
            </a:r>
            <a:r>
              <a:rPr lang="en-US" altLang="ko-KR" sz="1400" dirty="0">
                <a:latin typeface="+mn-ea"/>
              </a:rPr>
              <a:t>4</a:t>
            </a:r>
            <a:r>
              <a:rPr lang="ko-KR" altLang="en-US" sz="1400" dirty="0">
                <a:latin typeface="+mn-ea"/>
              </a:rPr>
              <a:t>학년 디자인프로젝트 연구실 결정에 큰 도움이 된다</a:t>
            </a:r>
            <a:r>
              <a:rPr lang="en-US" altLang="ko-KR" sz="1400" dirty="0">
                <a:latin typeface="+mn-ea"/>
              </a:rPr>
              <a:t>.</a:t>
            </a:r>
          </a:p>
          <a:p>
            <a:pPr lvl="1">
              <a:lnSpc>
                <a:spcPct val="120000"/>
              </a:lnSpc>
              <a:defRPr/>
            </a:pPr>
            <a:endParaRPr lang="en-US" altLang="ko-KR" sz="17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ko-KR" altLang="en-US" sz="1700" dirty="0">
                <a:latin typeface="+mn-ea"/>
              </a:rPr>
              <a:t>한번 경험하라</a:t>
            </a:r>
            <a:r>
              <a:rPr lang="en-US" altLang="ko-KR" sz="1700" dirty="0">
                <a:latin typeface="+mn-ea"/>
              </a:rPr>
              <a:t>.</a:t>
            </a:r>
          </a:p>
          <a:p>
            <a:pPr lvl="2">
              <a:lnSpc>
                <a:spcPct val="120000"/>
              </a:lnSpc>
              <a:defRPr/>
            </a:pPr>
            <a:r>
              <a:rPr lang="ko-KR" altLang="en-US" sz="1400" dirty="0">
                <a:latin typeface="+mn-ea"/>
              </a:rPr>
              <a:t>학부연구생</a:t>
            </a: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>
                <a:latin typeface="+mn-ea"/>
              </a:rPr>
              <a:t>대학원 생활을 관찰하고 경험할 수 있는 좋은 기회</a:t>
            </a:r>
            <a:r>
              <a:rPr lang="en-US" altLang="ko-KR" sz="1400" dirty="0">
                <a:latin typeface="+mn-ea"/>
              </a:rPr>
              <a:t>)</a:t>
            </a:r>
          </a:p>
          <a:p>
            <a:pPr lvl="1">
              <a:lnSpc>
                <a:spcPct val="120000"/>
              </a:lnSpc>
              <a:defRPr/>
            </a:pPr>
            <a:endParaRPr lang="en-US" altLang="ko-KR" sz="1700" dirty="0">
              <a:latin typeface="+mn-ea"/>
            </a:endParaRPr>
          </a:p>
          <a:p>
            <a:pPr lvl="1">
              <a:lnSpc>
                <a:spcPct val="120000"/>
              </a:lnSpc>
              <a:defRPr/>
            </a:pPr>
            <a:r>
              <a:rPr lang="en-US" altLang="ko-KR" sz="1700" dirty="0">
                <a:latin typeface="+mn-ea"/>
              </a:rPr>
              <a:t>1</a:t>
            </a:r>
            <a:r>
              <a:rPr lang="ko-KR" altLang="en-US" sz="1700" dirty="0">
                <a:latin typeface="+mn-ea"/>
              </a:rPr>
              <a:t>년 선배가 아닌 </a:t>
            </a:r>
            <a:r>
              <a:rPr lang="en-US" altLang="ko-KR" sz="1700" dirty="0">
                <a:latin typeface="+mn-ea"/>
              </a:rPr>
              <a:t>10</a:t>
            </a:r>
            <a:r>
              <a:rPr lang="ko-KR" altLang="en-US" sz="1700" dirty="0">
                <a:latin typeface="+mn-ea"/>
              </a:rPr>
              <a:t>년 선배의 조언을 들어라</a:t>
            </a:r>
            <a:r>
              <a:rPr lang="en-US" altLang="ko-KR" sz="1700" dirty="0">
                <a:latin typeface="+mn-ea"/>
              </a:rPr>
              <a:t>.</a:t>
            </a:r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03188"/>
            <a:ext cx="8220075" cy="647700"/>
          </a:xfrm>
        </p:spPr>
        <p:txBody>
          <a:bodyPr anchor="ctr"/>
          <a:lstStyle/>
          <a:p>
            <a:pPr>
              <a:defRPr/>
            </a:pPr>
            <a:r>
              <a:rPr lang="en-US" altLang="ko-KR" b="1" dirty="0">
                <a:latin typeface="+mn-ea"/>
                <a:ea typeface="+mn-ea"/>
              </a:rPr>
              <a:t>???</a:t>
            </a:r>
            <a:endParaRPr lang="ko-KR" altLang="en-US" b="1" dirty="0">
              <a:latin typeface="+mn-ea"/>
              <a:ea typeface="+mn-ea"/>
            </a:endParaRPr>
          </a:p>
        </p:txBody>
      </p:sp>
      <p:cxnSp>
        <p:nvCxnSpPr>
          <p:cNvPr id="5" name="직선 화살표 연결선 4">
            <a:extLst>
              <a:ext uri="{FF2B5EF4-FFF2-40B4-BE49-F238E27FC236}">
                <a16:creationId xmlns:a16="http://schemas.microsoft.com/office/drawing/2014/main" xmlns="" id="{0307C763-B22A-4538-9B8E-2C1BC19526EB}"/>
              </a:ext>
            </a:extLst>
          </p:cNvPr>
          <p:cNvCxnSpPr/>
          <p:nvPr/>
        </p:nvCxnSpPr>
        <p:spPr>
          <a:xfrm flipH="1">
            <a:off x="6660232" y="3501008"/>
            <a:ext cx="288032" cy="216024"/>
          </a:xfrm>
          <a:prstGeom prst="straightConnector1">
            <a:avLst/>
          </a:prstGeom>
          <a:ln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7778BB3-8320-420E-9755-E910208D1D7A}"/>
              </a:ext>
            </a:extLst>
          </p:cNvPr>
          <p:cNvSpPr txBox="1"/>
          <p:nvPr/>
        </p:nvSpPr>
        <p:spPr>
          <a:xfrm>
            <a:off x="6921854" y="334712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  <a:latin typeface="+mn-ea"/>
                <a:ea typeface="+mn-ea"/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14880653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2FFD0A94-CC4A-4BE4-8078-3936E601EC07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lang="en-US" altLang="ko-KR" sz="1400"/>
          </a:p>
        </p:txBody>
      </p:sp>
      <p:sp>
        <p:nvSpPr>
          <p:cNvPr id="1536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03188"/>
            <a:ext cx="8220075" cy="647700"/>
          </a:xfrm>
        </p:spPr>
        <p:txBody>
          <a:bodyPr anchor="ctr"/>
          <a:lstStyle/>
          <a:p>
            <a:pPr>
              <a:defRPr/>
            </a:pPr>
            <a:r>
              <a:rPr lang="ko-KR" altLang="en-US" b="1" dirty="0">
                <a:latin typeface="+mn-ea"/>
                <a:ea typeface="+mn-ea"/>
              </a:rPr>
              <a:t>질의 및 응답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원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원본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원본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기본 디자인">
  <a:themeElements>
    <a:clrScheme name="3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10291</TotalTime>
  <Words>2027</Words>
  <Application>Microsoft Office PowerPoint</Application>
  <PresentationFormat>화면 슬라이드 쇼(4:3)</PresentationFormat>
  <Paragraphs>369</Paragraphs>
  <Slides>32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32</vt:i4>
      </vt:variant>
    </vt:vector>
  </HeadingPairs>
  <TitlesOfParts>
    <vt:vector size="45" baseType="lpstr">
      <vt:lpstr>돋움</vt:lpstr>
      <vt:lpstr>굴림</vt:lpstr>
      <vt:lpstr>HY헤드라인M</vt:lpstr>
      <vt:lpstr>HY엽서L</vt:lpstr>
      <vt:lpstr>맑은 고딕</vt:lpstr>
      <vt:lpstr>Arial</vt:lpstr>
      <vt:lpstr>Bookman Old Style</vt:lpstr>
      <vt:lpstr>Gill Sans MT</vt:lpstr>
      <vt:lpstr>Times New Roman</vt:lpstr>
      <vt:lpstr>Wingdings</vt:lpstr>
      <vt:lpstr>Wingdings 3</vt:lpstr>
      <vt:lpstr>원본</vt:lpstr>
      <vt:lpstr>3_기본 디자인</vt:lpstr>
      <vt:lpstr>대학원 설명회 </vt:lpstr>
      <vt:lpstr>진행순서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전자공학과 대학원 현황</vt:lpstr>
      <vt:lpstr>전자공학과 대학원 장학금 규모</vt:lpstr>
      <vt:lpstr>석박사통합과정 조기수료</vt:lpstr>
      <vt:lpstr>PowerPoint 프레젠테이션</vt:lpstr>
      <vt:lpstr>???</vt:lpstr>
      <vt:lpstr>???</vt:lpstr>
      <vt:lpstr>???</vt:lpstr>
      <vt:lpstr>질의 및 응답</vt:lpstr>
    </vt:vector>
  </TitlesOfParts>
  <Company>서강대학교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전자공학과 대학원 설명회</dc:title>
  <dc:creator>israin</dc:creator>
  <cp:lastModifiedBy>Kim Kwangsoo</cp:lastModifiedBy>
  <cp:revision>736</cp:revision>
  <cp:lastPrinted>2019-03-16T05:50:09Z</cp:lastPrinted>
  <dcterms:created xsi:type="dcterms:W3CDTF">2008-03-11T05:06:17Z</dcterms:created>
  <dcterms:modified xsi:type="dcterms:W3CDTF">2021-04-29T00:18:33Z</dcterms:modified>
</cp:coreProperties>
</file>