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1138" r:id="rId2"/>
    <p:sldId id="1129" r:id="rId3"/>
    <p:sldId id="1130" r:id="rId4"/>
    <p:sldId id="1131" r:id="rId5"/>
    <p:sldId id="1132" r:id="rId6"/>
    <p:sldId id="1133" r:id="rId7"/>
    <p:sldId id="1150" r:id="rId8"/>
    <p:sldId id="1134" r:id="rId9"/>
    <p:sldId id="1135" r:id="rId10"/>
    <p:sldId id="1136" r:id="rId11"/>
    <p:sldId id="1137" r:id="rId12"/>
    <p:sldId id="1147" r:id="rId13"/>
  </p:sldIdLst>
  <p:sldSz cx="9144000" cy="6858000" type="screen4x3"/>
  <p:notesSz cx="6794500" cy="99187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61" userDrawn="1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70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4">
          <p15:clr>
            <a:srgbClr val="A4A3A4"/>
          </p15:clr>
        </p15:guide>
        <p15:guide id="2" pos="214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33CC"/>
    <a:srgbClr val="0066FF"/>
    <a:srgbClr val="FBEEBD"/>
    <a:srgbClr val="FFFF99"/>
    <a:srgbClr val="FF8F8F"/>
    <a:srgbClr val="FFB89B"/>
    <a:srgbClr val="FF8453"/>
    <a:srgbClr val="FF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660B408-B3CF-4A94-85FC-2B1E0A45F4A2}" styleName="어두운 스타일 2 - 강조 1/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22" autoAdjust="0"/>
    <p:restoredTop sz="81298" autoAdjust="0"/>
  </p:normalViewPr>
  <p:slideViewPr>
    <p:cSldViewPr>
      <p:cViewPr varScale="1">
        <p:scale>
          <a:sx n="127" d="100"/>
          <a:sy n="127" d="100"/>
        </p:scale>
        <p:origin x="138" y="498"/>
      </p:cViewPr>
      <p:guideLst>
        <p:guide orient="horz" pos="1661"/>
        <p:guide pos="2880"/>
        <p:guide orient="horz" pos="17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-4014" y="-108"/>
      </p:cViewPr>
      <p:guideLst>
        <p:guide orient="horz" pos="3124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5" tIns="45623" rIns="91245" bIns="45623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5" tIns="45623" rIns="91245" bIns="45623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423C4994-9AB0-4FDE-8979-64570F17352C}" type="datetimeFigureOut">
              <a:rPr lang="ko-KR" altLang="en-US"/>
              <a:pPr>
                <a:defRPr/>
              </a:pPr>
              <a:t>2021-04-29</a:t>
            </a:fld>
            <a:endParaRPr lang="en-US" altLang="ko-KR"/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0225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5" tIns="45623" rIns="91245" bIns="45623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0225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5" tIns="45623" rIns="91245" bIns="45623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79626326-ED96-4869-A132-81E356D327F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1029893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5" tIns="45623" rIns="91245" bIns="45623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5" tIns="45623" rIns="91245" bIns="45623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A7DBA8A1-BC59-45A4-80B2-668463E5994A}" type="datetimeFigureOut">
              <a:rPr lang="ko-KR" altLang="en-US"/>
              <a:pPr>
                <a:defRPr/>
              </a:pPr>
              <a:t>2021-04-29</a:t>
            </a:fld>
            <a:endParaRPr lang="en-US" altLang="ko-KR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2950"/>
            <a:ext cx="4959350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0113"/>
            <a:ext cx="5435600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5" tIns="45623" rIns="91245" bIns="4562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0225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5" tIns="45623" rIns="91245" bIns="45623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0225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5" tIns="45623" rIns="91245" bIns="45623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8B5950D-75D7-418C-82F0-5DA9F4237124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7978778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0" y="0"/>
            <a:ext cx="7452320" cy="548680"/>
          </a:xfrm>
          <a:prstGeom prst="rect">
            <a:avLst/>
          </a:prstGeom>
          <a:noFill/>
        </p:spPr>
        <p:txBody>
          <a:bodyPr/>
          <a:lstStyle>
            <a:lvl1pPr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defRPr>
            </a:lvl1pPr>
          </a:lstStyle>
          <a:p>
            <a:endParaRPr lang="ko-KR" altLang="en-US" dirty="0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100392" y="39539"/>
            <a:ext cx="1008112" cy="365125"/>
          </a:xfrm>
          <a:prstGeom prst="rect">
            <a:avLst/>
          </a:prstGeom>
        </p:spPr>
        <p:txBody>
          <a:bodyPr/>
          <a:lstStyle>
            <a:lvl1pPr algn="r">
              <a:defRPr sz="14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fld id="{49842ABE-491A-4C99-A894-4191413388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4249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Y:\_My Documents\_Personal\_ALPINION\_Identity\_Renewed\CIP\PPT template\PPT_Template_B_2_Contents.jpg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 t="12511"/>
          <a:stretch/>
        </p:blipFill>
        <p:spPr bwMode="auto">
          <a:xfrm>
            <a:off x="0" y="857956"/>
            <a:ext cx="9144000" cy="600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1307" y="44624"/>
            <a:ext cx="8229600" cy="1143000"/>
          </a:xfrm>
        </p:spPr>
        <p:txBody>
          <a:bodyPr>
            <a:normAutofit/>
          </a:bodyPr>
          <a:lstStyle>
            <a:lvl1pPr algn="l">
              <a:defRPr kumimoji="0" lang="ko-KR" altLang="en-US" sz="3200" b="0" i="0" u="none" strike="noStrike" kern="1200" cap="none" spc="-100" normalizeH="0" baseline="0" noProof="0" dirty="0">
                <a:ln>
                  <a:noFill/>
                </a:ln>
                <a:solidFill>
                  <a:srgbClr val="0098A2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1pPr>
          </a:lstStyle>
          <a:p>
            <a:pPr lvl="0"/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5256584"/>
          </a:xfrm>
        </p:spPr>
        <p:txBody>
          <a:bodyPr/>
          <a:lstStyle>
            <a:lvl1pPr marL="457200" indent="-457200" algn="l" defTabSz="914400" rtl="0" eaLnBrk="1" latinLnBrk="1" hangingPunct="1">
              <a:lnSpc>
                <a:spcPct val="130000"/>
              </a:lnSpc>
              <a:spcBef>
                <a:spcPct val="0"/>
              </a:spcBef>
              <a:buFont typeface="Wingdings" pitchFamily="2" charset="2"/>
              <a:buChar char="l"/>
              <a:defRPr lang="ko-KR" altLang="en-US" sz="2400" kern="1200" spc="-100" dirty="0" smtClean="0">
                <a:solidFill>
                  <a:srgbClr val="0098A2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1pPr>
            <a:lvl2pPr marL="540000" indent="-180000" algn="l" defTabSz="914400" rtl="0" eaLnBrk="1" latinLnBrk="1" hangingPunct="1">
              <a:lnSpc>
                <a:spcPct val="130000"/>
              </a:lnSpc>
              <a:spcBef>
                <a:spcPts val="480"/>
              </a:spcBef>
              <a:buFont typeface="Calibri" pitchFamily="34" charset="0"/>
              <a:buChar char="̶"/>
              <a:defRPr lang="ko-KR" altLang="en-US" sz="2000" kern="1200" spc="-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2pPr>
            <a:lvl3pPr marL="1080000" indent="-180000">
              <a:lnSpc>
                <a:spcPct val="130000"/>
              </a:lnSpc>
              <a:buFont typeface="Arial" pitchFamily="34" charset="0"/>
              <a:buChar char="•"/>
              <a:defRPr lang="ko-KR" altLang="en-US" sz="1800" kern="1200" spc="-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3pPr>
            <a:lvl4pPr marL="1620000" indent="-180000">
              <a:lnSpc>
                <a:spcPct val="130000"/>
              </a:lnSpc>
              <a:buFont typeface="Wingdings" pitchFamily="2" charset="2"/>
              <a:buChar char="§"/>
              <a:defRPr lang="ko-KR" altLang="en-US" sz="1600" kern="1200" spc="-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4pPr>
            <a:lvl5pPr marL="1391400" indent="0">
              <a:buNone/>
              <a:defRPr lang="ko-KR" altLang="en-US" sz="2000" kern="1200" spc="-1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ea typeface="+mj-ea"/>
                <a:cs typeface="Calibri" pitchFamily="34" charset="0"/>
              </a:defRPr>
            </a:lvl5pPr>
            <a:lvl6pPr marL="2160000">
              <a:defRPr/>
            </a:lvl6pPr>
          </a:lstStyle>
          <a:p>
            <a:pPr lvl="0"/>
            <a:r>
              <a:rPr lang="ko-KR" altLang="en-US" dirty="0"/>
              <a:t>마스터 텍스트 스타일을 편집합니다</a:t>
            </a:r>
            <a:endParaRPr lang="en-US" altLang="ko-KR" dirty="0"/>
          </a:p>
          <a:p>
            <a:pPr lvl="1"/>
            <a:r>
              <a:rPr lang="ko-KR" altLang="en-US" dirty="0" err="1"/>
              <a:t>둘째수준</a:t>
            </a:r>
            <a:endParaRPr lang="en-US" altLang="ko-KR" dirty="0"/>
          </a:p>
          <a:p>
            <a:pPr lvl="2"/>
            <a:r>
              <a:rPr lang="ko-KR" altLang="en-US" dirty="0" err="1"/>
              <a:t>셋째수준</a:t>
            </a:r>
            <a:endParaRPr lang="en-US" altLang="ko-KR" dirty="0"/>
          </a:p>
          <a:p>
            <a:pPr lvl="3"/>
            <a:r>
              <a:rPr lang="ko-KR" altLang="en-US" dirty="0" err="1"/>
              <a:t>넷째수준</a:t>
            </a:r>
            <a:endParaRPr lang="ko-KR" altLang="en-US" dirty="0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3923A-A1CA-42D2-9C74-0F537A13D6A4}" type="datetimeFigureOut">
              <a:rPr lang="ko-KR" altLang="en-US"/>
              <a:pPr>
                <a:defRPr/>
              </a:pPr>
              <a:t>2021-04-29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76988"/>
            <a:ext cx="2895600" cy="365125"/>
          </a:xfrm>
        </p:spPr>
        <p:txBody>
          <a:bodyPr/>
          <a:lstStyle>
            <a:lvl1pPr>
              <a:defRPr b="1">
                <a:solidFill>
                  <a:schemeClr val="bg1">
                    <a:lumMod val="6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r>
              <a:rPr lang="en-US" altLang="ko-KR"/>
              <a:t>HIGHLY CONFIDENTIAL </a:t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76988"/>
            <a:ext cx="2133600" cy="365125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C92D81BE-51AA-495F-A712-A105FD67A915}" type="slidenum">
              <a:rPr lang="ko-KR" altLang="en-US"/>
              <a:pPr>
                <a:defRPr/>
              </a:pPr>
              <a:t>‹#›</a:t>
            </a:fld>
            <a:r>
              <a:rPr lang="ko-KR" altLang="en-US" dirty="0"/>
              <a:t> </a:t>
            </a:r>
            <a:r>
              <a:rPr lang="en-US" altLang="ko-KR" dirty="0"/>
              <a:t>/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77031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Y:\_My Documents\_Personal\_ALPINION\_Identity\_Renewed\CIP\PPT template\PPT_Template_B_2_Contents.jpg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 t="12511"/>
          <a:stretch/>
        </p:blipFill>
        <p:spPr bwMode="auto">
          <a:xfrm>
            <a:off x="0" y="857956"/>
            <a:ext cx="9144000" cy="600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1307" y="44624"/>
            <a:ext cx="8229600" cy="1143000"/>
          </a:xfrm>
        </p:spPr>
        <p:txBody>
          <a:bodyPr>
            <a:normAutofit/>
          </a:bodyPr>
          <a:lstStyle>
            <a:lvl1pPr algn="l">
              <a:defRPr kumimoji="0" lang="ko-KR" altLang="en-US" sz="3200" b="0" i="0" u="none" strike="noStrike" kern="1200" cap="none" spc="-100" normalizeH="0" baseline="0" noProof="0" dirty="0">
                <a:ln>
                  <a:noFill/>
                </a:ln>
                <a:solidFill>
                  <a:srgbClr val="0098A2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1pPr>
          </a:lstStyle>
          <a:p>
            <a:pPr lvl="0"/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5256584"/>
          </a:xfrm>
        </p:spPr>
        <p:txBody>
          <a:bodyPr/>
          <a:lstStyle>
            <a:lvl1pPr marL="457200" indent="-457200" algn="l" defTabSz="914400" rtl="0" eaLnBrk="1" latinLnBrk="1" hangingPunct="1">
              <a:lnSpc>
                <a:spcPct val="130000"/>
              </a:lnSpc>
              <a:spcBef>
                <a:spcPct val="0"/>
              </a:spcBef>
              <a:buFont typeface="Wingdings" pitchFamily="2" charset="2"/>
              <a:buChar char="l"/>
              <a:defRPr lang="ko-KR" altLang="en-US" sz="2400" kern="1200" spc="-100" dirty="0" smtClean="0">
                <a:solidFill>
                  <a:srgbClr val="0098A2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1pPr>
            <a:lvl2pPr marL="540000" indent="-180000" algn="l" defTabSz="914400" rtl="0" eaLnBrk="1" latinLnBrk="1" hangingPunct="1">
              <a:lnSpc>
                <a:spcPct val="130000"/>
              </a:lnSpc>
              <a:spcBef>
                <a:spcPts val="480"/>
              </a:spcBef>
              <a:buFont typeface="Calibri" pitchFamily="34" charset="0"/>
              <a:buChar char="̶"/>
              <a:defRPr lang="ko-KR" altLang="en-US" sz="2000" kern="1200" spc="-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2pPr>
            <a:lvl3pPr marL="1080000" indent="-180000">
              <a:lnSpc>
                <a:spcPct val="130000"/>
              </a:lnSpc>
              <a:buFont typeface="Arial" pitchFamily="34" charset="0"/>
              <a:buChar char="•"/>
              <a:defRPr lang="ko-KR" altLang="en-US" sz="1800" kern="1200" spc="-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3pPr>
            <a:lvl4pPr marL="1620000" indent="-180000">
              <a:lnSpc>
                <a:spcPct val="130000"/>
              </a:lnSpc>
              <a:buFont typeface="Wingdings" pitchFamily="2" charset="2"/>
              <a:buChar char="§"/>
              <a:defRPr lang="ko-KR" altLang="en-US" sz="1600" kern="1200" spc="-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4pPr>
            <a:lvl5pPr marL="1391400" indent="0">
              <a:buNone/>
              <a:defRPr lang="ko-KR" altLang="en-US" sz="2000" kern="1200" spc="-1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ea typeface="+mj-ea"/>
                <a:cs typeface="Calibri" pitchFamily="34" charset="0"/>
              </a:defRPr>
            </a:lvl5pPr>
            <a:lvl6pPr marL="2160000">
              <a:defRPr/>
            </a:lvl6pPr>
          </a:lstStyle>
          <a:p>
            <a:pPr lvl="0"/>
            <a:r>
              <a:rPr lang="ko-KR" altLang="en-US" dirty="0"/>
              <a:t>마스터 텍스트 스타일을 편집합니다</a:t>
            </a:r>
            <a:endParaRPr lang="en-US" altLang="ko-KR" dirty="0"/>
          </a:p>
          <a:p>
            <a:pPr lvl="1"/>
            <a:r>
              <a:rPr lang="ko-KR" altLang="en-US" dirty="0" err="1"/>
              <a:t>둘째수준</a:t>
            </a:r>
            <a:endParaRPr lang="en-US" altLang="ko-KR" dirty="0"/>
          </a:p>
          <a:p>
            <a:pPr lvl="2"/>
            <a:r>
              <a:rPr lang="ko-KR" altLang="en-US" dirty="0" err="1"/>
              <a:t>셋째수준</a:t>
            </a:r>
            <a:endParaRPr lang="en-US" altLang="ko-KR" dirty="0"/>
          </a:p>
          <a:p>
            <a:pPr lvl="3"/>
            <a:r>
              <a:rPr lang="ko-KR" altLang="en-US" dirty="0" err="1"/>
              <a:t>넷째수준</a:t>
            </a:r>
            <a:endParaRPr lang="ko-KR" altLang="en-US" dirty="0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3923A-A1CA-42D2-9C74-0F537A13D6A4}" type="datetimeFigureOut">
              <a:rPr lang="ko-KR" altLang="en-US"/>
              <a:pPr>
                <a:defRPr/>
              </a:pPr>
              <a:t>2021-04-29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76988"/>
            <a:ext cx="2895600" cy="365125"/>
          </a:xfrm>
        </p:spPr>
        <p:txBody>
          <a:bodyPr/>
          <a:lstStyle>
            <a:lvl1pPr>
              <a:defRPr b="1">
                <a:solidFill>
                  <a:schemeClr val="bg1">
                    <a:lumMod val="6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r>
              <a:rPr lang="en-US" altLang="ko-KR"/>
              <a:t>HIGHLY CONFIDENTIAL </a:t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76988"/>
            <a:ext cx="2133600" cy="365125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C92D81BE-51AA-495F-A712-A105FD67A915}" type="slidenum">
              <a:rPr lang="ko-KR" altLang="en-US"/>
              <a:pPr>
                <a:defRPr/>
              </a:pPr>
              <a:t>‹#›</a:t>
            </a:fld>
            <a:r>
              <a:rPr lang="ko-KR" altLang="en-US" dirty="0"/>
              <a:t> </a:t>
            </a:r>
            <a:r>
              <a:rPr lang="en-US" altLang="ko-KR" dirty="0"/>
              <a:t>/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8370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Y:\_My Documents\_Personal\_ALPINION\_Identity\_Renewed\CIP\PPT template\PPT_Template_B_2_Contents.jpg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 t="12511"/>
          <a:stretch/>
        </p:blipFill>
        <p:spPr bwMode="auto">
          <a:xfrm>
            <a:off x="0" y="857956"/>
            <a:ext cx="9144000" cy="600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1307" y="44624"/>
            <a:ext cx="8229600" cy="1143000"/>
          </a:xfrm>
        </p:spPr>
        <p:txBody>
          <a:bodyPr>
            <a:normAutofit/>
          </a:bodyPr>
          <a:lstStyle>
            <a:lvl1pPr algn="l">
              <a:defRPr kumimoji="0" lang="ko-KR" altLang="en-US" sz="3200" b="0" i="0" u="none" strike="noStrike" kern="1200" cap="none" spc="-100" normalizeH="0" baseline="0" noProof="0" dirty="0">
                <a:ln>
                  <a:noFill/>
                </a:ln>
                <a:solidFill>
                  <a:srgbClr val="0098A2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1pPr>
          </a:lstStyle>
          <a:p>
            <a:pPr lvl="0"/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5256584"/>
          </a:xfrm>
        </p:spPr>
        <p:txBody>
          <a:bodyPr/>
          <a:lstStyle>
            <a:lvl1pPr marL="457200" indent="-457200" algn="l" defTabSz="914400" rtl="0" eaLnBrk="1" latinLnBrk="1" hangingPunct="1">
              <a:lnSpc>
                <a:spcPct val="130000"/>
              </a:lnSpc>
              <a:spcBef>
                <a:spcPct val="0"/>
              </a:spcBef>
              <a:buFont typeface="Wingdings" pitchFamily="2" charset="2"/>
              <a:buChar char="l"/>
              <a:defRPr lang="ko-KR" altLang="en-US" sz="2400" kern="1200" spc="-100" dirty="0" smtClean="0">
                <a:solidFill>
                  <a:srgbClr val="0098A2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1pPr>
            <a:lvl2pPr marL="540000" indent="-180000" algn="l" defTabSz="914400" rtl="0" eaLnBrk="1" latinLnBrk="1" hangingPunct="1">
              <a:lnSpc>
                <a:spcPct val="130000"/>
              </a:lnSpc>
              <a:spcBef>
                <a:spcPts val="480"/>
              </a:spcBef>
              <a:buFont typeface="Calibri" pitchFamily="34" charset="0"/>
              <a:buChar char="̶"/>
              <a:defRPr lang="ko-KR" altLang="en-US" sz="2000" kern="1200" spc="-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2pPr>
            <a:lvl3pPr marL="1080000" indent="-180000">
              <a:lnSpc>
                <a:spcPct val="130000"/>
              </a:lnSpc>
              <a:buFont typeface="Arial" pitchFamily="34" charset="0"/>
              <a:buChar char="•"/>
              <a:defRPr lang="ko-KR" altLang="en-US" sz="1800" kern="1200" spc="-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3pPr>
            <a:lvl4pPr marL="1620000" indent="-180000">
              <a:lnSpc>
                <a:spcPct val="130000"/>
              </a:lnSpc>
              <a:buFont typeface="Wingdings" pitchFamily="2" charset="2"/>
              <a:buChar char="§"/>
              <a:defRPr lang="ko-KR" altLang="en-US" sz="1600" kern="1200" spc="-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4pPr>
            <a:lvl5pPr marL="1391400" indent="0">
              <a:buNone/>
              <a:defRPr lang="ko-KR" altLang="en-US" sz="2000" kern="1200" spc="-1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ea typeface="+mj-ea"/>
                <a:cs typeface="Calibri" pitchFamily="34" charset="0"/>
              </a:defRPr>
            </a:lvl5pPr>
            <a:lvl6pPr marL="2160000">
              <a:defRPr/>
            </a:lvl6pPr>
          </a:lstStyle>
          <a:p>
            <a:pPr lvl="0"/>
            <a:r>
              <a:rPr lang="ko-KR" altLang="en-US" dirty="0"/>
              <a:t>마스터 텍스트 스타일을 편집합니다</a:t>
            </a:r>
            <a:endParaRPr lang="en-US" altLang="ko-KR" dirty="0"/>
          </a:p>
          <a:p>
            <a:pPr lvl="1"/>
            <a:r>
              <a:rPr lang="ko-KR" altLang="en-US" dirty="0" err="1"/>
              <a:t>둘째수준</a:t>
            </a:r>
            <a:endParaRPr lang="en-US" altLang="ko-KR" dirty="0"/>
          </a:p>
          <a:p>
            <a:pPr lvl="2"/>
            <a:r>
              <a:rPr lang="ko-KR" altLang="en-US" dirty="0" err="1"/>
              <a:t>셋째수준</a:t>
            </a:r>
            <a:endParaRPr lang="en-US" altLang="ko-KR" dirty="0"/>
          </a:p>
          <a:p>
            <a:pPr lvl="3"/>
            <a:r>
              <a:rPr lang="ko-KR" altLang="en-US" dirty="0" err="1"/>
              <a:t>넷째수준</a:t>
            </a:r>
            <a:endParaRPr lang="ko-KR" altLang="en-US" dirty="0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3923A-A1CA-42D2-9C74-0F537A13D6A4}" type="datetimeFigureOut">
              <a:rPr lang="ko-KR" altLang="en-US"/>
              <a:pPr>
                <a:defRPr/>
              </a:pPr>
              <a:t>2021-04-29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76988"/>
            <a:ext cx="2895600" cy="365125"/>
          </a:xfrm>
        </p:spPr>
        <p:txBody>
          <a:bodyPr/>
          <a:lstStyle>
            <a:lvl1pPr>
              <a:defRPr b="1">
                <a:solidFill>
                  <a:schemeClr val="bg1">
                    <a:lumMod val="6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r>
              <a:rPr lang="en-US" altLang="ko-KR"/>
              <a:t>HIGHLY CONFIDENTIAL </a:t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76988"/>
            <a:ext cx="2133600" cy="365125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C92D81BE-51AA-495F-A712-A105FD67A915}" type="slidenum">
              <a:rPr lang="ko-KR" altLang="en-US"/>
              <a:pPr>
                <a:defRPr/>
              </a:pPr>
              <a:t>‹#›</a:t>
            </a:fld>
            <a:r>
              <a:rPr lang="ko-KR" altLang="en-US" dirty="0"/>
              <a:t> </a:t>
            </a:r>
            <a:r>
              <a:rPr lang="en-US" altLang="ko-KR" dirty="0"/>
              <a:t>/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07077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Y:\_My Documents\_Personal\_ALPINION\_Identity\_Renewed\CIP\PPT template\PPT_Template_B_2_Contents.jpg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 t="12511"/>
          <a:stretch/>
        </p:blipFill>
        <p:spPr bwMode="auto">
          <a:xfrm>
            <a:off x="0" y="857956"/>
            <a:ext cx="9144000" cy="600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1307" y="44624"/>
            <a:ext cx="8229600" cy="1143000"/>
          </a:xfrm>
        </p:spPr>
        <p:txBody>
          <a:bodyPr>
            <a:normAutofit/>
          </a:bodyPr>
          <a:lstStyle>
            <a:lvl1pPr algn="l">
              <a:defRPr kumimoji="0" lang="ko-KR" altLang="en-US" sz="3200" b="0" i="0" u="none" strike="noStrike" kern="1200" cap="none" spc="-100" normalizeH="0" baseline="0" noProof="0" dirty="0">
                <a:ln>
                  <a:noFill/>
                </a:ln>
                <a:solidFill>
                  <a:srgbClr val="0098A2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1pPr>
          </a:lstStyle>
          <a:p>
            <a:pPr lvl="0"/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5256584"/>
          </a:xfrm>
        </p:spPr>
        <p:txBody>
          <a:bodyPr/>
          <a:lstStyle>
            <a:lvl1pPr marL="457200" indent="-457200" algn="l" defTabSz="914400" rtl="0" eaLnBrk="1" latinLnBrk="1" hangingPunct="1">
              <a:lnSpc>
                <a:spcPct val="130000"/>
              </a:lnSpc>
              <a:spcBef>
                <a:spcPct val="0"/>
              </a:spcBef>
              <a:buFont typeface="Wingdings" pitchFamily="2" charset="2"/>
              <a:buChar char="l"/>
              <a:defRPr lang="ko-KR" altLang="en-US" sz="2400" kern="1200" spc="-100" dirty="0" smtClean="0">
                <a:solidFill>
                  <a:srgbClr val="0098A2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1pPr>
            <a:lvl2pPr marL="540000" indent="-180000" algn="l" defTabSz="914400" rtl="0" eaLnBrk="1" latinLnBrk="1" hangingPunct="1">
              <a:lnSpc>
                <a:spcPct val="130000"/>
              </a:lnSpc>
              <a:spcBef>
                <a:spcPts val="480"/>
              </a:spcBef>
              <a:buFont typeface="Calibri" pitchFamily="34" charset="0"/>
              <a:buChar char="̶"/>
              <a:defRPr lang="ko-KR" altLang="en-US" sz="2000" kern="1200" spc="-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2pPr>
            <a:lvl3pPr marL="1080000" indent="-180000">
              <a:lnSpc>
                <a:spcPct val="130000"/>
              </a:lnSpc>
              <a:buFont typeface="Arial" pitchFamily="34" charset="0"/>
              <a:buChar char="•"/>
              <a:defRPr lang="ko-KR" altLang="en-US" sz="1800" kern="1200" spc="-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3pPr>
            <a:lvl4pPr marL="1620000" indent="-180000">
              <a:lnSpc>
                <a:spcPct val="130000"/>
              </a:lnSpc>
              <a:buFont typeface="Wingdings" pitchFamily="2" charset="2"/>
              <a:buChar char="§"/>
              <a:defRPr lang="ko-KR" altLang="en-US" sz="1600" kern="1200" spc="-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Calibri" pitchFamily="34" charset="0"/>
              </a:defRPr>
            </a:lvl4pPr>
            <a:lvl5pPr marL="1391400" indent="0">
              <a:buNone/>
              <a:defRPr lang="ko-KR" altLang="en-US" sz="2000" kern="1200" spc="-1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ea typeface="+mj-ea"/>
                <a:cs typeface="Calibri" pitchFamily="34" charset="0"/>
              </a:defRPr>
            </a:lvl5pPr>
            <a:lvl6pPr marL="2160000">
              <a:defRPr/>
            </a:lvl6pPr>
          </a:lstStyle>
          <a:p>
            <a:pPr lvl="0"/>
            <a:r>
              <a:rPr lang="ko-KR" altLang="en-US" dirty="0"/>
              <a:t>마스터 텍스트 스타일을 편집합니다</a:t>
            </a:r>
            <a:endParaRPr lang="en-US" altLang="ko-KR" dirty="0"/>
          </a:p>
          <a:p>
            <a:pPr lvl="1"/>
            <a:r>
              <a:rPr lang="ko-KR" altLang="en-US" dirty="0" err="1"/>
              <a:t>둘째수준</a:t>
            </a:r>
            <a:endParaRPr lang="en-US" altLang="ko-KR" dirty="0"/>
          </a:p>
          <a:p>
            <a:pPr lvl="2"/>
            <a:r>
              <a:rPr lang="ko-KR" altLang="en-US" dirty="0" err="1"/>
              <a:t>셋째수준</a:t>
            </a:r>
            <a:endParaRPr lang="en-US" altLang="ko-KR" dirty="0"/>
          </a:p>
          <a:p>
            <a:pPr lvl="3"/>
            <a:r>
              <a:rPr lang="ko-KR" altLang="en-US" dirty="0" err="1"/>
              <a:t>넷째수준</a:t>
            </a:r>
            <a:endParaRPr lang="ko-KR" altLang="en-US" dirty="0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3923A-A1CA-42D2-9C74-0F537A13D6A4}" type="datetimeFigureOut">
              <a:rPr lang="ko-KR" altLang="en-US"/>
              <a:pPr>
                <a:defRPr/>
              </a:pPr>
              <a:t>2021-04-29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76988"/>
            <a:ext cx="2895600" cy="365125"/>
          </a:xfrm>
        </p:spPr>
        <p:txBody>
          <a:bodyPr/>
          <a:lstStyle>
            <a:lvl1pPr>
              <a:defRPr b="1">
                <a:solidFill>
                  <a:schemeClr val="bg1">
                    <a:lumMod val="6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r>
              <a:rPr lang="en-US" altLang="ko-KR"/>
              <a:t>HIGHLY CONFIDENTIAL </a:t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76988"/>
            <a:ext cx="2133600" cy="365125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C92D81BE-51AA-495F-A712-A105FD67A915}" type="slidenum">
              <a:rPr lang="ko-KR" altLang="en-US"/>
              <a:pPr>
                <a:defRPr/>
              </a:pPr>
              <a:t>‹#›</a:t>
            </a:fld>
            <a:r>
              <a:rPr lang="ko-KR" altLang="en-US" dirty="0"/>
              <a:t> </a:t>
            </a:r>
            <a:r>
              <a:rPr lang="en-US" altLang="ko-KR" dirty="0"/>
              <a:t>/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33126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974904" y="39539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 sz="16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</a:lstStyle>
          <a:p>
            <a:fld id="{49842ABE-491A-4C99-A894-41914133881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6" name="날짜 개체 틀 11"/>
          <p:cNvSpPr txBox="1">
            <a:spLocks/>
          </p:cNvSpPr>
          <p:nvPr userDrawn="1"/>
        </p:nvSpPr>
        <p:spPr>
          <a:xfrm>
            <a:off x="7010400" y="6453336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/>
            <a:fld id="{FB27D7F8-F3F3-4637-A625-DAA33FA2E775}" type="datetime12">
              <a:rPr lang="ko-KR" altLang="en-US" sz="2000" b="1" smtClean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algn="r"/>
              <a:t>오전 9시 7분</a:t>
            </a:fld>
            <a:endParaRPr lang="ko-KR" alt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" name="Picture 2" descr="E:\user\leehs\leehs2\doc\업무\잡다한글\서강대UI\logo1.jpg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81750"/>
            <a:ext cx="1331913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8" r:id="rId5"/>
  </p:sldLayoutIdLst>
  <p:hf hdr="0" ft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3200" kern="1200">
          <a:solidFill>
            <a:srgbClr val="B2B2B2"/>
          </a:solidFill>
          <a:latin typeface="Arial Unicode MS" pitchFamily="50" charset="-127"/>
          <a:ea typeface="Arial Unicode MS" pitchFamily="50" charset="-127"/>
          <a:cs typeface="Arial Unicode MS" pitchFamily="50" charset="-127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200">
          <a:solidFill>
            <a:srgbClr val="B2B2B2"/>
          </a:solidFill>
          <a:latin typeface="Arial Unicode MS" pitchFamily="50" charset="-127"/>
          <a:ea typeface="Arial Unicode MS" pitchFamily="50" charset="-127"/>
          <a:cs typeface="Arial Unicode MS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200">
          <a:solidFill>
            <a:srgbClr val="B2B2B2"/>
          </a:solidFill>
          <a:latin typeface="Arial Unicode MS" pitchFamily="50" charset="-127"/>
          <a:ea typeface="Arial Unicode MS" pitchFamily="50" charset="-127"/>
          <a:cs typeface="Arial Unicode MS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200">
          <a:solidFill>
            <a:srgbClr val="B2B2B2"/>
          </a:solidFill>
          <a:latin typeface="Arial Unicode MS" pitchFamily="50" charset="-127"/>
          <a:ea typeface="Arial Unicode MS" pitchFamily="50" charset="-127"/>
          <a:cs typeface="Arial Unicode MS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200">
          <a:solidFill>
            <a:srgbClr val="B2B2B2"/>
          </a:solidFill>
          <a:latin typeface="Arial Unicode MS" pitchFamily="50" charset="-127"/>
          <a:ea typeface="Arial Unicode MS" pitchFamily="50" charset="-127"/>
          <a:cs typeface="Arial Unicode MS" pitchFamily="50" charset="-127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9pPr>
    </p:titleStyle>
    <p:bodyStyle>
      <a:lvl1pPr marL="342900" indent="-342900" algn="l" rtl="0" eaLnBrk="0" fontAlgn="base" latinLnBrk="1" hangingPunct="0">
        <a:lnSpc>
          <a:spcPct val="120000"/>
        </a:lnSpc>
        <a:spcBef>
          <a:spcPts val="600"/>
        </a:spcBef>
        <a:spcAft>
          <a:spcPct val="0"/>
        </a:spcAft>
        <a:buBlip>
          <a:blip r:embed="rId8"/>
        </a:buBlip>
        <a:defRPr sz="2400" kern="1200">
          <a:solidFill>
            <a:schemeClr val="tx1"/>
          </a:solidFill>
          <a:latin typeface="Arial Unicode MS" pitchFamily="50" charset="-127"/>
          <a:ea typeface="Arial Unicode MS" pitchFamily="50" charset="-127"/>
          <a:cs typeface="Arial Unicode MS" pitchFamily="50" charset="-127"/>
        </a:defRPr>
      </a:lvl1pPr>
      <a:lvl2pPr marL="742950" indent="-285750" algn="l" rtl="0" eaLnBrk="0" fontAlgn="base" latinLnBrk="1" hangingPunct="0">
        <a:lnSpc>
          <a:spcPct val="120000"/>
        </a:lnSpc>
        <a:spcBef>
          <a:spcPts val="600"/>
        </a:spcBef>
        <a:spcAft>
          <a:spcPct val="0"/>
        </a:spcAft>
        <a:buFont typeface="굴림" pitchFamily="50" charset="-127"/>
        <a:buChar char="–"/>
        <a:defRPr sz="2000" kern="1200">
          <a:solidFill>
            <a:schemeClr val="tx1"/>
          </a:solidFill>
          <a:latin typeface="Arial Unicode MS" pitchFamily="50" charset="-127"/>
          <a:ea typeface="Arial Unicode MS" pitchFamily="50" charset="-127"/>
          <a:cs typeface="Arial Unicode MS" pitchFamily="50" charset="-127"/>
        </a:defRPr>
      </a:lvl2pPr>
      <a:lvl3pPr marL="1143000" indent="-228600" algn="l" rtl="0" eaLnBrk="0" fontAlgn="base" latinLnBrk="1" hangingPunct="0">
        <a:lnSpc>
          <a:spcPct val="120000"/>
        </a:lnSpc>
        <a:spcBef>
          <a:spcPts val="600"/>
        </a:spcBef>
        <a:spcAft>
          <a:spcPct val="0"/>
        </a:spcAft>
        <a:buFont typeface="굴림" pitchFamily="50" charset="-127"/>
        <a:buChar char="•"/>
        <a:defRPr kern="1200">
          <a:solidFill>
            <a:schemeClr val="tx1"/>
          </a:solidFill>
          <a:latin typeface="Arial Unicode MS" pitchFamily="50" charset="-127"/>
          <a:ea typeface="Arial Unicode MS" pitchFamily="50" charset="-127"/>
          <a:cs typeface="Arial Unicode MS" pitchFamily="50" charset="-127"/>
        </a:defRPr>
      </a:lvl3pPr>
      <a:lvl4pPr marL="1600200" indent="-228600" algn="l" rtl="0" eaLnBrk="0" fontAlgn="base" latinLnBrk="1" hangingPunct="0">
        <a:lnSpc>
          <a:spcPct val="120000"/>
        </a:lnSpc>
        <a:spcBef>
          <a:spcPts val="600"/>
        </a:spcBef>
        <a:spcAft>
          <a:spcPct val="0"/>
        </a:spcAft>
        <a:buFont typeface="굴림" pitchFamily="50" charset="-127"/>
        <a:buChar char="–"/>
        <a:defRPr sz="1600" kern="1200">
          <a:solidFill>
            <a:schemeClr val="tx1"/>
          </a:solidFill>
          <a:latin typeface="Arial Unicode MS" pitchFamily="50" charset="-127"/>
          <a:ea typeface="Arial Unicode MS" pitchFamily="50" charset="-127"/>
          <a:cs typeface="Arial Unicode MS" pitchFamily="50" charset="-127"/>
        </a:defRPr>
      </a:lvl4pPr>
      <a:lvl5pPr marL="2057400" indent="-228600" algn="l" rtl="0" eaLnBrk="0" fontAlgn="base" latinLnBrk="1" hangingPunct="0">
        <a:lnSpc>
          <a:spcPct val="120000"/>
        </a:lnSpc>
        <a:spcBef>
          <a:spcPts val="600"/>
        </a:spcBef>
        <a:spcAft>
          <a:spcPct val="0"/>
        </a:spcAft>
        <a:buFont typeface="굴림" pitchFamily="50" charset="-127"/>
        <a:buChar char="•"/>
        <a:defRPr sz="1600" kern="1200">
          <a:solidFill>
            <a:schemeClr val="tx1"/>
          </a:solidFill>
          <a:latin typeface="Arial Unicode MS" pitchFamily="50" charset="-127"/>
          <a:ea typeface="Arial Unicode MS" pitchFamily="50" charset="-127"/>
          <a:cs typeface="Arial Unicode MS" pitchFamily="50" charset="-127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ee.sogang.ac.kr/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tofawk@naver.com" TargetMode="External"/><Relationship Id="rId2" Type="http://schemas.openxmlformats.org/officeDocument/2006/relationships/hyperlink" Target="mailto:hpark@sogang.ac.kr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eedept@sogang.ac.kr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27584" y="1916832"/>
            <a:ext cx="7452320" cy="548680"/>
          </a:xfrm>
        </p:spPr>
        <p:txBody>
          <a:bodyPr/>
          <a:lstStyle/>
          <a:p>
            <a:pPr algn="ctr"/>
            <a:r>
              <a:rPr lang="en-US" altLang="ko-KR" sz="4800" dirty="0" smtClean="0"/>
              <a:t>2021</a:t>
            </a:r>
            <a:r>
              <a:rPr lang="ko-KR" altLang="en-US" sz="4800" dirty="0" smtClean="0"/>
              <a:t>년 </a:t>
            </a:r>
            <a:r>
              <a:rPr lang="en-US" altLang="ko-KR" sz="4800" dirty="0" smtClean="0"/>
              <a:t>2</a:t>
            </a:r>
            <a:r>
              <a:rPr lang="ko-KR" altLang="en-US" sz="4800" dirty="0" smtClean="0"/>
              <a:t>학기 </a:t>
            </a:r>
            <a:r>
              <a:rPr lang="en-US" altLang="ko-KR" sz="4800" dirty="0" smtClean="0"/>
              <a:t/>
            </a:r>
            <a:br>
              <a:rPr lang="en-US" altLang="ko-KR" sz="4800" dirty="0" smtClean="0"/>
            </a:br>
            <a:r>
              <a:rPr lang="ko-KR" altLang="en-US" sz="6000" i="1" u="sng" dirty="0" smtClean="0">
                <a:solidFill>
                  <a:srgbClr val="0000CC"/>
                </a:solidFill>
              </a:rPr>
              <a:t>디자인프로젝트</a:t>
            </a:r>
            <a:r>
              <a:rPr lang="en-US" altLang="ko-KR" sz="6000" i="1" dirty="0" smtClean="0">
                <a:solidFill>
                  <a:srgbClr val="0000CC"/>
                </a:solidFill>
              </a:rPr>
              <a:t> </a:t>
            </a:r>
            <a:br>
              <a:rPr lang="en-US" altLang="ko-KR" sz="6000" i="1" dirty="0" smtClean="0">
                <a:solidFill>
                  <a:srgbClr val="0000CC"/>
                </a:solidFill>
              </a:rPr>
            </a:br>
            <a:r>
              <a:rPr lang="ko-KR" altLang="en-US" sz="4800" dirty="0" smtClean="0"/>
              <a:t>진행 </a:t>
            </a:r>
            <a:r>
              <a:rPr lang="ko-KR" altLang="en-US" sz="4800" dirty="0"/>
              <a:t>일정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9842ABE-491A-4C99-A894-41914133881A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5969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052736"/>
            <a:ext cx="9108504" cy="548680"/>
          </a:xfrm>
          <a:prstGeom prst="rect">
            <a:avLst/>
          </a:prstGeom>
        </p:spPr>
        <p:txBody>
          <a:bodyPr anchor="ctr"/>
          <a:lstStyle/>
          <a:p>
            <a:pPr algn="ctr">
              <a:defRPr/>
            </a:pPr>
            <a:r>
              <a:rPr lang="ko-KR" altLang="en-US" sz="4000" b="1" dirty="0">
                <a:latin typeface="+mn-ea"/>
                <a:ea typeface="+mn-ea"/>
              </a:rPr>
              <a:t>진행순서</a:t>
            </a:r>
          </a:p>
        </p:txBody>
      </p:sp>
      <p:sp>
        <p:nvSpPr>
          <p:cNvPr id="7170" name="슬라이드 번호 개체 틀 5"/>
          <p:cNvSpPr>
            <a:spLocks noGrp="1"/>
          </p:cNvSpPr>
          <p:nvPr>
            <p:ph type="sldNum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64143118-7A2F-44F4-A41C-3822A4A85FB6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lang="en-US" altLang="ko-KR" sz="1400"/>
          </a:p>
        </p:txBody>
      </p:sp>
      <p:sp>
        <p:nvSpPr>
          <p:cNvPr id="5" name="내용 개체 틀 2"/>
          <p:cNvSpPr>
            <a:spLocks noGrp="1"/>
          </p:cNvSpPr>
          <p:nvPr>
            <p:ph sz="quarter" idx="4294967295"/>
          </p:nvPr>
        </p:nvSpPr>
        <p:spPr>
          <a:xfrm>
            <a:off x="539552" y="2132856"/>
            <a:ext cx="8229600" cy="2087885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120000"/>
              </a:lnSpc>
              <a:defRPr/>
            </a:pPr>
            <a:r>
              <a:rPr lang="ko-KR" altLang="en-US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디자인프로젝트</a:t>
            </a:r>
            <a:r>
              <a:rPr lang="en-US" altLang="ko-KR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/</a:t>
            </a:r>
            <a:r>
              <a:rPr lang="ko-KR" altLang="en-US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특수연구 지도 연구실 배정 안내</a:t>
            </a:r>
            <a:endParaRPr lang="en-US" altLang="ko-KR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defRPr/>
            </a:pPr>
            <a:r>
              <a:rPr lang="ko-KR" altLang="en-US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서강대학교 전자공학과 대학원 </a:t>
            </a:r>
            <a:r>
              <a:rPr lang="ko-KR" altLang="en-US" dirty="0" smtClean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소개 </a:t>
            </a:r>
            <a:r>
              <a:rPr lang="en-US" altLang="ko-KR" dirty="0" smtClean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ko-KR" altLang="en-US" dirty="0" smtClean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동영상</a:t>
            </a:r>
            <a:r>
              <a:rPr lang="en-US" altLang="ko-KR" dirty="0" smtClean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endParaRPr lang="en-US" altLang="ko-KR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defRPr/>
            </a:pPr>
            <a:r>
              <a:rPr lang="ko-KR" altLang="en-US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대학원 진학</a:t>
            </a:r>
            <a:r>
              <a:rPr lang="en-US" altLang="ko-KR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? </a:t>
            </a:r>
            <a:r>
              <a:rPr lang="ko-KR" altLang="en-US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취업</a:t>
            </a:r>
            <a:r>
              <a:rPr lang="en-US" altLang="ko-KR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?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ko-KR" altLang="en-US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질의 및 응답</a:t>
            </a:r>
            <a:endParaRPr lang="en-US" altLang="ko-KR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4925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슬라이드 번호 개체 틀 3"/>
          <p:cNvSpPr>
            <a:spLocks noGrp="1"/>
          </p:cNvSpPr>
          <p:nvPr>
            <p:ph type="sldNum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F5ED3D4E-84DC-47FF-924F-D11740D821A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en-US" altLang="ko-KR" sz="1400"/>
          </a:p>
        </p:txBody>
      </p:sp>
      <p:sp>
        <p:nvSpPr>
          <p:cNvPr id="8194" name="내용 개체 틀 2"/>
          <p:cNvSpPr>
            <a:spLocks noGrp="1"/>
          </p:cNvSpPr>
          <p:nvPr>
            <p:ph idx="4294967295"/>
          </p:nvPr>
        </p:nvSpPr>
        <p:spPr>
          <a:xfrm>
            <a:off x="0" y="789781"/>
            <a:ext cx="8229600" cy="4937125"/>
          </a:xfrm>
          <a:prstGeom prst="rect">
            <a:avLst/>
          </a:prstGeom>
        </p:spPr>
        <p:txBody>
          <a:bodyPr/>
          <a:lstStyle/>
          <a:p>
            <a:pPr latinLnBrk="0"/>
            <a:r>
              <a:rPr lang="ko-KR" alt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과목 목표</a:t>
            </a:r>
            <a:endParaRPr lang="en-US" altLang="ko-KR" sz="24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1" latinLnBrk="0"/>
            <a:r>
              <a:rPr lang="ko-KR" altLang="en-US" sz="1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종합적인 시스템 설계 능력을 지닌 창의적이고 우수한 공학인력 양성 </a:t>
            </a:r>
          </a:p>
          <a:p>
            <a:pPr lvl="1" latinLnBrk="0"/>
            <a:r>
              <a:rPr lang="ko-KR" altLang="en-US" sz="1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이론 위주에서 탈피한 산업 현장의 수요를 반영한 교육 프로그램 </a:t>
            </a:r>
            <a:r>
              <a:rPr lang="ko-KR" altLang="en-US" sz="1800" dirty="0" smtClean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수행 </a:t>
            </a:r>
            <a:endParaRPr lang="ko-KR" altLang="en-US" sz="18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1" latinLnBrk="0"/>
            <a:r>
              <a:rPr lang="ko-KR" altLang="en-US" sz="1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현실성 있는 기획 및 설계 능력 배양 </a:t>
            </a:r>
          </a:p>
          <a:p>
            <a:pPr lvl="1" latinLnBrk="0"/>
            <a:r>
              <a:rPr lang="ko-KR" altLang="en-US" sz="1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학부 교육을 정리할 수 있는 마무리 과정 제공 </a:t>
            </a:r>
            <a:endParaRPr lang="en-US" altLang="ko-KR" sz="24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atinLnBrk="0"/>
            <a:r>
              <a:rPr lang="ko-KR" alt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설계 주의 사항</a:t>
            </a:r>
            <a:endParaRPr lang="en-US" altLang="ko-KR" sz="24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1" latinLnBrk="0"/>
            <a:r>
              <a:rPr lang="ko-KR" altLang="en-US" sz="1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팀원은 </a:t>
            </a:r>
            <a:r>
              <a:rPr lang="en-US" altLang="ko-KR" sz="1800" u="sng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2~4</a:t>
            </a:r>
            <a:r>
              <a:rPr lang="ko-KR" altLang="en-US" sz="1800" u="sng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명</a:t>
            </a:r>
            <a:r>
              <a:rPr lang="ko-KR" altLang="en-US" sz="1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으로 제한함</a:t>
            </a:r>
            <a:endParaRPr lang="en-US" altLang="ko-KR" sz="18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1" latinLnBrk="0"/>
            <a:r>
              <a:rPr lang="ko-KR" altLang="en-US" sz="1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설계 주제는 학생</a:t>
            </a:r>
            <a:r>
              <a:rPr lang="en-US" altLang="ko-KR" sz="1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ko-KR" altLang="en-US" sz="1800" dirty="0" smtClean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지도교수가 제안한 </a:t>
            </a:r>
            <a:r>
              <a:rPr lang="ko-KR" altLang="en-US" sz="1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주제 中에서 학생이 </a:t>
            </a:r>
            <a:r>
              <a:rPr lang="ko-KR" altLang="en-US" sz="1800" u="sng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지도교수와 협의</a:t>
            </a:r>
            <a:r>
              <a:rPr lang="ko-KR" altLang="en-US" sz="1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를 거쳐 선택함</a:t>
            </a:r>
            <a:endParaRPr lang="en-US" altLang="ko-KR" sz="18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1" latinLnBrk="0"/>
            <a:r>
              <a:rPr lang="ko-KR" altLang="en-US" sz="1800" dirty="0" smtClean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디자인 </a:t>
            </a:r>
            <a:r>
              <a:rPr lang="ko-KR" altLang="en-US" sz="1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시 따라야 할 순서</a:t>
            </a:r>
            <a:endParaRPr lang="en-US" altLang="ko-KR" sz="18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1" latinLnBrk="0"/>
            <a:endParaRPr lang="ko-KR" altLang="en-US" sz="18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180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8197" name="_x61640080" descr="EMB00000e945dbc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157787"/>
            <a:ext cx="6192838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-17573" y="15261"/>
            <a:ext cx="916157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pPr algn="ctr">
              <a:defRPr/>
            </a:pPr>
            <a:r>
              <a:rPr kumimoji="0" lang="ko-KR" altLang="en-US" sz="2800" b="1" dirty="0">
                <a:solidFill>
                  <a:srgbClr val="0000CC"/>
                </a:solidFill>
                <a:latin typeface="+mn-ea"/>
                <a:ea typeface="+mn-ea"/>
              </a:rPr>
              <a:t>디자인 프로젝트 과목 소개</a:t>
            </a:r>
          </a:p>
        </p:txBody>
      </p:sp>
    </p:spTree>
    <p:extLst>
      <p:ext uri="{BB962C8B-B14F-4D97-AF65-F5344CB8AC3E}">
        <p14:creationId xmlns:p14="http://schemas.microsoft.com/office/powerpoint/2010/main" val="71192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슬라이드 번호 개체 틀 5"/>
          <p:cNvSpPr>
            <a:spLocks noGrp="1"/>
          </p:cNvSpPr>
          <p:nvPr>
            <p:ph type="sldNum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2441B224-2A4C-40EF-A569-D98E49CE7463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en-US" altLang="ko-KR" sz="1400"/>
          </a:p>
        </p:txBody>
      </p:sp>
      <p:sp>
        <p:nvSpPr>
          <p:cNvPr id="9219" name="내용 개체 틀 2"/>
          <p:cNvSpPr>
            <a:spLocks noGrp="1"/>
          </p:cNvSpPr>
          <p:nvPr>
            <p:ph sz="quarter" idx="4294967295"/>
          </p:nvPr>
        </p:nvSpPr>
        <p:spPr>
          <a:xfrm>
            <a:off x="0" y="981075"/>
            <a:ext cx="8229600" cy="5327650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ko-KR" altLang="en-US" sz="2000" b="1" dirty="0">
                <a:sym typeface="Symbol" panose="05050102010706020507" pitchFamily="18" charset="2"/>
              </a:rPr>
              <a:t>휴학예정자 </a:t>
            </a:r>
            <a:endParaRPr lang="en-US" altLang="ko-KR" sz="2000" b="1" dirty="0">
              <a:sym typeface="Symbol" panose="05050102010706020507" pitchFamily="18" charset="2"/>
            </a:endParaRPr>
          </a:p>
          <a:p>
            <a:pPr eaLnBrk="1" hangingPunct="1">
              <a:lnSpc>
                <a:spcPct val="120000"/>
              </a:lnSpc>
            </a:pPr>
            <a:r>
              <a:rPr lang="ko-KR" altLang="en-US" sz="2000" b="1" dirty="0">
                <a:sym typeface="Symbol" panose="05050102010706020507" pitchFamily="18" charset="2"/>
              </a:rPr>
              <a:t>대학원 진학을 원하는 경우 과목 수강과 관계없이 지원서 작성</a:t>
            </a:r>
            <a:endParaRPr lang="en-US" altLang="ko-KR" sz="2000" b="1" dirty="0">
              <a:sym typeface="Symbol" panose="05050102010706020507" pitchFamily="18" charset="2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857500" y="2571750"/>
            <a:ext cx="2214563" cy="92868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9221" name="직사각형 5"/>
          <p:cNvSpPr>
            <a:spLocks noChangeArrowheads="1"/>
          </p:cNvSpPr>
          <p:nvPr/>
        </p:nvSpPr>
        <p:spPr bwMode="auto">
          <a:xfrm>
            <a:off x="2571750" y="2843213"/>
            <a:ext cx="25717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디자인프로젝트</a:t>
            </a:r>
            <a:endParaRPr lang="en-US" altLang="ko-KR" sz="200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285750" y="2643188"/>
            <a:ext cx="1500188" cy="8572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b="1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sp>
        <p:nvSpPr>
          <p:cNvPr id="9223" name="TextBox 11"/>
          <p:cNvSpPr txBox="1">
            <a:spLocks noChangeArrowheads="1"/>
          </p:cNvSpPr>
          <p:nvPr/>
        </p:nvSpPr>
        <p:spPr bwMode="auto">
          <a:xfrm>
            <a:off x="311150" y="2871788"/>
            <a:ext cx="18319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심화과정</a:t>
            </a:r>
          </a:p>
        </p:txBody>
      </p:sp>
      <p:sp>
        <p:nvSpPr>
          <p:cNvPr id="13" name="오른쪽 화살표 12"/>
          <p:cNvSpPr/>
          <p:nvPr/>
        </p:nvSpPr>
        <p:spPr>
          <a:xfrm>
            <a:off x="1785938" y="2843213"/>
            <a:ext cx="1071562" cy="428625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grpSp>
        <p:nvGrpSpPr>
          <p:cNvPr id="2" name="그룹 35"/>
          <p:cNvGrpSpPr>
            <a:grpSpLocks/>
          </p:cNvGrpSpPr>
          <p:nvPr/>
        </p:nvGrpSpPr>
        <p:grpSpPr bwMode="auto">
          <a:xfrm>
            <a:off x="2571750" y="3643313"/>
            <a:ext cx="2571750" cy="928687"/>
            <a:chOff x="2571750" y="3643313"/>
            <a:chExt cx="2571750" cy="928687"/>
          </a:xfrm>
        </p:grpSpPr>
        <p:sp>
          <p:nvSpPr>
            <p:cNvPr id="18" name="모서리가 둥근 직사각형 17"/>
            <p:cNvSpPr/>
            <p:nvPr/>
          </p:nvSpPr>
          <p:spPr>
            <a:xfrm>
              <a:off x="2857500" y="3643313"/>
              <a:ext cx="2214563" cy="928687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1" eaLnBrk="1" latinLnBrk="1" hangingPunct="1">
                <a:defRPr/>
              </a:pPr>
              <a:endParaRPr lang="ko-KR" altLang="en-US" sz="2000" dirty="0">
                <a:solidFill>
                  <a:srgbClr val="FF3300"/>
                </a:solidFill>
                <a:latin typeface="맑은 고딕" pitchFamily="50" charset="-127"/>
              </a:endParaRPr>
            </a:p>
          </p:txBody>
        </p:sp>
        <p:sp>
          <p:nvSpPr>
            <p:cNvPr id="9249" name="직사각형 18"/>
            <p:cNvSpPr>
              <a:spLocks noChangeArrowheads="1"/>
            </p:cNvSpPr>
            <p:nvPr/>
          </p:nvSpPr>
          <p:spPr bwMode="auto">
            <a:xfrm>
              <a:off x="2571750" y="3900488"/>
              <a:ext cx="257175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latinLnBrk="1">
                <a:spcBef>
                  <a:spcPts val="600"/>
                </a:spcBef>
                <a:buClr>
                  <a:schemeClr val="accent1"/>
                </a:buClr>
                <a:buSzPct val="76000"/>
                <a:buFont typeface="Wingdings 3" panose="05040102010807070707" pitchFamily="18" charset="2"/>
                <a:buChar char=""/>
                <a:defRPr sz="2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1pPr>
              <a:lvl2pPr latinLnBrk="1">
                <a:spcBef>
                  <a:spcPts val="500"/>
                </a:spcBef>
                <a:buClr>
                  <a:schemeClr val="accent2"/>
                </a:buClr>
                <a:buSzPct val="76000"/>
                <a:buFont typeface="Wingdings 3" panose="05040102010807070707" pitchFamily="18" charset="2"/>
                <a:buChar char=""/>
                <a:defRPr sz="2300">
                  <a:solidFill>
                    <a:schemeClr val="tx2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ts val="500"/>
                </a:spcBef>
                <a:buClr>
                  <a:srgbClr val="BCBCBC"/>
                </a:buClr>
                <a:buSzPct val="76000"/>
                <a:buFont typeface="Wingdings 3" panose="05040102010807070707" pitchFamily="18" charset="2"/>
                <a:buChar char=""/>
                <a:defRPr sz="20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ts val="400"/>
                </a:spcBef>
                <a:buClr>
                  <a:srgbClr val="A94543"/>
                </a:buClr>
                <a:buSzPct val="70000"/>
                <a:buFont typeface="Wingdings" panose="05000000000000000000" pitchFamily="2" charset="2"/>
                <a:buChar char=""/>
                <a:defRPr sz="20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ts val="3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9pPr>
            </a:lstStyle>
            <a:p>
              <a:pPr lvl="1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2000">
                  <a:solidFill>
                    <a:schemeClr val="tx1"/>
                  </a:solidFill>
                  <a:latin typeface="맑은 고딕" panose="020B0503020000020004" pitchFamily="50" charset="-127"/>
                </a:rPr>
                <a:t>특수연구</a:t>
              </a:r>
              <a:endParaRPr lang="en-US" altLang="ko-KR" sz="2000">
                <a:solidFill>
                  <a:schemeClr val="tx1"/>
                </a:solidFill>
                <a:latin typeface="맑은 고딕" panose="020B0503020000020004" pitchFamily="50" charset="-127"/>
              </a:endParaRPr>
            </a:p>
          </p:txBody>
        </p:sp>
      </p:grpSp>
      <p:grpSp>
        <p:nvGrpSpPr>
          <p:cNvPr id="3" name="그룹 37"/>
          <p:cNvGrpSpPr>
            <a:grpSpLocks/>
          </p:cNvGrpSpPr>
          <p:nvPr/>
        </p:nvGrpSpPr>
        <p:grpSpPr bwMode="auto">
          <a:xfrm>
            <a:off x="285750" y="3714750"/>
            <a:ext cx="1857375" cy="857250"/>
            <a:chOff x="285750" y="3714750"/>
            <a:chExt cx="1857375" cy="857250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285750" y="3714750"/>
              <a:ext cx="1500188" cy="857250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1" eaLnBrk="1" latinLnBrk="1" hangingPunct="1">
                <a:defRPr/>
              </a:pPr>
              <a:endParaRPr lang="ko-KR" altLang="en-US" sz="2000" b="1" dirty="0">
                <a:solidFill>
                  <a:schemeClr val="tx1"/>
                </a:solidFill>
                <a:latin typeface="맑은 고딕" pitchFamily="50" charset="-127"/>
              </a:endParaRPr>
            </a:p>
          </p:txBody>
        </p:sp>
        <p:sp>
          <p:nvSpPr>
            <p:cNvPr id="9247" name="TextBox 20"/>
            <p:cNvSpPr txBox="1">
              <a:spLocks noChangeArrowheads="1"/>
            </p:cNvSpPr>
            <p:nvPr/>
          </p:nvSpPr>
          <p:spPr bwMode="auto">
            <a:xfrm>
              <a:off x="311150" y="3789040"/>
              <a:ext cx="1831975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latinLnBrk="1">
                <a:spcBef>
                  <a:spcPts val="600"/>
                </a:spcBef>
                <a:buClr>
                  <a:schemeClr val="accent1"/>
                </a:buClr>
                <a:buSzPct val="76000"/>
                <a:buFont typeface="Wingdings 3" panose="05040102010807070707" pitchFamily="18" charset="2"/>
                <a:buChar char=""/>
                <a:defRPr sz="2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1pPr>
              <a:lvl2pPr latinLnBrk="1">
                <a:spcBef>
                  <a:spcPts val="500"/>
                </a:spcBef>
                <a:buClr>
                  <a:schemeClr val="accent2"/>
                </a:buClr>
                <a:buSzPct val="76000"/>
                <a:buFont typeface="Wingdings 3" panose="05040102010807070707" pitchFamily="18" charset="2"/>
                <a:buChar char=""/>
                <a:defRPr sz="2300">
                  <a:solidFill>
                    <a:schemeClr val="tx2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ts val="500"/>
                </a:spcBef>
                <a:buClr>
                  <a:srgbClr val="BCBCBC"/>
                </a:buClr>
                <a:buSzPct val="76000"/>
                <a:buFont typeface="Wingdings 3" panose="05040102010807070707" pitchFamily="18" charset="2"/>
                <a:buChar char=""/>
                <a:defRPr sz="20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ts val="400"/>
                </a:spcBef>
                <a:buClr>
                  <a:srgbClr val="A94543"/>
                </a:buClr>
                <a:buSzPct val="70000"/>
                <a:buFont typeface="Wingdings" panose="05000000000000000000" pitchFamily="2" charset="2"/>
                <a:buChar char=""/>
                <a:defRPr sz="20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ts val="3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9pPr>
            </a:lstStyle>
            <a:p>
              <a:pPr marL="0" lvl="1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2000" dirty="0" err="1">
                  <a:solidFill>
                    <a:schemeClr val="tx1"/>
                  </a:solidFill>
                  <a:latin typeface="맑은 고딕" panose="020B0503020000020004" pitchFamily="50" charset="-127"/>
                </a:rPr>
                <a:t>다전공</a:t>
              </a:r>
              <a:endParaRPr lang="en-US" altLang="ko-KR" sz="2000" dirty="0">
                <a:solidFill>
                  <a:schemeClr val="tx1"/>
                </a:solidFill>
                <a:latin typeface="맑은 고딕" panose="020B0503020000020004" pitchFamily="50" charset="-127"/>
              </a:endParaRPr>
            </a:p>
            <a:p>
              <a:pPr marL="0" lvl="1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ko-KR" sz="20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(</a:t>
              </a:r>
              <a:r>
                <a:rPr lang="ko-KR" altLang="en-US" sz="20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일반</a:t>
              </a:r>
              <a:r>
                <a:rPr lang="en-US" altLang="ko-KR" sz="20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)</a:t>
              </a:r>
              <a:r>
                <a:rPr lang="ko-KR" altLang="en-US" sz="20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과정</a:t>
              </a:r>
            </a:p>
          </p:txBody>
        </p:sp>
      </p:grpSp>
      <p:sp>
        <p:nvSpPr>
          <p:cNvPr id="22" name="오른쪽 화살표 21"/>
          <p:cNvSpPr/>
          <p:nvPr/>
        </p:nvSpPr>
        <p:spPr>
          <a:xfrm rot="20022800">
            <a:off x="1746250" y="3525838"/>
            <a:ext cx="1176338" cy="414337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6072188" y="2500313"/>
            <a:ext cx="1214437" cy="27860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9229" name="직사각형 23"/>
          <p:cNvSpPr>
            <a:spLocks noChangeArrowheads="1"/>
          </p:cNvSpPr>
          <p:nvPr/>
        </p:nvSpPr>
        <p:spPr bwMode="auto">
          <a:xfrm>
            <a:off x="5715000" y="3457575"/>
            <a:ext cx="1571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rgbClr val="FF0000"/>
                </a:solidFill>
                <a:latin typeface="맑은 고딕" panose="020B0503020000020004" pitchFamily="50" charset="-127"/>
              </a:rPr>
              <a:t>대학원</a:t>
            </a:r>
            <a:r>
              <a:rPr lang="en-US" altLang="ko-KR" sz="2000">
                <a:solidFill>
                  <a:srgbClr val="FF0000"/>
                </a:solidFill>
                <a:latin typeface="맑은 고딕" panose="020B0503020000020004" pitchFamily="50" charset="-127"/>
              </a:rPr>
              <a:t>/</a:t>
            </a:r>
          </a:p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rgbClr val="FF0000"/>
                </a:solidFill>
                <a:latin typeface="맑은 고딕" panose="020B0503020000020004" pitchFamily="50" charset="-127"/>
              </a:rPr>
              <a:t>취업</a:t>
            </a:r>
            <a:endParaRPr lang="en-US" altLang="ko-KR" sz="2000">
              <a:solidFill>
                <a:srgbClr val="FF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25" name="오른쪽 화살표 24"/>
          <p:cNvSpPr/>
          <p:nvPr/>
        </p:nvSpPr>
        <p:spPr>
          <a:xfrm>
            <a:off x="5072063" y="2843213"/>
            <a:ext cx="1000125" cy="428625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6" name="오른쪽 화살표 25"/>
          <p:cNvSpPr/>
          <p:nvPr/>
        </p:nvSpPr>
        <p:spPr>
          <a:xfrm>
            <a:off x="5072063" y="3914775"/>
            <a:ext cx="1000125" cy="428625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9232" name="TextBox 26"/>
          <p:cNvSpPr txBox="1">
            <a:spLocks noChangeArrowheads="1"/>
          </p:cNvSpPr>
          <p:nvPr/>
        </p:nvSpPr>
        <p:spPr bwMode="auto">
          <a:xfrm>
            <a:off x="1874838" y="2571750"/>
            <a:ext cx="6969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필수</a:t>
            </a:r>
          </a:p>
        </p:txBody>
      </p:sp>
      <p:sp>
        <p:nvSpPr>
          <p:cNvPr id="9233" name="TextBox 28"/>
          <p:cNvSpPr txBox="1">
            <a:spLocks noChangeArrowheads="1"/>
          </p:cNvSpPr>
          <p:nvPr/>
        </p:nvSpPr>
        <p:spPr bwMode="auto">
          <a:xfrm>
            <a:off x="2909888" y="1957388"/>
            <a:ext cx="24593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수강</a:t>
            </a:r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2021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2000" b="1" dirty="0" smtClean="0">
                <a:solidFill>
                  <a:srgbClr val="FF0000"/>
                </a:solidFill>
                <a:latin typeface="맑은 고딕" panose="020B0503020000020004" pitchFamily="50" charset="-127"/>
              </a:rPr>
              <a:t>2</a:t>
            </a:r>
            <a:r>
              <a:rPr lang="ko-KR" altLang="en-US" sz="2000" b="1" dirty="0" smtClean="0">
                <a:solidFill>
                  <a:srgbClr val="FF0000"/>
                </a:solidFill>
                <a:latin typeface="맑은 고딕" panose="020B0503020000020004" pitchFamily="50" charset="-127"/>
              </a:rPr>
              <a:t>학기</a:t>
            </a:r>
            <a:endParaRPr lang="ko-KR" altLang="en-US" sz="2000" b="1" dirty="0">
              <a:solidFill>
                <a:srgbClr val="FF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9234" name="TextBox 29"/>
          <p:cNvSpPr txBox="1">
            <a:spLocks noChangeArrowheads="1"/>
          </p:cNvSpPr>
          <p:nvPr/>
        </p:nvSpPr>
        <p:spPr bwMode="auto">
          <a:xfrm>
            <a:off x="287338" y="1957388"/>
            <a:ext cx="23519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지원</a:t>
            </a:r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2000" b="1" dirty="0" smtClean="0">
                <a:solidFill>
                  <a:srgbClr val="FF0000"/>
                </a:solidFill>
                <a:latin typeface="맑은 고딕" panose="020B0503020000020004" pitchFamily="50" charset="-127"/>
              </a:rPr>
              <a:t>2021</a:t>
            </a:r>
            <a:r>
              <a:rPr lang="ko-KR" altLang="en-US" sz="2000" b="1" dirty="0" smtClean="0">
                <a:solidFill>
                  <a:srgbClr val="FF0000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2000" b="1" dirty="0" smtClean="0">
                <a:solidFill>
                  <a:srgbClr val="FF0000"/>
                </a:solidFill>
                <a:latin typeface="맑은 고딕" panose="020B0503020000020004" pitchFamily="50" charset="-127"/>
              </a:rPr>
              <a:t>05</a:t>
            </a:r>
            <a:r>
              <a:rPr lang="ko-KR" altLang="en-US" sz="2000" b="1" dirty="0" smtClean="0">
                <a:solidFill>
                  <a:srgbClr val="FF0000"/>
                </a:solidFill>
                <a:latin typeface="맑은 고딕" panose="020B0503020000020004" pitchFamily="50" charset="-127"/>
              </a:rPr>
              <a:t>월</a:t>
            </a:r>
            <a:endParaRPr lang="ko-KR" altLang="en-US" sz="2000" b="1" dirty="0">
              <a:solidFill>
                <a:srgbClr val="FF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9235" name="TextBox 30"/>
          <p:cNvSpPr txBox="1">
            <a:spLocks noChangeArrowheads="1"/>
          </p:cNvSpPr>
          <p:nvPr/>
        </p:nvSpPr>
        <p:spPr bwMode="auto">
          <a:xfrm>
            <a:off x="5992813" y="1955800"/>
            <a:ext cx="220284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졸업</a:t>
            </a:r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2022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2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월</a:t>
            </a:r>
            <a:endParaRPr lang="ko-KR" altLang="en-US" sz="2000" b="1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6088063" y="5357813"/>
            <a:ext cx="2214562" cy="100012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cxnSp>
        <p:nvCxnSpPr>
          <p:cNvPr id="34" name="직선 연결선 33"/>
          <p:cNvCxnSpPr/>
          <p:nvPr/>
        </p:nvCxnSpPr>
        <p:spPr>
          <a:xfrm>
            <a:off x="214313" y="2357438"/>
            <a:ext cx="8358187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61" name="직사각형 34"/>
          <p:cNvSpPr>
            <a:spLocks noChangeArrowheads="1"/>
          </p:cNvSpPr>
          <p:nvPr/>
        </p:nvSpPr>
        <p:spPr bwMode="auto">
          <a:xfrm>
            <a:off x="5857875" y="5507038"/>
            <a:ext cx="25717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디자인프로젝트</a:t>
            </a:r>
            <a:endParaRPr lang="en-US" altLang="ko-KR" sz="2000">
              <a:solidFill>
                <a:schemeClr val="tx1"/>
              </a:solidFill>
              <a:latin typeface="맑은 고딕" panose="020B0503020000020004" pitchFamily="50" charset="-127"/>
            </a:endParaRPr>
          </a:p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특수연구</a:t>
            </a:r>
            <a:endParaRPr lang="en-US" altLang="ko-KR" sz="200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7" name="줄무늬가 있는 오른쪽 화살표 36"/>
          <p:cNvSpPr/>
          <p:nvPr/>
        </p:nvSpPr>
        <p:spPr>
          <a:xfrm>
            <a:off x="1785938" y="5643563"/>
            <a:ext cx="1071562" cy="500062"/>
          </a:xfrm>
          <a:prstGeom prst="stripedRigh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39" name="모서리가 둥근 직사각형 38"/>
          <p:cNvSpPr/>
          <p:nvPr/>
        </p:nvSpPr>
        <p:spPr>
          <a:xfrm>
            <a:off x="2857500" y="5357813"/>
            <a:ext cx="2214563" cy="100012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r>
              <a:rPr lang="ko-KR" altLang="en-US" sz="2000" dirty="0">
                <a:solidFill>
                  <a:srgbClr val="FF0000"/>
                </a:solidFill>
                <a:latin typeface="맑은 고딕" pitchFamily="50" charset="-127"/>
              </a:rPr>
              <a:t>인원파악</a:t>
            </a:r>
          </a:p>
        </p:txBody>
      </p:sp>
      <p:sp>
        <p:nvSpPr>
          <p:cNvPr id="14364" name="TextBox 39"/>
          <p:cNvSpPr txBox="1">
            <a:spLocks noChangeArrowheads="1"/>
          </p:cNvSpPr>
          <p:nvPr/>
        </p:nvSpPr>
        <p:spPr bwMode="auto">
          <a:xfrm>
            <a:off x="301625" y="5672138"/>
            <a:ext cx="17859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휴학예정자</a:t>
            </a:r>
          </a:p>
        </p:txBody>
      </p:sp>
      <p:sp>
        <p:nvSpPr>
          <p:cNvPr id="41" name="오른쪽 화살표 40"/>
          <p:cNvSpPr/>
          <p:nvPr/>
        </p:nvSpPr>
        <p:spPr>
          <a:xfrm>
            <a:off x="5072063" y="5643563"/>
            <a:ext cx="1000125" cy="428625"/>
          </a:xfrm>
          <a:prstGeom prst="righ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35" name="위로 굽은 화살표 34"/>
          <p:cNvSpPr/>
          <p:nvPr/>
        </p:nvSpPr>
        <p:spPr>
          <a:xfrm rot="5400000">
            <a:off x="3679032" y="2750344"/>
            <a:ext cx="785812" cy="4000500"/>
          </a:xfrm>
          <a:prstGeom prst="bentUpArrow">
            <a:avLst>
              <a:gd name="adj1" fmla="val 16873"/>
              <a:gd name="adj2" fmla="val 25000"/>
              <a:gd name="adj3" fmla="val 25000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38" name="오른쪽 화살표 37"/>
          <p:cNvSpPr/>
          <p:nvPr/>
        </p:nvSpPr>
        <p:spPr>
          <a:xfrm>
            <a:off x="1785938" y="4000500"/>
            <a:ext cx="1143000" cy="285750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36" name="Rectangle 2"/>
          <p:cNvSpPr txBox="1">
            <a:spLocks noChangeArrowheads="1"/>
          </p:cNvSpPr>
          <p:nvPr/>
        </p:nvSpPr>
        <p:spPr bwMode="auto">
          <a:xfrm>
            <a:off x="395288" y="115888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pPr algn="ctr">
              <a:defRPr/>
            </a:pPr>
            <a:r>
              <a:rPr kumimoji="0" lang="ko-KR" altLang="en-US" sz="2800" b="1" dirty="0">
                <a:solidFill>
                  <a:srgbClr val="0000CC"/>
                </a:solidFill>
                <a:latin typeface="+mn-ea"/>
                <a:ea typeface="+mn-ea"/>
              </a:rPr>
              <a:t>디자인프로젝트</a:t>
            </a:r>
            <a:r>
              <a:rPr kumimoji="0" lang="ko-KR" altLang="en-US" sz="2800" b="1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kumimoji="0" lang="ko-KR" altLang="en-US" sz="2800" b="1" dirty="0">
                <a:solidFill>
                  <a:srgbClr val="0000CC"/>
                </a:solidFill>
                <a:latin typeface="+mn-ea"/>
                <a:ea typeface="+mn-ea"/>
              </a:rPr>
              <a:t>및 특수연구 신청 </a:t>
            </a:r>
          </a:p>
        </p:txBody>
      </p:sp>
    </p:spTree>
    <p:extLst>
      <p:ext uri="{BB962C8B-B14F-4D97-AF65-F5344CB8AC3E}">
        <p14:creationId xmlns:p14="http://schemas.microsoft.com/office/powerpoint/2010/main" val="1396357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슬라이드 번호 개체 틀 5"/>
          <p:cNvSpPr>
            <a:spLocks noGrp="1"/>
          </p:cNvSpPr>
          <p:nvPr>
            <p:ph type="sldNum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A94E1908-233F-48AD-8975-C17A28ACB7F2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en-US" altLang="ko-KR" sz="1400"/>
          </a:p>
        </p:txBody>
      </p:sp>
      <p:sp>
        <p:nvSpPr>
          <p:cNvPr id="18" name="Rectangle 3"/>
          <p:cNvSpPr txBox="1">
            <a:spLocks/>
          </p:cNvSpPr>
          <p:nvPr/>
        </p:nvSpPr>
        <p:spPr bwMode="auto">
          <a:xfrm>
            <a:off x="207860" y="946910"/>
            <a:ext cx="82296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1" latinLnBrk="1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Char char=""/>
              <a:defRPr/>
            </a:pPr>
            <a:r>
              <a:rPr lang="ko-KR" altLang="en-US" sz="2400" b="1" dirty="0">
                <a:latin typeface="+mn-lt"/>
                <a:ea typeface="+mn-ea"/>
              </a:rPr>
              <a:t>디자인프로젝트 및 특수연구</a:t>
            </a:r>
            <a:endParaRPr lang="en-US" altLang="ko-KR" sz="2400" b="1" dirty="0">
              <a:latin typeface="+mn-lt"/>
              <a:ea typeface="+mn-ea"/>
            </a:endParaRPr>
          </a:p>
          <a:p>
            <a:pPr marL="730250" lvl="1" indent="-273050" eaLnBrk="1" latinLnBrk="1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Char char=""/>
              <a:defRPr/>
            </a:pPr>
            <a:r>
              <a:rPr kumimoji="0" lang="ko-KR" altLang="en-US" sz="2200" b="1" dirty="0">
                <a:latin typeface="+mn-lt"/>
                <a:ea typeface="+mn-ea"/>
              </a:rPr>
              <a:t>각 연구실 별 상황에 따라 균등하게 지원할 수 있도록 조정</a:t>
            </a:r>
            <a:endParaRPr kumimoji="0" lang="en-US" altLang="ko-KR" sz="2200" b="1" dirty="0">
              <a:latin typeface="+mn-lt"/>
              <a:ea typeface="+mn-ea"/>
            </a:endParaRPr>
          </a:p>
          <a:p>
            <a:pPr marL="730250" lvl="1" indent="-273050" eaLnBrk="1" latinLnBrk="1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Char char=""/>
              <a:defRPr/>
            </a:pPr>
            <a:r>
              <a:rPr kumimoji="0" lang="ko-KR" altLang="en-US" sz="2200" b="1" dirty="0">
                <a:latin typeface="+mn-lt"/>
                <a:ea typeface="+mn-ea"/>
              </a:rPr>
              <a:t>지도 교수가 수용 여부 결정</a:t>
            </a:r>
            <a:endParaRPr kumimoji="0" lang="en-US" altLang="ko-KR" sz="2200" b="1" dirty="0">
              <a:latin typeface="+mn-lt"/>
              <a:ea typeface="+mn-ea"/>
            </a:endParaRPr>
          </a:p>
          <a:p>
            <a:pPr marL="730250" lvl="1" indent="-273050" eaLnBrk="1" latinLnBrk="1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Char char=""/>
              <a:defRPr/>
            </a:pPr>
            <a:r>
              <a:rPr kumimoji="0" lang="ko-KR" altLang="en-US" sz="2200" b="1" dirty="0">
                <a:latin typeface="+mn-lt"/>
                <a:ea typeface="+mn-ea"/>
              </a:rPr>
              <a:t>배정 후 연구실 변경 시 주임교수 또는 학과사무실에 알림 </a:t>
            </a:r>
            <a:endParaRPr kumimoji="0" lang="en-US" altLang="ko-KR" sz="2200" b="1" dirty="0">
              <a:latin typeface="+mn-lt"/>
              <a:ea typeface="+mn-ea"/>
            </a:endParaRPr>
          </a:p>
          <a:p>
            <a:pPr marL="730250" lvl="1" indent="-273050" eaLnBrk="1" latinLnBrk="1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Char char=""/>
              <a:defRPr/>
            </a:pPr>
            <a:endParaRPr kumimoji="0" lang="en-US" altLang="ko-KR" sz="2200" dirty="0">
              <a:solidFill>
                <a:srgbClr val="FF3300"/>
              </a:solidFill>
              <a:latin typeface="+mn-lt"/>
              <a:ea typeface="+mn-ea"/>
            </a:endParaRPr>
          </a:p>
          <a:p>
            <a:pPr marL="273050" indent="-27305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Char char=""/>
              <a:defRPr/>
            </a:pPr>
            <a:endParaRPr kumimoji="0" lang="ko-KR" altLang="en-US" sz="2000" dirty="0">
              <a:solidFill>
                <a:srgbClr val="FF3300"/>
              </a:solidFill>
              <a:latin typeface="+mn-lt"/>
              <a:ea typeface="+mn-ea"/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5710149" y="3116639"/>
            <a:ext cx="3297238" cy="11430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11270" name="직사각형 6"/>
          <p:cNvSpPr>
            <a:spLocks noChangeArrowheads="1"/>
          </p:cNvSpPr>
          <p:nvPr/>
        </p:nvSpPr>
        <p:spPr bwMode="auto">
          <a:xfrm>
            <a:off x="4902931" y="3287804"/>
            <a:ext cx="449371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지원학생</a:t>
            </a:r>
            <a:r>
              <a:rPr lang="ko-KR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디자인프로젝트</a:t>
            </a:r>
            <a:r>
              <a:rPr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</a:t>
            </a:r>
          </a:p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6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연구실 배정 신청서 온라인 접수</a:t>
            </a:r>
            <a:endParaRPr lang="en-US" altLang="ko-KR" sz="16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</a:endParaRPr>
          </a:p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(1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지망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~3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지망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/</a:t>
            </a:r>
            <a:r>
              <a:rPr lang="ko-KR" altLang="en-US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희망 연구실 중복지원 불가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</a:t>
            </a:r>
            <a:endParaRPr lang="en-US" altLang="ko-KR" sz="16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642427" y="4806280"/>
            <a:ext cx="5063811" cy="1143000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11272" name="직사각형 8"/>
          <p:cNvSpPr>
            <a:spLocks noChangeArrowheads="1"/>
          </p:cNvSpPr>
          <p:nvPr/>
        </p:nvSpPr>
        <p:spPr bwMode="auto">
          <a:xfrm>
            <a:off x="245835" y="4992454"/>
            <a:ext cx="555030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연구실 별 면접 실시</a:t>
            </a:r>
          </a:p>
          <a:p>
            <a:pPr marL="628650" lvl="1" indent="-171450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면접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: (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학생 연구실 우선 순위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=m)+(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교수의 </a:t>
            </a:r>
            <a:r>
              <a:rPr lang="ko-KR" altLang="en-US" sz="1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선발학생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우선 순위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=n)</a:t>
            </a:r>
          </a:p>
          <a:p>
            <a:pPr marL="628650" lvl="1" indent="-171450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ko-KR" altLang="en-US" sz="1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지원학생은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연구실 면접 안내 공지 참고</a:t>
            </a:r>
            <a:endParaRPr lang="en-US" altLang="ko-KR" sz="12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>
            <a:off x="6192278" y="4784275"/>
            <a:ext cx="2786063" cy="114791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11274" name="직사각형 9"/>
          <p:cNvSpPr>
            <a:spLocks noChangeArrowheads="1"/>
          </p:cNvSpPr>
          <p:nvPr/>
        </p:nvSpPr>
        <p:spPr bwMode="auto">
          <a:xfrm>
            <a:off x="5714421" y="5006774"/>
            <a:ext cx="3357563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연구실 및 대상학생에게 </a:t>
            </a:r>
            <a:r>
              <a:rPr lang="ko-KR" altLang="en-US" sz="1800" b="1" dirty="0" err="1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배정결과</a:t>
            </a:r>
            <a:r>
              <a:rPr lang="ko-KR" altLang="en-US" sz="18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 공지</a:t>
            </a:r>
            <a:endParaRPr lang="en-US" altLang="ko-KR" sz="18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</a:endParaRPr>
          </a:p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이메일 </a:t>
            </a:r>
            <a:r>
              <a:rPr lang="ko-KR" altLang="en-US" sz="1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공지예정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</a:t>
            </a:r>
            <a:endParaRPr lang="ko-KR" altLang="en-US" sz="14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>
          <a:xfrm>
            <a:off x="133884" y="3116639"/>
            <a:ext cx="1706603" cy="107156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b="1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sp>
        <p:nvSpPr>
          <p:cNvPr id="10251" name="TextBox 15"/>
          <p:cNvSpPr txBox="1">
            <a:spLocks noChangeArrowheads="1"/>
          </p:cNvSpPr>
          <p:nvPr/>
        </p:nvSpPr>
        <p:spPr bwMode="auto">
          <a:xfrm>
            <a:off x="202355" y="3424180"/>
            <a:ext cx="156966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온라인설명회</a:t>
            </a:r>
            <a:endParaRPr lang="en-US" altLang="ko-KR" sz="18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0"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04/29</a:t>
            </a:r>
            <a:endParaRPr lang="en-US" altLang="ko-KR" sz="16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41" name="오른쪽 화살표 40"/>
          <p:cNvSpPr/>
          <p:nvPr/>
        </p:nvSpPr>
        <p:spPr>
          <a:xfrm>
            <a:off x="1886330" y="3522900"/>
            <a:ext cx="405704" cy="29924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2309844" y="3118784"/>
            <a:ext cx="2942034" cy="10715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b="1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sp>
        <p:nvSpPr>
          <p:cNvPr id="10257" name="TextBox 15"/>
          <p:cNvSpPr txBox="1">
            <a:spLocks noChangeArrowheads="1"/>
          </p:cNvSpPr>
          <p:nvPr/>
        </p:nvSpPr>
        <p:spPr bwMode="auto">
          <a:xfrm>
            <a:off x="2318317" y="3387279"/>
            <a:ext cx="29335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연구실 방문 및 면담</a:t>
            </a:r>
            <a:endParaRPr lang="en-US" altLang="ko-KR" sz="20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0"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연구실 별 </a:t>
            </a:r>
            <a:r>
              <a:rPr lang="ko-KR" altLang="en-US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온라인</a:t>
            </a:r>
            <a:r>
              <a:rPr lang="en-US" altLang="ko-KR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/</a:t>
            </a:r>
            <a:r>
              <a:rPr lang="ko-KR" altLang="en-US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오프라인 면접</a:t>
            </a:r>
            <a:r>
              <a:rPr lang="en-US" altLang="ko-KR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)</a:t>
            </a:r>
            <a:r>
              <a:rPr lang="ko-KR" altLang="en-US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endParaRPr lang="en-US" altLang="ko-KR" sz="1200" b="1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179388" y="115888"/>
            <a:ext cx="87503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Bookman Old Style" pitchFamily="18" charset="0"/>
                <a:ea typeface="돋움" pitchFamily="50" charset="-127"/>
              </a:defRPr>
            </a:lvl9pPr>
          </a:lstStyle>
          <a:p>
            <a:pPr algn="ctr">
              <a:defRPr/>
            </a:pPr>
            <a:r>
              <a:rPr kumimoji="0" lang="ko-KR" altLang="en-US" sz="2800" b="1" dirty="0">
                <a:solidFill>
                  <a:srgbClr val="0000CC"/>
                </a:solidFill>
                <a:latin typeface="+mn-ea"/>
                <a:ea typeface="+mn-ea"/>
              </a:rPr>
              <a:t>디자인프로젝트 및 특수연구 지도 연구실 배정</a:t>
            </a:r>
          </a:p>
        </p:txBody>
      </p:sp>
      <p:sp>
        <p:nvSpPr>
          <p:cNvPr id="22" name="오른쪽 화살표 21"/>
          <p:cNvSpPr/>
          <p:nvPr/>
        </p:nvSpPr>
        <p:spPr>
          <a:xfrm>
            <a:off x="5299938" y="3522899"/>
            <a:ext cx="405704" cy="29924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3" name="오른쪽 화살표 22"/>
          <p:cNvSpPr/>
          <p:nvPr/>
        </p:nvSpPr>
        <p:spPr>
          <a:xfrm>
            <a:off x="107504" y="5250416"/>
            <a:ext cx="497373" cy="29924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4" name="오른쪽 화살표 23"/>
          <p:cNvSpPr/>
          <p:nvPr/>
        </p:nvSpPr>
        <p:spPr>
          <a:xfrm>
            <a:off x="5743788" y="5241870"/>
            <a:ext cx="437320" cy="29924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5" name="TextBox 21"/>
          <p:cNvSpPr txBox="1">
            <a:spLocks noChangeArrowheads="1"/>
          </p:cNvSpPr>
          <p:nvPr/>
        </p:nvSpPr>
        <p:spPr bwMode="auto">
          <a:xfrm>
            <a:off x="23094" y="4772743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4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인원</a:t>
            </a:r>
            <a:endParaRPr lang="en-US" altLang="ko-KR" sz="14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</a:endParaRPr>
          </a:p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4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조정</a:t>
            </a:r>
          </a:p>
        </p:txBody>
      </p:sp>
    </p:spTree>
    <p:extLst>
      <p:ext uri="{BB962C8B-B14F-4D97-AF65-F5344CB8AC3E}">
        <p14:creationId xmlns:p14="http://schemas.microsoft.com/office/powerpoint/2010/main" val="3816937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3"/>
          <p:cNvSpPr txBox="1">
            <a:spLocks/>
          </p:cNvSpPr>
          <p:nvPr/>
        </p:nvSpPr>
        <p:spPr bwMode="auto">
          <a:xfrm>
            <a:off x="395288" y="981075"/>
            <a:ext cx="82296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1" latinLnBrk="1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Char char=""/>
              <a:defRPr/>
            </a:pPr>
            <a:r>
              <a:rPr lang="ko-KR" altLang="en-US" sz="2600" b="1" dirty="0">
                <a:latin typeface="+mn-ea"/>
                <a:ea typeface="+mn-ea"/>
              </a:rPr>
              <a:t>신청 기간</a:t>
            </a:r>
            <a:r>
              <a:rPr lang="en-US" altLang="ko-KR" sz="2600" b="1" dirty="0">
                <a:latin typeface="+mn-ea"/>
                <a:ea typeface="+mn-ea"/>
              </a:rPr>
              <a:t>: </a:t>
            </a:r>
            <a:r>
              <a:rPr lang="en-US" altLang="ko-KR" sz="2600" b="1" dirty="0" smtClean="0">
                <a:latin typeface="+mn-ea"/>
                <a:ea typeface="+mn-ea"/>
              </a:rPr>
              <a:t>05/3(</a:t>
            </a:r>
            <a:r>
              <a:rPr lang="ko-KR" altLang="en-US" sz="2600" b="1" dirty="0">
                <a:latin typeface="+mn-ea"/>
                <a:ea typeface="+mn-ea"/>
              </a:rPr>
              <a:t>월</a:t>
            </a:r>
            <a:r>
              <a:rPr lang="en-US" altLang="ko-KR" sz="2600" b="1" dirty="0">
                <a:latin typeface="+mn-ea"/>
                <a:ea typeface="+mn-ea"/>
              </a:rPr>
              <a:t>) ~ </a:t>
            </a:r>
            <a:r>
              <a:rPr lang="en-US" altLang="ko-KR" sz="2600" b="1" dirty="0" smtClean="0">
                <a:latin typeface="+mn-ea"/>
                <a:ea typeface="+mn-ea"/>
              </a:rPr>
              <a:t>05/14(</a:t>
            </a:r>
            <a:r>
              <a:rPr lang="ko-KR" altLang="en-US" sz="2600" b="1" dirty="0" smtClean="0">
                <a:latin typeface="+mn-ea"/>
                <a:ea typeface="+mn-ea"/>
              </a:rPr>
              <a:t>금</a:t>
            </a:r>
            <a:r>
              <a:rPr lang="en-US" altLang="ko-KR" sz="2600" b="1" dirty="0" smtClean="0">
                <a:latin typeface="+mn-ea"/>
                <a:ea typeface="+mn-ea"/>
              </a:rPr>
              <a:t>)</a:t>
            </a:r>
            <a:endParaRPr lang="en-US" altLang="ko-KR" sz="2600" b="1" dirty="0">
              <a:latin typeface="+mn-ea"/>
              <a:ea typeface="+mn-ea"/>
            </a:endParaRPr>
          </a:p>
          <a:p>
            <a:pPr marL="730250" lvl="1" indent="-273050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Char char=""/>
              <a:defRPr/>
            </a:pPr>
            <a:r>
              <a:rPr kumimoji="0" lang="ko-KR" altLang="en-US" sz="2000" b="1" u="sng" dirty="0">
                <a:solidFill>
                  <a:srgbClr val="0000FF"/>
                </a:solidFill>
                <a:latin typeface="+mj-ea"/>
                <a:ea typeface="+mj-ea"/>
              </a:rPr>
              <a:t>학과 홈페이지</a:t>
            </a:r>
            <a:r>
              <a:rPr kumimoji="0" lang="en-US" altLang="ko-KR" sz="2000" b="1" u="sng" dirty="0">
                <a:solidFill>
                  <a:srgbClr val="0000FF"/>
                </a:solidFill>
                <a:latin typeface="+mj-ea"/>
                <a:ea typeface="+mj-ea"/>
              </a:rPr>
              <a:t>(</a:t>
            </a:r>
            <a:r>
              <a:rPr kumimoji="0" lang="en-US" altLang="ko-KR" sz="2000" b="1" u="sng" dirty="0">
                <a:solidFill>
                  <a:srgbClr val="0000FF"/>
                </a:solidFill>
                <a:latin typeface="+mj-ea"/>
                <a:ea typeface="+mj-ea"/>
                <a:hlinkClick r:id="rId2"/>
              </a:rPr>
              <a:t>http://ee.sogang.ac.kr/</a:t>
            </a:r>
            <a:r>
              <a:rPr kumimoji="0" lang="en-US" altLang="ko-KR" sz="2000" b="1" u="sng" dirty="0">
                <a:solidFill>
                  <a:srgbClr val="0000FF"/>
                </a:solidFill>
                <a:latin typeface="+mj-ea"/>
                <a:ea typeface="+mj-ea"/>
              </a:rPr>
              <a:t>) </a:t>
            </a:r>
            <a:r>
              <a:rPr kumimoji="0" lang="ko-KR" altLang="en-US" sz="2000" b="1" u="sng" dirty="0">
                <a:solidFill>
                  <a:srgbClr val="0000FF"/>
                </a:solidFill>
                <a:latin typeface="+mj-ea"/>
                <a:ea typeface="+mj-ea"/>
              </a:rPr>
              <a:t>메인 하단</a:t>
            </a:r>
            <a:r>
              <a:rPr kumimoji="0" lang="ko-KR" altLang="en-US" sz="2000" dirty="0">
                <a:latin typeface="+mj-ea"/>
                <a:ea typeface="+mj-ea"/>
              </a:rPr>
              <a:t> </a:t>
            </a:r>
            <a:endParaRPr kumimoji="0" lang="en-US" altLang="ko-KR" sz="2000" dirty="0">
              <a:latin typeface="+mj-ea"/>
              <a:ea typeface="+mj-ea"/>
            </a:endParaRPr>
          </a:p>
          <a:p>
            <a:pPr marL="730250" lvl="1" indent="-273050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Char char=""/>
              <a:defRPr/>
            </a:pPr>
            <a:r>
              <a:rPr kumimoji="0" lang="en-US" altLang="ko-KR" sz="2000" b="1" dirty="0">
                <a:latin typeface="+mj-ea"/>
                <a:ea typeface="+mj-ea"/>
              </a:rPr>
              <a:t>[</a:t>
            </a:r>
            <a:r>
              <a:rPr kumimoji="0" lang="ko-KR" altLang="en-US" sz="2000" b="1" dirty="0">
                <a:latin typeface="+mj-ea"/>
                <a:ea typeface="+mj-ea"/>
              </a:rPr>
              <a:t>신청서 작성하기</a:t>
            </a:r>
            <a:r>
              <a:rPr kumimoji="0" lang="en-US" altLang="ko-KR" sz="2000" b="1" dirty="0">
                <a:latin typeface="+mj-ea"/>
                <a:ea typeface="+mj-ea"/>
              </a:rPr>
              <a:t>] </a:t>
            </a:r>
            <a:r>
              <a:rPr kumimoji="0" lang="ko-KR" altLang="en-US" sz="2000" dirty="0" err="1">
                <a:latin typeface="+mj-ea"/>
                <a:ea typeface="+mj-ea"/>
              </a:rPr>
              <a:t>퀵메뉴</a:t>
            </a:r>
            <a:r>
              <a:rPr kumimoji="0" lang="ko-KR" altLang="en-US" sz="2000" dirty="0">
                <a:latin typeface="+mj-ea"/>
                <a:ea typeface="+mj-ea"/>
              </a:rPr>
              <a:t> 클릭</a:t>
            </a:r>
            <a:endParaRPr kumimoji="0" lang="en-US" altLang="ko-KR" sz="2000" dirty="0">
              <a:latin typeface="+mj-ea"/>
              <a:ea typeface="+mj-ea"/>
            </a:endParaRPr>
          </a:p>
          <a:p>
            <a:pPr marL="273050" indent="-273050" eaLnBrk="1" latinLnBrk="1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Char char=""/>
              <a:defRPr/>
            </a:pPr>
            <a:endParaRPr lang="en-US" altLang="ko-KR" sz="2600" b="1" dirty="0">
              <a:latin typeface="+mn-ea"/>
              <a:ea typeface="+mn-ea"/>
            </a:endParaRPr>
          </a:p>
          <a:p>
            <a:pPr lvl="2" eaLnBrk="1" latinLnBrk="1" hangingPunct="1">
              <a:spcBef>
                <a:spcPts val="600"/>
              </a:spcBef>
              <a:buClr>
                <a:schemeClr val="accent1"/>
              </a:buClr>
              <a:buSzPct val="76000"/>
              <a:defRPr/>
            </a:pPr>
            <a:endParaRPr kumimoji="0" lang="ko-KR" altLang="en-US" sz="2000" dirty="0">
              <a:solidFill>
                <a:srgbClr val="FF3300"/>
              </a:solidFill>
              <a:latin typeface="+mn-ea"/>
              <a:ea typeface="+mn-ea"/>
            </a:endParaRPr>
          </a:p>
        </p:txBody>
      </p:sp>
      <p:sp>
        <p:nvSpPr>
          <p:cNvPr id="11267" name="슬라이드 번호 개체 틀 5"/>
          <p:cNvSpPr>
            <a:spLocks noGrp="1"/>
          </p:cNvSpPr>
          <p:nvPr>
            <p:ph type="sldNum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12A293A0-1827-4790-A283-3265AA48B775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lang="en-US" altLang="ko-KR" sz="1400"/>
          </a:p>
        </p:txBody>
      </p:sp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179388" y="103188"/>
            <a:ext cx="89646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/>
            <a:r>
              <a:rPr kumimoji="0" lang="ko-KR" altLang="en-US" sz="2800" b="1" dirty="0">
                <a:solidFill>
                  <a:srgbClr val="0000CC"/>
                </a:solidFill>
                <a:latin typeface="+mn-ea"/>
                <a:ea typeface="+mn-ea"/>
                <a:cs typeface="+mj-cs"/>
              </a:rPr>
              <a:t>신청 </a:t>
            </a:r>
            <a:r>
              <a:rPr kumimoji="0" lang="ko-KR" altLang="en-US" sz="2800" b="1" dirty="0" smtClean="0">
                <a:solidFill>
                  <a:srgbClr val="0000CC"/>
                </a:solidFill>
                <a:latin typeface="+mn-ea"/>
                <a:ea typeface="+mn-ea"/>
                <a:cs typeface="+mj-cs"/>
              </a:rPr>
              <a:t>방법 </a:t>
            </a:r>
            <a:r>
              <a:rPr kumimoji="0" lang="en-US" altLang="ko-KR" sz="2800" b="1" dirty="0" smtClean="0">
                <a:solidFill>
                  <a:srgbClr val="0000CC"/>
                </a:solidFill>
                <a:latin typeface="+mn-ea"/>
                <a:ea typeface="+mn-ea"/>
                <a:cs typeface="+mj-cs"/>
              </a:rPr>
              <a:t>(1)</a:t>
            </a:r>
            <a:endParaRPr kumimoji="0" lang="ko-KR" altLang="en-US" sz="2800" b="1" dirty="0">
              <a:solidFill>
                <a:srgbClr val="0000CC"/>
              </a:solidFill>
              <a:latin typeface="+mn-ea"/>
              <a:ea typeface="+mn-ea"/>
              <a:cs typeface="+mj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6738" y="2276872"/>
            <a:ext cx="6889911" cy="3822221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5724128" y="3429000"/>
            <a:ext cx="1080120" cy="10801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3713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슬라이드 번호 개체 틀 5"/>
          <p:cNvSpPr>
            <a:spLocks noGrp="1"/>
          </p:cNvSpPr>
          <p:nvPr>
            <p:ph type="sldNum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12A293A0-1827-4790-A283-3265AA48B775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lang="en-US" altLang="ko-KR" sz="1400"/>
          </a:p>
        </p:txBody>
      </p:sp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179388" y="103188"/>
            <a:ext cx="89646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/>
            <a:r>
              <a:rPr kumimoji="0" lang="ko-KR" altLang="en-US" sz="2800" b="1" dirty="0">
                <a:solidFill>
                  <a:srgbClr val="0000CC"/>
                </a:solidFill>
                <a:latin typeface="+mn-ea"/>
                <a:ea typeface="+mn-ea"/>
                <a:cs typeface="+mj-cs"/>
              </a:rPr>
              <a:t>신청 </a:t>
            </a:r>
            <a:r>
              <a:rPr kumimoji="0" lang="ko-KR" altLang="en-US" sz="2800" b="1" dirty="0" smtClean="0">
                <a:solidFill>
                  <a:srgbClr val="0000CC"/>
                </a:solidFill>
                <a:latin typeface="+mn-ea"/>
                <a:ea typeface="+mn-ea"/>
                <a:cs typeface="+mj-cs"/>
              </a:rPr>
              <a:t>방법 </a:t>
            </a:r>
            <a:r>
              <a:rPr kumimoji="0" lang="en-US" altLang="ko-KR" sz="2800" b="1" dirty="0" smtClean="0">
                <a:solidFill>
                  <a:srgbClr val="0000CC"/>
                </a:solidFill>
                <a:latin typeface="+mn-ea"/>
                <a:ea typeface="+mn-ea"/>
                <a:cs typeface="+mj-cs"/>
              </a:rPr>
              <a:t>(2)</a:t>
            </a:r>
            <a:endParaRPr kumimoji="0" lang="ko-KR" altLang="en-US" sz="2800" b="1" dirty="0">
              <a:solidFill>
                <a:srgbClr val="0000CC"/>
              </a:solidFill>
              <a:latin typeface="+mn-ea"/>
              <a:ea typeface="+mn-ea"/>
              <a:cs typeface="+mj-cs"/>
            </a:endParaRPr>
          </a:p>
        </p:txBody>
      </p:sp>
      <p:sp>
        <p:nvSpPr>
          <p:cNvPr id="7" name="Rectangle 3"/>
          <p:cNvSpPr txBox="1">
            <a:spLocks/>
          </p:cNvSpPr>
          <p:nvPr/>
        </p:nvSpPr>
        <p:spPr bwMode="auto">
          <a:xfrm>
            <a:off x="179388" y="980728"/>
            <a:ext cx="82296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30250" lvl="1" indent="-273050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Char char=""/>
              <a:defRPr/>
            </a:pPr>
            <a:r>
              <a:rPr kumimoji="0" lang="ko-KR" altLang="en-US" sz="1600" dirty="0">
                <a:latin typeface="+mn-ea"/>
                <a:ea typeface="+mn-ea"/>
              </a:rPr>
              <a:t>신청서 작성 페이지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lang="en-US" sz="1600" b="1" dirty="0">
                <a:solidFill>
                  <a:srgbClr val="3A32C3"/>
                </a:solidFill>
                <a:latin typeface="NanumGothic"/>
              </a:rPr>
              <a:t>https://forms.gle/fT5DT234BMJT9axD6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  <a:r>
              <a:rPr kumimoji="0" lang="ko-KR" altLang="en-US" sz="1600" dirty="0">
                <a:latin typeface="+mn-ea"/>
                <a:ea typeface="+mn-ea"/>
              </a:rPr>
              <a:t>에서 </a:t>
            </a:r>
            <a:r>
              <a:rPr kumimoji="0" lang="en-US" altLang="ko-KR" sz="1600" b="1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kumimoji="0" lang="ko-KR" altLang="en-US" sz="1600" b="1" dirty="0">
                <a:solidFill>
                  <a:srgbClr val="0000FF"/>
                </a:solidFill>
                <a:latin typeface="+mn-ea"/>
                <a:ea typeface="+mn-ea"/>
              </a:rPr>
              <a:t>디자인프로젝트</a:t>
            </a:r>
            <a:r>
              <a:rPr kumimoji="0" lang="en-US" altLang="ko-KR" sz="1600" b="1" dirty="0">
                <a:solidFill>
                  <a:srgbClr val="0000FF"/>
                </a:solidFill>
                <a:latin typeface="+mn-ea"/>
                <a:ea typeface="+mn-ea"/>
              </a:rPr>
              <a:t>/</a:t>
            </a:r>
            <a:r>
              <a:rPr kumimoji="0" lang="ko-KR" altLang="en-US" sz="1600" b="1" dirty="0" err="1">
                <a:solidFill>
                  <a:srgbClr val="0000FF"/>
                </a:solidFill>
                <a:latin typeface="+mn-ea"/>
                <a:ea typeface="+mn-ea"/>
              </a:rPr>
              <a:t>특수연구</a:t>
            </a:r>
            <a:r>
              <a:rPr kumimoji="0" lang="ko-KR" altLang="en-US" sz="1600" b="1" dirty="0">
                <a:solidFill>
                  <a:srgbClr val="0000FF"/>
                </a:solidFill>
                <a:latin typeface="+mn-ea"/>
                <a:ea typeface="+mn-ea"/>
              </a:rPr>
              <a:t> 신청</a:t>
            </a:r>
            <a:r>
              <a:rPr kumimoji="0" lang="en-US" altLang="ko-KR" sz="1600" b="1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</a:p>
          <a:p>
            <a:pPr lvl="1" eaLnBrk="1" latinLnBrk="1" hangingPunct="1">
              <a:spcBef>
                <a:spcPts val="600"/>
              </a:spcBef>
              <a:buClr>
                <a:schemeClr val="accent1"/>
              </a:buClr>
              <a:buSzPct val="76000"/>
              <a:defRPr/>
            </a:pPr>
            <a:r>
              <a:rPr kumimoji="0" lang="en-US" altLang="ko-KR" sz="1600" b="1" dirty="0">
                <a:latin typeface="+mn-ea"/>
                <a:ea typeface="+mn-ea"/>
              </a:rPr>
              <a:t>    </a:t>
            </a:r>
            <a:r>
              <a:rPr kumimoji="0" lang="ko-KR" altLang="en-US" sz="1600" dirty="0">
                <a:latin typeface="+mn-ea"/>
                <a:ea typeface="+mn-ea"/>
              </a:rPr>
              <a:t>선택 후 내용 기재 </a:t>
            </a:r>
            <a:r>
              <a:rPr kumimoji="0" lang="en-US" altLang="ko-KR" sz="1600" dirty="0">
                <a:latin typeface="+mn-ea"/>
                <a:ea typeface="+mn-ea"/>
              </a:rPr>
              <a:t>*</a:t>
            </a:r>
            <a:r>
              <a:rPr kumimoji="0" lang="ko-KR" altLang="en-US" sz="1600" dirty="0">
                <a:latin typeface="+mn-ea"/>
                <a:ea typeface="+mn-ea"/>
              </a:rPr>
              <a:t>모바일</a:t>
            </a:r>
            <a:r>
              <a:rPr kumimoji="0" lang="en-US" altLang="ko-KR" sz="1600" dirty="0">
                <a:latin typeface="+mn-ea"/>
                <a:ea typeface="+mn-ea"/>
              </a:rPr>
              <a:t>(</a:t>
            </a:r>
            <a:r>
              <a:rPr kumimoji="0" lang="ko-KR" altLang="en-US" sz="1600" dirty="0" err="1">
                <a:latin typeface="+mn-ea"/>
                <a:ea typeface="+mn-ea"/>
              </a:rPr>
              <a:t>반응형</a:t>
            </a:r>
            <a:r>
              <a:rPr kumimoji="0" lang="en-US" altLang="ko-KR" sz="1600" dirty="0">
                <a:latin typeface="+mn-ea"/>
                <a:ea typeface="+mn-ea"/>
              </a:rPr>
              <a:t>)</a:t>
            </a:r>
            <a:r>
              <a:rPr kumimoji="0" lang="ko-KR" altLang="en-US" sz="1600" dirty="0">
                <a:latin typeface="+mn-ea"/>
                <a:ea typeface="+mn-ea"/>
              </a:rPr>
              <a:t> 접근 가능</a:t>
            </a:r>
            <a:endParaRPr kumimoji="0" lang="en-US" altLang="ko-KR" sz="1600" dirty="0">
              <a:latin typeface="+mn-ea"/>
              <a:ea typeface="+mn-ea"/>
            </a:endParaRPr>
          </a:p>
          <a:p>
            <a:pPr lvl="1" eaLnBrk="1" latinLnBrk="1" hangingPunct="1">
              <a:spcBef>
                <a:spcPts val="600"/>
              </a:spcBef>
              <a:buClr>
                <a:schemeClr val="accent1"/>
              </a:buClr>
              <a:buSzPct val="76000"/>
              <a:defRPr/>
            </a:pPr>
            <a:endParaRPr kumimoji="0" lang="en-US" altLang="ko-KR" sz="2200" dirty="0">
              <a:latin typeface="+mn-ea"/>
              <a:ea typeface="+mn-ea"/>
            </a:endParaRPr>
          </a:p>
          <a:p>
            <a:pPr marL="730250" lvl="1" indent="-273050" eaLnBrk="1" latinLnBrk="1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Char char=""/>
              <a:defRPr/>
            </a:pPr>
            <a:endParaRPr kumimoji="0" lang="en-US" altLang="ko-KR" sz="2200" dirty="0">
              <a:latin typeface="+mn-ea"/>
              <a:ea typeface="+mn-ea"/>
            </a:endParaRPr>
          </a:p>
          <a:p>
            <a:pPr marL="730250" lvl="1" indent="-273050" eaLnBrk="1" latinLnBrk="1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Char char=""/>
              <a:defRPr/>
            </a:pPr>
            <a:endParaRPr kumimoji="0" lang="en-US" altLang="ko-KR" sz="2200" dirty="0">
              <a:latin typeface="+mn-ea"/>
              <a:ea typeface="+mn-ea"/>
            </a:endParaRPr>
          </a:p>
          <a:p>
            <a:pPr lvl="1" eaLnBrk="1" latinLnBrk="1" hangingPunct="1">
              <a:spcBef>
                <a:spcPts val="600"/>
              </a:spcBef>
              <a:buClr>
                <a:schemeClr val="accent1"/>
              </a:buClr>
              <a:buSzPct val="76000"/>
              <a:defRPr/>
            </a:pPr>
            <a:endParaRPr kumimoji="0" lang="en-US" altLang="ko-KR" sz="2200" dirty="0">
              <a:latin typeface="+mn-ea"/>
              <a:ea typeface="+mn-ea"/>
            </a:endParaRPr>
          </a:p>
          <a:p>
            <a:pPr lvl="2" eaLnBrk="1" latinLnBrk="1" hangingPunct="1">
              <a:spcBef>
                <a:spcPts val="600"/>
              </a:spcBef>
              <a:buClr>
                <a:schemeClr val="accent1"/>
              </a:buClr>
              <a:buSzPct val="76000"/>
              <a:defRPr/>
            </a:pPr>
            <a:endParaRPr kumimoji="0" lang="ko-KR" altLang="en-US" sz="2000" dirty="0">
              <a:solidFill>
                <a:srgbClr val="FF3300"/>
              </a:solidFill>
              <a:latin typeface="+mn-ea"/>
              <a:ea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1916832"/>
            <a:ext cx="5168974" cy="4248472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1763688" y="5216598"/>
            <a:ext cx="1944216" cy="3917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50442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슬라이드 번호 개체 틀 5"/>
          <p:cNvSpPr>
            <a:spLocks noGrp="1"/>
          </p:cNvSpPr>
          <p:nvPr>
            <p:ph type="sldNum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CE29CED4-2F42-4AEA-9C5C-2D0D52172BB0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lang="en-US" altLang="ko-KR" sz="1400"/>
          </a:p>
        </p:txBody>
      </p:sp>
      <p:sp>
        <p:nvSpPr>
          <p:cNvPr id="19497" name="Rectangle 2"/>
          <p:cNvSpPr>
            <a:spLocks noChangeArrowheads="1"/>
          </p:cNvSpPr>
          <p:nvPr/>
        </p:nvSpPr>
        <p:spPr bwMode="auto">
          <a:xfrm>
            <a:off x="179388" y="103188"/>
            <a:ext cx="89646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/>
            <a:r>
              <a:rPr kumimoji="0" lang="ko-KR" altLang="en-US" sz="2800" b="1" dirty="0">
                <a:solidFill>
                  <a:srgbClr val="0000CC"/>
                </a:solidFill>
                <a:latin typeface="+mn-ea"/>
                <a:ea typeface="+mn-ea"/>
                <a:cs typeface="+mj-cs"/>
              </a:rPr>
              <a:t>일정</a:t>
            </a:r>
            <a:endParaRPr kumimoji="0" lang="en-US" altLang="ko-KR" sz="2800" b="1" dirty="0">
              <a:solidFill>
                <a:srgbClr val="0000CC"/>
              </a:solidFill>
              <a:latin typeface="+mn-ea"/>
              <a:ea typeface="+mn-ea"/>
              <a:cs typeface="+mj-cs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2768608"/>
              </p:ext>
            </p:extLst>
          </p:nvPr>
        </p:nvGraphicFramePr>
        <p:xfrm>
          <a:off x="214313" y="1114566"/>
          <a:ext cx="8750175" cy="5143771"/>
        </p:xfrm>
        <a:graphic>
          <a:graphicData uri="http://schemas.openxmlformats.org/drawingml/2006/table">
            <a:tbl>
              <a:tblPr/>
              <a:tblGrid>
                <a:gridCol w="217884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549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306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내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 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용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2020</a:t>
                      </a:r>
                      <a:endParaRPr kumimoji="0" lang="ko-KR" sz="1400" b="1" i="0" u="none" strike="noStrike" cap="none" normalizeH="0" baseline="3000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비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 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고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0550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대학원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설명회</a:t>
                      </a: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굴림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및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배정절차 설명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4150" marR="0" lvl="0" indent="-1222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04/29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목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18:00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온라인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6826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설명회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04/29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18:00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녹화영상배포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21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개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소개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방문 및 면담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5/3(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~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5/14(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21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개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방문 및 </a:t>
                      </a:r>
                    </a:p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교수님 면담</a:t>
                      </a: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93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1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지원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신청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5/3(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~ </a:t>
                      </a: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5/18(</a:t>
                      </a:r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홈페이지에서 신청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18097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(1,2,3</a:t>
                      </a:r>
                      <a:r>
                        <a:rPr kumimoji="0" lang="ko-KR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지망 서로 다르게 모두 신청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!!!)</a:t>
                      </a: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193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학과회의 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상황에 따라 이메일 보고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5/24(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차 지원 신청 보고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412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지원자 모임</a:t>
                      </a: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지원자 신청 조정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5/27(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18:00 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상황에 따라 취소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원자 전체 모임</a:t>
                      </a: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굴림" charset="-127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193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지망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연구실 통보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5/31(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193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지원 연구실별 면접 실시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6/1(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~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6/7(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193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1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 배정 결과 공지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6/11(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이메일로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배정 결과 통보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193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2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 배정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4150" marR="0" lvl="0" indent="-1222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굴림" charset="-127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1</a:t>
                      </a:r>
                      <a:r>
                        <a:rPr kumimoji="0" 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 </a:t>
                      </a:r>
                      <a:r>
                        <a:rPr kumimoji="0" lang="ko-KR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미결정자에 대해 실시</a:t>
                      </a:r>
                      <a:endParaRPr kumimoji="0" lang="ko-K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966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461963" y="117475"/>
            <a:ext cx="8220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/>
            <a:r>
              <a:rPr kumimoji="0" lang="ko-KR" altLang="en-US" sz="2800" b="1" dirty="0">
                <a:solidFill>
                  <a:srgbClr val="0000CC"/>
                </a:solidFill>
                <a:latin typeface="+mn-ea"/>
                <a:ea typeface="+mn-ea"/>
                <a:cs typeface="+mj-cs"/>
              </a:rPr>
              <a:t>문의처</a:t>
            </a:r>
          </a:p>
        </p:txBody>
      </p:sp>
      <p:sp>
        <p:nvSpPr>
          <p:cNvPr id="5" name="내용 개체 틀 4"/>
          <p:cNvSpPr>
            <a:spLocks noGrp="1"/>
          </p:cNvSpPr>
          <p:nvPr/>
        </p:nvSpPr>
        <p:spPr bwMode="auto">
          <a:xfrm>
            <a:off x="414338" y="960438"/>
            <a:ext cx="8550150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273050" indent="-27305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3" pitchFamily="18" charset="2"/>
              <a:buChar char="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73050" algn="l" rtl="0" eaLnBrk="0" fontAlgn="base" latinLnBrk="1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6000"/>
              <a:buFont typeface="Wingdings 3" pitchFamily="18" charset="2"/>
              <a:buChar char=""/>
              <a:defRPr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0" fontAlgn="base" latinLnBrk="1" hangingPunct="0">
              <a:spcBef>
                <a:spcPts val="500"/>
              </a:spcBef>
              <a:spcAft>
                <a:spcPct val="0"/>
              </a:spcAft>
              <a:buClr>
                <a:srgbClr val="BCBCBC"/>
              </a:buClr>
              <a:buSzPct val="76000"/>
              <a:buFont typeface="Wingdings 3" pitchFamily="18" charset="2"/>
              <a:buChar char="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A94543"/>
              </a:buClr>
              <a:buSzPct val="70000"/>
              <a:buFont typeface="Wingdings" pitchFamily="2" charset="2"/>
              <a:buChar char="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latinLnBrk="1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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1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1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1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1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ko-KR" altLang="en-US" b="1" dirty="0">
                <a:latin typeface="+mn-ea"/>
              </a:rPr>
              <a:t>디자인프로젝트 및 특수연구 배정 주임 교수</a:t>
            </a:r>
            <a:endParaRPr lang="en-US" altLang="ko-KR" b="1" dirty="0">
              <a:latin typeface="+mn-ea"/>
            </a:endParaRPr>
          </a:p>
          <a:p>
            <a:pPr lvl="1" eaLnBrk="1" hangingPunct="1">
              <a:defRPr/>
            </a:pPr>
            <a:r>
              <a:rPr lang="ko-KR" altLang="en-US" sz="2600" dirty="0" smtClean="0">
                <a:latin typeface="+mn-ea"/>
              </a:rPr>
              <a:t>김광수 </a:t>
            </a:r>
            <a:r>
              <a:rPr lang="ko-KR" altLang="en-US" sz="2600" dirty="0">
                <a:latin typeface="+mn-ea"/>
              </a:rPr>
              <a:t>교수 </a:t>
            </a:r>
            <a:r>
              <a:rPr lang="en-US" altLang="ko-KR" sz="2600" dirty="0" smtClean="0">
                <a:latin typeface="+mn-ea"/>
              </a:rPr>
              <a:t>02-705-8913, </a:t>
            </a:r>
            <a:r>
              <a:rPr lang="ko-KR" altLang="en-US" sz="2600" dirty="0" smtClean="0">
                <a:latin typeface="+mn-ea"/>
              </a:rPr>
              <a:t> </a:t>
            </a:r>
            <a:r>
              <a:rPr lang="en-US" altLang="ko-KR" sz="2600" u="sng" dirty="0" smtClean="0">
                <a:solidFill>
                  <a:srgbClr val="0000FF"/>
                </a:solidFill>
                <a:latin typeface="+mn-ea"/>
              </a:rPr>
              <a:t>kimks</a:t>
            </a:r>
            <a:r>
              <a:rPr lang="en-US" altLang="ko-KR" sz="2600" u="sng" dirty="0" smtClean="0">
                <a:solidFill>
                  <a:srgbClr val="0000FF"/>
                </a:solidFill>
                <a:latin typeface="+mn-ea"/>
                <a:hlinkClick r:id="rId2"/>
              </a:rPr>
              <a:t>@sogang.ac.kr</a:t>
            </a:r>
            <a:endParaRPr lang="en-US" altLang="ko-KR" sz="2600" u="sng" dirty="0">
              <a:solidFill>
                <a:srgbClr val="0000FF"/>
              </a:solidFill>
              <a:latin typeface="+mn-ea"/>
            </a:endParaRPr>
          </a:p>
          <a:p>
            <a:pPr lvl="1" eaLnBrk="1" hangingPunct="1">
              <a:defRPr/>
            </a:pPr>
            <a:endParaRPr lang="en-US" altLang="ko-KR" sz="2600" dirty="0">
              <a:latin typeface="+mn-ea"/>
            </a:endParaRPr>
          </a:p>
          <a:p>
            <a:pPr eaLnBrk="1" hangingPunct="1">
              <a:defRPr/>
            </a:pPr>
            <a:r>
              <a:rPr lang="ko-KR" altLang="en-US" b="1" dirty="0">
                <a:latin typeface="+mn-ea"/>
              </a:rPr>
              <a:t>담당 조교</a:t>
            </a:r>
            <a:endParaRPr lang="en-US" altLang="ko-KR" b="1" dirty="0">
              <a:latin typeface="+mn-ea"/>
            </a:endParaRPr>
          </a:p>
          <a:p>
            <a:pPr lvl="1" eaLnBrk="1" hangingPunct="1">
              <a:defRPr/>
            </a:pPr>
            <a:r>
              <a:rPr lang="ko-KR" altLang="en-US" sz="2600" dirty="0" smtClean="0">
                <a:latin typeface="+mn-ea"/>
              </a:rPr>
              <a:t>천진희 </a:t>
            </a:r>
            <a:r>
              <a:rPr lang="en-US" altLang="ko-KR" sz="2600" dirty="0" smtClean="0">
                <a:latin typeface="+mn-ea"/>
              </a:rPr>
              <a:t>010-7370-1751, </a:t>
            </a:r>
            <a:r>
              <a:rPr lang="en-US" altLang="ko-KR" sz="2600" dirty="0" smtClean="0">
                <a:latin typeface="+mn-ea"/>
                <a:hlinkClick r:id="rId3"/>
              </a:rPr>
              <a:t>tofawk@naver.com</a:t>
            </a:r>
            <a:r>
              <a:rPr lang="en-US" altLang="ko-KR" sz="2600" dirty="0" smtClean="0">
                <a:latin typeface="+mn-ea"/>
              </a:rPr>
              <a:t> </a:t>
            </a:r>
            <a:endParaRPr lang="en-US" altLang="ko-KR" sz="2600" dirty="0">
              <a:latin typeface="+mn-ea"/>
            </a:endParaRPr>
          </a:p>
          <a:p>
            <a:pPr marL="0" indent="0" eaLnBrk="1" hangingPunct="1">
              <a:buNone/>
              <a:defRPr/>
            </a:pPr>
            <a:endParaRPr lang="en-US" altLang="ko-KR" dirty="0">
              <a:latin typeface="+mn-ea"/>
            </a:endParaRPr>
          </a:p>
          <a:p>
            <a:pPr eaLnBrk="1" hangingPunct="1">
              <a:defRPr/>
            </a:pPr>
            <a:r>
              <a:rPr lang="ko-KR" altLang="en-US" b="1" dirty="0">
                <a:latin typeface="+mn-ea"/>
              </a:rPr>
              <a:t>담당 행정원</a:t>
            </a:r>
            <a:endParaRPr lang="en-US" altLang="ko-KR" b="1" dirty="0">
              <a:latin typeface="+mn-ea"/>
            </a:endParaRPr>
          </a:p>
          <a:p>
            <a:pPr lvl="1" eaLnBrk="1" hangingPunct="1">
              <a:defRPr/>
            </a:pPr>
            <a:r>
              <a:rPr lang="ko-KR" altLang="en-US" sz="2600" dirty="0">
                <a:latin typeface="+mn-ea"/>
              </a:rPr>
              <a:t>최희진 </a:t>
            </a:r>
            <a:r>
              <a:rPr lang="en-US" altLang="ko-KR" sz="2600" dirty="0">
                <a:latin typeface="+mn-ea"/>
              </a:rPr>
              <a:t>02-705-8016, </a:t>
            </a:r>
            <a:r>
              <a:rPr lang="en-US" altLang="ko-KR" sz="2600" u="sng" dirty="0">
                <a:latin typeface="+mn-ea"/>
                <a:hlinkClick r:id="rId4"/>
              </a:rPr>
              <a:t>eeabeek@sogang.ac.kr</a:t>
            </a:r>
            <a:endParaRPr lang="ko-KR" altLang="en-US" sz="2600" dirty="0">
              <a:latin typeface="+mn-ea"/>
            </a:endParaRPr>
          </a:p>
          <a:p>
            <a:pPr eaLnBrk="1" hangingPunct="1">
              <a:defRPr/>
            </a:pPr>
            <a:endParaRPr lang="ko-KR" alt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785438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48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ko-KR" altLang="en-US" dirty="0">
                <a:solidFill>
                  <a:srgbClr val="0000CC"/>
                </a:solidFill>
                <a:latin typeface="+mn-ea"/>
                <a:ea typeface="+mn-ea"/>
                <a:cs typeface="+mj-cs"/>
              </a:rPr>
              <a:t>서강대학교 전자공학과 대학원 현황</a:t>
            </a:r>
          </a:p>
        </p:txBody>
      </p:sp>
      <p:sp>
        <p:nvSpPr>
          <p:cNvPr id="15362" name="슬라이드 번호 개체 틀 5"/>
          <p:cNvSpPr>
            <a:spLocks noGrp="1"/>
          </p:cNvSpPr>
          <p:nvPr>
            <p:ph type="sldNum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AE535503-184E-460F-BE8C-FA21FE1BCB9B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en-US" altLang="ko-KR" sz="1400"/>
          </a:p>
        </p:txBody>
      </p:sp>
      <p:sp>
        <p:nvSpPr>
          <p:cNvPr id="2" name="내용 개체 틀 1"/>
          <p:cNvSpPr>
            <a:spLocks noGrp="1"/>
          </p:cNvSpPr>
          <p:nvPr>
            <p:ph sz="quarter" idx="4294967295"/>
          </p:nvPr>
        </p:nvSpPr>
        <p:spPr>
          <a:xfrm>
            <a:off x="26118" y="764704"/>
            <a:ext cx="8938370" cy="53054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altLang="ko-KR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2021</a:t>
            </a:r>
            <a:r>
              <a:rPr lang="ko-KR" altLang="en-US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학년도 </a:t>
            </a:r>
            <a:r>
              <a:rPr lang="en-US" altLang="ko-KR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r>
              <a:rPr lang="ko-KR" altLang="en-US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학기 등록 대학원생</a:t>
            </a:r>
            <a:r>
              <a:rPr lang="en-US" altLang="ko-KR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163</a:t>
            </a:r>
            <a:r>
              <a:rPr lang="ko-KR" altLang="en-US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명</a:t>
            </a:r>
            <a:endParaRPr lang="en-US" altLang="ko-KR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1">
              <a:defRPr/>
            </a:pPr>
            <a:r>
              <a:rPr lang="ko-KR" altLang="en-US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본교 대학원 진학률</a:t>
            </a:r>
            <a:r>
              <a:rPr lang="en-US" altLang="ko-KR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33% (2021</a:t>
            </a:r>
            <a:r>
              <a:rPr lang="ko-KR" altLang="en-US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년 </a:t>
            </a:r>
            <a:r>
              <a:rPr lang="en-US" altLang="ko-KR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r>
              <a:rPr lang="ko-KR" altLang="en-US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월 졸업자 중 진학자 </a:t>
            </a:r>
            <a:r>
              <a:rPr lang="en-US" altLang="ko-KR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26</a:t>
            </a:r>
            <a:r>
              <a:rPr lang="ko-KR" altLang="en-US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명</a:t>
            </a:r>
            <a:r>
              <a:rPr lang="en-US" altLang="ko-KR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/77</a:t>
            </a:r>
            <a:r>
              <a:rPr lang="ko-KR" altLang="en-US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명</a:t>
            </a:r>
            <a:r>
              <a:rPr lang="en-US" altLang="ko-KR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</a:p>
          <a:p>
            <a:pPr>
              <a:defRPr/>
            </a:pPr>
            <a:r>
              <a:rPr lang="ko-KR" altLang="en-US" sz="2400" dirty="0" smtClean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대학원 </a:t>
            </a:r>
            <a:r>
              <a:rPr lang="ko-KR" alt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교육 프로그램</a:t>
            </a:r>
            <a:endParaRPr lang="en-US" altLang="ko-KR" sz="24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1">
              <a:defRPr/>
            </a:pP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대학원 연계 산학맞춤형 트랙프로그램 운영 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(2020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년 현재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</a:p>
          <a:p>
            <a:pPr lvl="1">
              <a:defRPr/>
            </a:pP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BK21 Plus </a:t>
            </a:r>
            <a:r>
              <a:rPr lang="ko-KR" altLang="en-US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사업팀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2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팀 </a:t>
            </a:r>
            <a:endParaRPr lang="en-US" altLang="ko-KR" sz="20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ko-KR" alt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최근 </a:t>
            </a:r>
            <a:r>
              <a:rPr lang="en-US" altLang="ko-KR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</a:t>
            </a:r>
            <a:r>
              <a:rPr lang="ko-KR" alt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년간 국책 및 산학과제 실적</a:t>
            </a:r>
            <a:endParaRPr lang="en-US" altLang="ko-KR" sz="24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1">
              <a:defRPr/>
            </a:pP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국책과제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170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건 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468</a:t>
            </a:r>
            <a:r>
              <a:rPr lang="ko-KR" altLang="en-US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억원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대외연구비 수주</a:t>
            </a:r>
          </a:p>
          <a:p>
            <a:pPr lvl="1">
              <a:defRPr/>
            </a:pP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산학과제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97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건 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43</a:t>
            </a:r>
            <a:r>
              <a:rPr lang="ko-KR" altLang="en-US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억원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대외연구비 수주</a:t>
            </a:r>
          </a:p>
          <a:p>
            <a:pPr lvl="1">
              <a:defRPr/>
            </a:pP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기술이전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83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건 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17</a:t>
            </a:r>
            <a:r>
              <a:rPr lang="ko-KR" altLang="en-US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억원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ko-KR" altLang="en-US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기술료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징수</a:t>
            </a:r>
          </a:p>
          <a:p>
            <a:pPr lvl="1">
              <a:defRPr/>
            </a:pP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지적재산권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특허 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150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건 출원 및 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207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건 등록</a:t>
            </a:r>
          </a:p>
          <a:p>
            <a:pPr>
              <a:defRPr/>
            </a:pPr>
            <a:r>
              <a:rPr lang="en-US" altLang="ko-KR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2020-1</a:t>
            </a:r>
            <a:r>
              <a:rPr lang="ko-KR" altLang="en-US" sz="24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학기 교내 지원 장학금 수혜인원</a:t>
            </a:r>
            <a:endParaRPr lang="en-US" altLang="ko-KR" sz="24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1">
              <a:defRPr/>
            </a:pP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RA 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장학금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19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명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/ TA 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장학금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  <a:r>
              <a:rPr lang="en-US" altLang="ko-KR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59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명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/ 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일반장학금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9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명</a:t>
            </a:r>
            <a:endParaRPr lang="en-US" altLang="ko-KR" sz="20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defRPr/>
            </a:pPr>
            <a:endParaRPr lang="en-US" altLang="ko-KR" sz="24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1">
              <a:defRPr/>
            </a:pPr>
            <a:endParaRPr lang="en-US" altLang="ko-KR" sz="20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638" lvl="1" indent="0">
              <a:buFont typeface="Wingdings 3" panose="05040102010807070707" pitchFamily="18" charset="2"/>
              <a:buNone/>
              <a:defRPr/>
            </a:pPr>
            <a:endParaRPr lang="ko-KR" altLang="en-US" sz="20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0495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548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ko-KR" altLang="en-US" dirty="0">
                <a:solidFill>
                  <a:srgbClr val="0000CC"/>
                </a:solidFill>
                <a:latin typeface="+mn-ea"/>
                <a:ea typeface="+mn-ea"/>
                <a:cs typeface="+mj-cs"/>
              </a:rPr>
              <a:t>전자공학과 대학원 장학금 규모</a:t>
            </a:r>
          </a:p>
        </p:txBody>
      </p:sp>
      <p:sp>
        <p:nvSpPr>
          <p:cNvPr id="16386" name="슬라이드 번호 개체 틀 5"/>
          <p:cNvSpPr>
            <a:spLocks noGrp="1"/>
          </p:cNvSpPr>
          <p:nvPr>
            <p:ph type="sldNum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fld id="{A246855B-D08A-47AE-9966-5241FD1F30E1}" type="slidenum">
              <a:rPr lang="en-US" altLang="ko-KR" sz="1400"/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lang="en-US" altLang="ko-KR" sz="1400"/>
          </a:p>
        </p:txBody>
      </p:sp>
      <p:sp>
        <p:nvSpPr>
          <p:cNvPr id="14339" name="내용 개체 틀 2"/>
          <p:cNvSpPr>
            <a:spLocks noGrp="1"/>
          </p:cNvSpPr>
          <p:nvPr>
            <p:ph sz="quarter" idx="4294967295"/>
          </p:nvPr>
        </p:nvSpPr>
        <p:spPr>
          <a:xfrm>
            <a:off x="0" y="981075"/>
            <a:ext cx="8229600" cy="532765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20000"/>
              </a:lnSpc>
              <a:defRPr/>
            </a:pPr>
            <a:r>
              <a:rPr lang="ko-KR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장학금 </a:t>
            </a:r>
            <a:r>
              <a:rPr lang="en-US" altLang="ko-KR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  <a:r>
              <a:rPr lang="ko-KR" altLang="en-US" sz="2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역량에 따라 많은 경우 중복 수혜</a:t>
            </a:r>
          </a:p>
          <a:p>
            <a:pPr lvl="1">
              <a:lnSpc>
                <a:spcPct val="120000"/>
              </a:lnSpc>
              <a:buFontTx/>
              <a:buChar char="-"/>
              <a:defRPr/>
            </a:pPr>
            <a:r>
              <a:rPr lang="ko-KR" altLang="en-US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알바트로스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장학금</a:t>
            </a:r>
            <a:endParaRPr lang="en-US" altLang="ko-KR" sz="20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2">
              <a:lnSpc>
                <a:spcPct val="120000"/>
              </a:lnSpc>
              <a:buFontTx/>
              <a:buChar char="-"/>
              <a:defRPr/>
            </a:pPr>
            <a:r>
              <a:rPr lang="ko-KR" altLang="en-US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학부 성적 상위 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5%: </a:t>
            </a:r>
            <a:r>
              <a:rPr lang="ko-KR" altLang="en-US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등록금 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100% </a:t>
            </a:r>
            <a:r>
              <a:rPr lang="ko-KR" altLang="en-US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면제 </a:t>
            </a:r>
            <a:endParaRPr lang="en-US" altLang="ko-KR" sz="16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1">
              <a:lnSpc>
                <a:spcPct val="120000"/>
              </a:lnSpc>
              <a:buFontTx/>
              <a:buChar char="-"/>
              <a:defRPr/>
            </a:pPr>
            <a:r>
              <a:rPr lang="ko-KR" alt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교내 지원금</a:t>
            </a:r>
            <a:r>
              <a:rPr lang="en-US" altLang="ko-KR" sz="16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(2019-2</a:t>
            </a:r>
            <a:r>
              <a:rPr lang="ko-KR" altLang="en-US" sz="16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학기</a:t>
            </a:r>
            <a:r>
              <a:rPr lang="en-US" altLang="ko-KR" sz="16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/2020-1</a:t>
            </a:r>
            <a:r>
              <a:rPr lang="ko-KR" altLang="en-US" sz="16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학기</a:t>
            </a:r>
            <a:r>
              <a:rPr lang="en-US" altLang="ko-KR" sz="16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기준</a:t>
            </a:r>
            <a:r>
              <a:rPr lang="en-US" altLang="ko-KR" sz="16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</a:p>
          <a:p>
            <a:pPr lvl="2">
              <a:lnSpc>
                <a:spcPct val="120000"/>
              </a:lnSpc>
              <a:buFontTx/>
              <a:buChar char="-"/>
              <a:defRPr/>
            </a:pPr>
            <a:r>
              <a:rPr lang="ko-KR" altLang="en-US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장학금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; TA</a:t>
            </a:r>
            <a:r>
              <a:rPr lang="ko-KR" altLang="en-US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조교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57</a:t>
            </a:r>
            <a:r>
              <a:rPr lang="ko-KR" altLang="en-US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명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/59</a:t>
            </a:r>
            <a:r>
              <a:rPr lang="ko-KR" altLang="en-US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명 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ko-KR" altLang="en-US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등록금의 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30</a:t>
            </a:r>
            <a:r>
              <a:rPr lang="en-US" altLang="ko-KR" sz="1600" dirty="0" smtClean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%~50%)</a:t>
            </a:r>
            <a:endParaRPr lang="en-US" altLang="ko-KR" sz="16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914400" lvl="2" indent="0">
              <a:lnSpc>
                <a:spcPct val="120000"/>
              </a:lnSpc>
              <a:buNone/>
              <a:defRPr/>
            </a:pP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RA</a:t>
            </a:r>
            <a:r>
              <a:rPr lang="ko-KR" altLang="en-US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조교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17</a:t>
            </a:r>
            <a:r>
              <a:rPr lang="ko-KR" altLang="en-US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명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/17</a:t>
            </a:r>
            <a:r>
              <a:rPr lang="ko-KR" altLang="en-US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명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ko-KR" altLang="en-US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등록금의 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20%)</a:t>
            </a:r>
          </a:p>
          <a:p>
            <a:pPr marL="914400" lvl="2" indent="0">
              <a:lnSpc>
                <a:spcPct val="120000"/>
              </a:lnSpc>
              <a:buNone/>
              <a:defRPr/>
            </a:pP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</a:t>
            </a:r>
            <a:r>
              <a:rPr lang="ko-KR" altLang="en-US" sz="1600" dirty="0" err="1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일반장학금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9</a:t>
            </a:r>
            <a:r>
              <a:rPr lang="ko-KR" altLang="en-US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명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/9</a:t>
            </a:r>
            <a:r>
              <a:rPr lang="ko-KR" altLang="en-US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명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ko-KR" altLang="en-US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등록금의 </a:t>
            </a:r>
            <a:r>
              <a:rPr lang="en-US" altLang="ko-KR" sz="1600" dirty="0" smtClean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60%~90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%)</a:t>
            </a:r>
            <a:endParaRPr lang="en-US" altLang="ko-KR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1">
              <a:lnSpc>
                <a:spcPct val="120000"/>
              </a:lnSpc>
              <a:buFontTx/>
              <a:buChar char="-"/>
              <a:defRPr/>
            </a:pP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연구조교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연구과제에서 수여</a:t>
            </a:r>
            <a:endParaRPr lang="en-US" altLang="ko-KR" sz="20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2">
              <a:lnSpc>
                <a:spcPct val="120000"/>
              </a:lnSpc>
              <a:buFontTx/>
              <a:buChar char="-"/>
              <a:defRPr/>
            </a:pP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26</a:t>
            </a:r>
            <a:r>
              <a:rPr lang="ko-KR" altLang="en-US" sz="1600" dirty="0" err="1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억원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ko-KR" altLang="en-US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인건비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)/100</a:t>
            </a:r>
            <a:r>
              <a:rPr lang="ko-KR" altLang="en-US" sz="1600" dirty="0" err="1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억원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ko-KR" altLang="en-US" sz="1600" dirty="0" err="1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총연구비</a:t>
            </a:r>
            <a:r>
              <a:rPr lang="en-US" altLang="ko-KR" sz="16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ct val="120000"/>
              </a:lnSpc>
              <a:buFontTx/>
              <a:buChar char="-"/>
              <a:defRPr/>
            </a:pP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BK21 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장학금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교외 장학금</a:t>
            </a:r>
            <a:endParaRPr lang="en-US" altLang="ko-KR" sz="20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1">
              <a:buFontTx/>
              <a:buChar char="-"/>
              <a:defRPr/>
            </a:pPr>
            <a:r>
              <a:rPr lang="ko-KR" alt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산학장학금</a:t>
            </a:r>
            <a:r>
              <a:rPr lang="en-US" altLang="ko-KR" sz="20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  <a:r>
              <a:rPr lang="ko-KR" altLang="en-US" dirty="0">
                <a:latin typeface="+mj-ea"/>
                <a:cs typeface="Times New Roman" panose="02020603050405020304" pitchFamily="18" charset="0"/>
              </a:rPr>
              <a:t>삼성반도체트랙</a:t>
            </a:r>
            <a:r>
              <a:rPr lang="en-US" altLang="ko-KR" dirty="0">
                <a:latin typeface="+mj-ea"/>
                <a:cs typeface="Times New Roman" panose="02020603050405020304" pitchFamily="18" charset="0"/>
              </a:rPr>
              <a:t>, LG</a:t>
            </a:r>
            <a:r>
              <a:rPr lang="ko-KR" altLang="en-US" dirty="0" err="1">
                <a:latin typeface="+mj-ea"/>
                <a:cs typeface="Times New Roman" panose="02020603050405020304" pitchFamily="18" charset="0"/>
              </a:rPr>
              <a:t>이노텍트랙</a:t>
            </a:r>
            <a:r>
              <a:rPr lang="en-US" altLang="ko-KR" dirty="0">
                <a:latin typeface="+mj-ea"/>
                <a:cs typeface="Times New Roman" panose="02020603050405020304" pitchFamily="18" charset="0"/>
              </a:rPr>
              <a:t>, LG</a:t>
            </a:r>
            <a:r>
              <a:rPr lang="ko-KR" altLang="en-US" dirty="0">
                <a:latin typeface="+mj-ea"/>
                <a:cs typeface="Times New Roman" panose="02020603050405020304" pitchFamily="18" charset="0"/>
              </a:rPr>
              <a:t>전자트랙 등 </a:t>
            </a:r>
            <a:endParaRPr lang="en-US" altLang="ko-KR" dirty="0" smtClean="0">
              <a:latin typeface="+mj-ea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ko-KR" altLang="en-US" sz="2000" dirty="0">
                <a:latin typeface="+mj-ea"/>
                <a:cs typeface="Times New Roman" panose="02020603050405020304" pitchFamily="18" charset="0"/>
              </a:rPr>
              <a:t>학교의 지속적인 발전 계획</a:t>
            </a:r>
            <a:endParaRPr lang="en-US" altLang="ko-KR" sz="2000" dirty="0">
              <a:latin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1198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9842ABE-491A-4C99-A894-41914133881A}" type="slidenum">
              <a:rPr lang="ko-KR" altLang="en-US" smtClean="0"/>
              <a:pPr/>
              <a:t>12</a:t>
            </a:fld>
            <a:endParaRPr lang="ko-KR" altLang="en-US"/>
          </a:p>
        </p:txBody>
      </p:sp>
      <p:sp>
        <p:nvSpPr>
          <p:cNvPr id="4" name="제목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ko-KR" altLang="en-US" dirty="0" smtClean="0">
                <a:solidFill>
                  <a:srgbClr val="0000CC"/>
                </a:solidFill>
                <a:latin typeface="+mn-ea"/>
                <a:ea typeface="+mn-ea"/>
                <a:cs typeface="+mj-cs"/>
                <a:sym typeface="Wingdings" panose="05000000000000000000" pitchFamily="2" charset="2"/>
              </a:rPr>
              <a:t>대학원위원회 </a:t>
            </a:r>
            <a:r>
              <a:rPr lang="en-US" altLang="ko-KR" dirty="0">
                <a:solidFill>
                  <a:srgbClr val="0000CC"/>
                </a:solidFill>
                <a:latin typeface="+mn-ea"/>
                <a:ea typeface="+mn-ea"/>
                <a:cs typeface="+mj-cs"/>
                <a:sym typeface="Wingdings" panose="05000000000000000000" pitchFamily="2" charset="2"/>
              </a:rPr>
              <a:t>- </a:t>
            </a:r>
            <a:r>
              <a:rPr lang="ko-KR" altLang="en-US" dirty="0">
                <a:solidFill>
                  <a:srgbClr val="0000CC"/>
                </a:solidFill>
                <a:latin typeface="+mn-ea"/>
                <a:ea typeface="+mn-ea"/>
                <a:cs typeface="+mj-cs"/>
                <a:sym typeface="Wingdings" panose="05000000000000000000" pitchFamily="2" charset="2"/>
              </a:rPr>
              <a:t>석박사통합 조기수료 </a:t>
            </a:r>
            <a:endParaRPr lang="ko-KR" altLang="en-US" dirty="0">
              <a:solidFill>
                <a:srgbClr val="0000CC"/>
              </a:solidFill>
              <a:latin typeface="+mn-ea"/>
              <a:ea typeface="+mn-ea"/>
              <a:cs typeface="+mj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67544" y="620688"/>
            <a:ext cx="8496944" cy="544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30000"/>
              </a:lnSpc>
              <a:buFont typeface="Wingdings" pitchFamily="2" charset="2"/>
              <a:buChar char="l"/>
              <a:defRPr/>
            </a:pPr>
            <a:r>
              <a:rPr kumimoji="0" lang="ko-KR" altLang="en-US" spc="-1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석박통합과정 학생의 </a:t>
            </a:r>
            <a:r>
              <a:rPr kumimoji="0" lang="en-US" altLang="ko-KR" spc="-100" dirty="0">
                <a:latin typeface="+mn-ea"/>
                <a:ea typeface="+mn-ea"/>
                <a:cs typeface="Times New Roman" panose="02020603050405020304" pitchFamily="18" charset="0"/>
              </a:rPr>
              <a:t>6</a:t>
            </a:r>
            <a:r>
              <a:rPr kumimoji="0" lang="ko-KR" altLang="en-US" spc="-100" dirty="0">
                <a:latin typeface="+mn-ea"/>
                <a:ea typeface="+mn-ea"/>
                <a:cs typeface="Times New Roman" panose="02020603050405020304" pitchFamily="18" charset="0"/>
              </a:rPr>
              <a:t>학기 이상 이수 </a:t>
            </a:r>
            <a:r>
              <a:rPr kumimoji="0" lang="ko-KR" altLang="en-US" spc="-1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조기 수료 허가 </a:t>
            </a:r>
            <a:r>
              <a:rPr kumimoji="0" lang="en-US" altLang="ko-KR" spc="-100" dirty="0">
                <a:latin typeface="+mn-ea"/>
                <a:ea typeface="+mn-ea"/>
                <a:cs typeface="Times New Roman" panose="02020603050405020304" pitchFamily="18" charset="0"/>
              </a:rPr>
              <a:t>(</a:t>
            </a:r>
            <a:r>
              <a:rPr kumimoji="0" lang="ko-KR" altLang="en-US" spc="-100" dirty="0">
                <a:latin typeface="+mn-ea"/>
                <a:ea typeface="+mn-ea"/>
                <a:cs typeface="Times New Roman" panose="02020603050405020304" pitchFamily="18" charset="0"/>
              </a:rPr>
              <a:t>대학원 학칙 시행세칙 개정</a:t>
            </a:r>
            <a:r>
              <a:rPr kumimoji="0" lang="en-US" altLang="ko-KR" spc="-100" dirty="0">
                <a:latin typeface="+mn-ea"/>
                <a:ea typeface="+mn-ea"/>
                <a:cs typeface="Times New Roman" panose="02020603050405020304" pitchFamily="18" charset="0"/>
              </a:rPr>
              <a:t>)</a:t>
            </a:r>
          </a:p>
          <a:p>
            <a:endParaRPr lang="en-US" altLang="ko-KR" sz="1600" dirty="0">
              <a:latin typeface="+mn-ea"/>
              <a:ea typeface="+mn-ea"/>
            </a:endParaRPr>
          </a:p>
          <a:p>
            <a:r>
              <a:rPr lang="ko-KR" altLang="en-US" sz="1600" dirty="0">
                <a:latin typeface="+mn-ea"/>
                <a:ea typeface="+mn-ea"/>
              </a:rPr>
              <a:t>제</a:t>
            </a:r>
            <a:r>
              <a:rPr lang="en-US" altLang="ko-KR" sz="1600" dirty="0">
                <a:latin typeface="+mn-ea"/>
                <a:ea typeface="+mn-ea"/>
              </a:rPr>
              <a:t>50</a:t>
            </a:r>
            <a:r>
              <a:rPr lang="ko-KR" altLang="en-US" sz="1600" dirty="0">
                <a:latin typeface="+mn-ea"/>
                <a:ea typeface="+mn-ea"/>
              </a:rPr>
              <a:t>조 </a:t>
            </a:r>
            <a:r>
              <a:rPr lang="en-US" altLang="ko-KR" sz="1600" dirty="0">
                <a:latin typeface="+mn-ea"/>
                <a:ea typeface="+mn-ea"/>
              </a:rPr>
              <a:t>(</a:t>
            </a:r>
            <a:r>
              <a:rPr lang="ko-KR" altLang="en-US" sz="1600" dirty="0">
                <a:latin typeface="+mn-ea"/>
                <a:ea typeface="+mn-ea"/>
              </a:rPr>
              <a:t>조기졸업 및 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조기 수료</a:t>
            </a:r>
            <a:r>
              <a:rPr lang="en-US" altLang="ko-KR" sz="1600" dirty="0">
                <a:latin typeface="+mn-ea"/>
                <a:ea typeface="+mn-ea"/>
              </a:rPr>
              <a:t>) </a:t>
            </a:r>
            <a:r>
              <a:rPr lang="ko-KR" altLang="en-US" sz="1600" dirty="0">
                <a:latin typeface="+mn-ea"/>
                <a:ea typeface="+mn-ea"/>
              </a:rPr>
              <a:t>① 각 학과의 수료 학점 이상을 취득하고 총성적평점평균이 </a:t>
            </a:r>
            <a:r>
              <a:rPr lang="en-US" altLang="ko-KR" sz="1600" dirty="0">
                <a:latin typeface="+mn-ea"/>
                <a:ea typeface="+mn-ea"/>
              </a:rPr>
              <a:t>3.9</a:t>
            </a:r>
            <a:r>
              <a:rPr lang="ko-KR" altLang="en-US" sz="1600" dirty="0">
                <a:latin typeface="+mn-ea"/>
                <a:ea typeface="+mn-ea"/>
              </a:rPr>
              <a:t>이상이며 자격시험 및 학위청구논문이 심사를 통과한 경우에는 학칙 제</a:t>
            </a:r>
            <a:r>
              <a:rPr lang="en-US" altLang="ko-KR" sz="1600" dirty="0">
                <a:latin typeface="+mn-ea"/>
                <a:ea typeface="+mn-ea"/>
              </a:rPr>
              <a:t>6</a:t>
            </a:r>
            <a:r>
              <a:rPr lang="ko-KR" altLang="en-US" sz="1600" dirty="0">
                <a:latin typeface="+mn-ea"/>
                <a:ea typeface="+mn-ea"/>
              </a:rPr>
              <a:t>조에 의거하여 학과 대학원운영위원회의 심의와 </a:t>
            </a:r>
            <a:r>
              <a:rPr lang="ko-KR" altLang="en-US" sz="1600" dirty="0" err="1">
                <a:latin typeface="+mn-ea"/>
                <a:ea typeface="+mn-ea"/>
              </a:rPr>
              <a:t>대학원장의</a:t>
            </a:r>
            <a:r>
              <a:rPr lang="ko-KR" altLang="en-US" sz="1600" dirty="0">
                <a:latin typeface="+mn-ea"/>
                <a:ea typeface="+mn-ea"/>
              </a:rPr>
              <a:t> 승인을 거쳐 총장은 박사과정은 </a:t>
            </a:r>
            <a:r>
              <a:rPr lang="en-US" altLang="ko-KR" sz="1600" dirty="0">
                <a:latin typeface="+mn-ea"/>
                <a:ea typeface="+mn-ea"/>
              </a:rPr>
              <a:t>1</a:t>
            </a:r>
            <a:r>
              <a:rPr lang="ko-KR" altLang="en-US" sz="1600" dirty="0">
                <a:latin typeface="+mn-ea"/>
                <a:ea typeface="+mn-ea"/>
              </a:rPr>
              <a:t>학기</a:t>
            </a:r>
            <a:r>
              <a:rPr lang="en-US" altLang="ko-KR" sz="1600" dirty="0">
                <a:latin typeface="+mn-ea"/>
                <a:ea typeface="+mn-ea"/>
              </a:rPr>
              <a:t>, </a:t>
            </a:r>
            <a:r>
              <a:rPr lang="ko-KR" altLang="en-US" sz="1600" dirty="0">
                <a:latin typeface="+mn-ea"/>
                <a:ea typeface="+mn-ea"/>
              </a:rPr>
              <a:t>석사과정은 </a:t>
            </a:r>
            <a:r>
              <a:rPr lang="en-US" altLang="ko-KR" sz="1600" dirty="0">
                <a:latin typeface="+mn-ea"/>
                <a:ea typeface="+mn-ea"/>
              </a:rPr>
              <a:t>2</a:t>
            </a:r>
            <a:r>
              <a:rPr lang="ko-KR" altLang="en-US" sz="1600" dirty="0">
                <a:latin typeface="+mn-ea"/>
                <a:ea typeface="+mn-ea"/>
              </a:rPr>
              <a:t>학기</a:t>
            </a:r>
            <a:r>
              <a:rPr lang="en-US" altLang="ko-KR" sz="1600" dirty="0">
                <a:latin typeface="+mn-ea"/>
                <a:ea typeface="+mn-ea"/>
              </a:rPr>
              <a:t>, </a:t>
            </a:r>
            <a:r>
              <a:rPr lang="ko-KR" altLang="en-US" sz="1600" dirty="0">
                <a:latin typeface="+mn-ea"/>
                <a:ea typeface="+mn-ea"/>
              </a:rPr>
              <a:t>석박사통합과정은 </a:t>
            </a:r>
            <a:r>
              <a:rPr lang="en-US" altLang="ko-KR" sz="1600" dirty="0">
                <a:latin typeface="+mn-ea"/>
                <a:ea typeface="+mn-ea"/>
              </a:rPr>
              <a:t>3</a:t>
            </a:r>
            <a:r>
              <a:rPr lang="ko-KR" altLang="en-US" sz="1600" dirty="0">
                <a:latin typeface="+mn-ea"/>
                <a:ea typeface="+mn-ea"/>
              </a:rPr>
              <a:t>학기의 범위 내에서 조기졸업을 허가할 수 있다</a:t>
            </a:r>
            <a:r>
              <a:rPr lang="en-US" altLang="ko-KR" sz="1600" dirty="0">
                <a:latin typeface="+mn-ea"/>
                <a:ea typeface="+mn-ea"/>
              </a:rPr>
              <a:t>. </a:t>
            </a:r>
            <a:r>
              <a:rPr lang="ko-KR" altLang="en-US" sz="1600" dirty="0">
                <a:latin typeface="+mn-ea"/>
                <a:ea typeface="+mn-ea"/>
              </a:rPr>
              <a:t>다만 </a:t>
            </a:r>
            <a:r>
              <a:rPr lang="ko-KR" altLang="en-US" sz="1600" dirty="0" err="1">
                <a:latin typeface="+mn-ea"/>
                <a:ea typeface="+mn-ea"/>
              </a:rPr>
              <a:t>학∙석사</a:t>
            </a:r>
            <a:r>
              <a:rPr lang="ko-KR" altLang="en-US" sz="1600" dirty="0">
                <a:latin typeface="+mn-ea"/>
                <a:ea typeface="+mn-ea"/>
              </a:rPr>
              <a:t> 연계과정으로 입학한 학생은 예외로 한다</a:t>
            </a:r>
            <a:r>
              <a:rPr lang="en-US" altLang="ko-KR" sz="1600" dirty="0">
                <a:latin typeface="+mn-ea"/>
                <a:ea typeface="+mn-ea"/>
              </a:rPr>
              <a:t>.&lt;</a:t>
            </a:r>
            <a:r>
              <a:rPr lang="ko-KR" altLang="en-US" sz="1600" dirty="0">
                <a:latin typeface="+mn-ea"/>
                <a:ea typeface="+mn-ea"/>
              </a:rPr>
              <a:t>개정 </a:t>
            </a:r>
            <a:r>
              <a:rPr lang="en-US" altLang="ko-KR" sz="1600" dirty="0">
                <a:latin typeface="+mn-ea"/>
                <a:ea typeface="+mn-ea"/>
              </a:rPr>
              <a:t>2014.8.20., 2015.4.8., 2017.6.26., 2019.1.31&gt;</a:t>
            </a:r>
            <a:endParaRPr lang="ko-KR" altLang="en-US" sz="1600" dirty="0">
              <a:latin typeface="+mn-ea"/>
              <a:ea typeface="+mn-ea"/>
            </a:endParaRPr>
          </a:p>
          <a:p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② 석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·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박사통합과정의 경우 각 학과의 수료 학점 이상을 취득하고 각 학과의 조기 수료 조건을 만족하는 경우 학과 대학원운영위원회의 심의를 거쳐 대학원장의 승인을 받아 최대 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학기 범위 내에서 조기 수료를 허가할 수 있다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. 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각 학과의 조기 수료 세부 사항은 학과 내규에 따르며 관련 내규는 대학원위원회의 심의를 거쳐야 한다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. &lt;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개정 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2019.1.31&gt;</a:t>
            </a:r>
            <a:endParaRPr lang="ko-KR" altLang="en-US" sz="1600" dirty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ko-KR" altLang="en-US" sz="1600" dirty="0">
                <a:latin typeface="+mn-ea"/>
                <a:ea typeface="+mn-ea"/>
              </a:rPr>
              <a:t>③ 조기졸업 및 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조기 수료</a:t>
            </a:r>
            <a:r>
              <a:rPr lang="ko-KR" altLang="en-US" sz="1600" dirty="0">
                <a:latin typeface="+mn-ea"/>
                <a:ea typeface="+mn-ea"/>
              </a:rPr>
              <a:t> 희망자는 졸업 또는 수료하고자 하는 학기 등록기간까지 조기졸업 또는 조기수료 </a:t>
            </a:r>
            <a:r>
              <a:rPr lang="ko-KR" altLang="en-US" sz="1600" dirty="0" err="1">
                <a:latin typeface="+mn-ea"/>
                <a:ea typeface="+mn-ea"/>
              </a:rPr>
              <a:t>희망원을</a:t>
            </a:r>
            <a:r>
              <a:rPr lang="ko-KR" altLang="en-US" sz="1600" dirty="0">
                <a:latin typeface="+mn-ea"/>
                <a:ea typeface="+mn-ea"/>
              </a:rPr>
              <a:t> 제출하여야 한다</a:t>
            </a:r>
            <a:r>
              <a:rPr lang="en-US" altLang="ko-KR" sz="1600" dirty="0">
                <a:latin typeface="+mn-ea"/>
                <a:ea typeface="+mn-ea"/>
              </a:rPr>
              <a:t>.&lt;</a:t>
            </a:r>
            <a:r>
              <a:rPr lang="ko-KR" altLang="en-US" sz="1600" dirty="0">
                <a:latin typeface="+mn-ea"/>
                <a:ea typeface="+mn-ea"/>
              </a:rPr>
              <a:t>개정 </a:t>
            </a:r>
            <a:r>
              <a:rPr lang="en-US" altLang="ko-KR" sz="1600" dirty="0">
                <a:latin typeface="+mn-ea"/>
                <a:ea typeface="+mn-ea"/>
              </a:rPr>
              <a:t>2015.4.8., 2019.1.31&gt;</a:t>
            </a:r>
            <a:endParaRPr lang="ko-KR" altLang="en-US" sz="1600" dirty="0">
              <a:latin typeface="+mn-ea"/>
              <a:ea typeface="+mn-ea"/>
            </a:endParaRPr>
          </a:p>
          <a:p>
            <a:pPr marL="457200" lvl="0" indent="-457200">
              <a:lnSpc>
                <a:spcPct val="130000"/>
              </a:lnSpc>
              <a:buFont typeface="Wingdings" pitchFamily="2" charset="2"/>
              <a:buChar char="l"/>
              <a:defRPr/>
            </a:pPr>
            <a:endParaRPr kumimoji="0" lang="en-US" altLang="ko-KR" spc="-1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 marL="622800" lvl="1" indent="-180000" eaLnBrk="0" hangingPunct="0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1. 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대학원 학칙 제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22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조에 규정된 석박통합과정 각 학과의 수료학점이상 이수 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석사 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24, 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박사 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36(18), </a:t>
            </a:r>
            <a:r>
              <a:rPr kumimoji="0" lang="ko-KR" altLang="en-US" sz="1600" spc="-100" dirty="0" err="1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석박통합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54(18)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endParaRPr kumimoji="0" lang="ko-KR" altLang="en-US" sz="1600" spc="-100" dirty="0">
              <a:latin typeface="Times New Roman" panose="02020603050405020304" pitchFamily="18" charset="0"/>
              <a:ea typeface="맑은 고딕" panose="020B0503020000020004" pitchFamily="50" charset="-127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622800" lvl="1" indent="-180000" eaLnBrk="0" hangingPunct="0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2. 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총성적평점평균이 대학원 학칙 시행세칙 제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25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조에 규정된 수료 요건 이상 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3.0 </a:t>
            </a:r>
            <a:r>
              <a:rPr kumimoji="0" lang="ko-KR" altLang="en-US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이상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622800" lvl="1" indent="-180000" eaLnBrk="0" hangingPunct="0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3. 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SCI(E) </a:t>
            </a:r>
            <a:r>
              <a:rPr kumimoji="0" lang="ko-KR" altLang="en-US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논문을 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1</a:t>
            </a:r>
            <a:r>
              <a:rPr kumimoji="0" lang="ko-KR" altLang="en-US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편 이상 게재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kumimoji="0" lang="ko-KR" altLang="en-US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예정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하여야 함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.</a:t>
            </a:r>
            <a:endParaRPr kumimoji="0" lang="en-US" altLang="ko-KR" spc="-1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0971071"/>
      </p:ext>
    </p:extLst>
  </p:cSld>
  <p:clrMapOvr>
    <a:masterClrMapping/>
  </p:clrMapOvr>
</p:sld>
</file>

<file path=ppt/theme/theme1.xml><?xml version="1.0" encoding="utf-8"?>
<a:theme xmlns:a="http://schemas.openxmlformats.org/drawingml/2006/main" name="기능성_2차_워크샵_서식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22759</TotalTime>
  <Words>950</Words>
  <Application>Microsoft Office PowerPoint</Application>
  <PresentationFormat>화면 슬라이드 쇼(4:3)</PresentationFormat>
  <Paragraphs>155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5" baseType="lpstr">
      <vt:lpstr>Arial Unicode MS</vt:lpstr>
      <vt:lpstr>굴림</vt:lpstr>
      <vt:lpstr>HY헤드라인M</vt:lpstr>
      <vt:lpstr>맑은 고딕</vt:lpstr>
      <vt:lpstr>NanumGothic</vt:lpstr>
      <vt:lpstr>Arial</vt:lpstr>
      <vt:lpstr>Calibri</vt:lpstr>
      <vt:lpstr>Gill Sans MT</vt:lpstr>
      <vt:lpstr>Symbol</vt:lpstr>
      <vt:lpstr>Times New Roman</vt:lpstr>
      <vt:lpstr>Wingdings</vt:lpstr>
      <vt:lpstr>Wingdings 3</vt:lpstr>
      <vt:lpstr>기능성_2차_워크샵_서식</vt:lpstr>
      <vt:lpstr>2021년 2학기  디자인프로젝트  진행 일정</vt:lpstr>
      <vt:lpstr>진행순서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서강대학교 전자공학과 대학원 현황</vt:lpstr>
      <vt:lpstr>전자공학과 대학원 장학금 규모</vt:lpstr>
      <vt:lpstr>대학원위원회 - 석박사통합 조기수료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lustair</dc:creator>
  <cp:lastModifiedBy>Kim Kwangsoo</cp:lastModifiedBy>
  <cp:revision>1757</cp:revision>
  <cp:lastPrinted>2018-08-27T06:21:26Z</cp:lastPrinted>
  <dcterms:created xsi:type="dcterms:W3CDTF">2011-02-09T06:46:12Z</dcterms:created>
  <dcterms:modified xsi:type="dcterms:W3CDTF">2021-04-29T00:13:47Z</dcterms:modified>
</cp:coreProperties>
</file>