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7" r:id="rId2"/>
    <p:sldId id="258" r:id="rId3"/>
    <p:sldId id="259" r:id="rId4"/>
    <p:sldId id="260" r:id="rId5"/>
    <p:sldId id="261" r:id="rId6"/>
    <p:sldId id="266" r:id="rId7"/>
    <p:sldId id="267" r:id="rId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6A01F2-CD3D-45C6-9FC0-0E222B9A1FA4}" type="datetimeFigureOut">
              <a:rPr lang="ko-KR" altLang="en-US" smtClean="0"/>
              <a:t>2020-09-07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40701D-1682-47A7-A616-A453BD5CB90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41567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40701D-1682-47A7-A616-A453BD5CB90E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9441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961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8196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2899611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03695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59522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49655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792234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2160391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  <p:extLst>
      <p:ext uri="{BB962C8B-B14F-4D97-AF65-F5344CB8AC3E}">
        <p14:creationId xmlns:p14="http://schemas.microsoft.com/office/powerpoint/2010/main" val="3088940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03011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8581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-3175"/>
            <a:ext cx="9144000" cy="99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3" name="Picture 9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-6350" y="962025"/>
            <a:ext cx="9156700" cy="16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34" name="Rectangle 10"/>
          <p:cNvSpPr>
            <a:spLocks noChangeArrowheads="1"/>
          </p:cNvSpPr>
          <p:nvPr userDrawn="1"/>
        </p:nvSpPr>
        <p:spPr bwMode="auto">
          <a:xfrm>
            <a:off x="8767763" y="115888"/>
            <a:ext cx="279400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0" tIns="0" rIns="0" bIns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88181A1-15B8-49BE-99DC-309464B2B047}" type="slidenum">
              <a:rPr kumimoji="1" lang="en-US" altLang="ko-KR" b="1">
                <a:solidFill>
                  <a:srgbClr val="FFFFFF"/>
                </a:solidFill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kumimoji="1" lang="en-US" altLang="ko-K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1812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fontAlgn="base" latinLnBrk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395288" y="188913"/>
            <a:ext cx="8137525" cy="530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lnSpc>
                <a:spcPct val="89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3200" dirty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삼성반도체트랙 제 </a:t>
            </a:r>
            <a:r>
              <a:rPr kumimoji="1" lang="en-US" altLang="ko-KR" sz="3200" dirty="0" smtClean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3</a:t>
            </a:r>
            <a:r>
              <a:rPr kumimoji="1" lang="ko-KR" altLang="en-US" sz="3200" dirty="0" smtClean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기 </a:t>
            </a:r>
            <a:r>
              <a:rPr kumimoji="1" lang="ko-KR" altLang="en-US" sz="3200" dirty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프로그램 개요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67544" y="1484784"/>
            <a:ext cx="8208912" cy="45257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삼성전자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Device Solutions (DS)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부문의 반도체 전문기술인력 양성을 목적으로 함</a:t>
            </a:r>
          </a:p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협약기간은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총 </a:t>
            </a:r>
            <a:r>
              <a:rPr kumimoji="1" lang="en-US" altLang="ko-KR" sz="2400" dirty="0" smtClean="0">
                <a:latin typeface="Arial" charset="0"/>
                <a:ea typeface="문체부 제목 돋음체" panose="020B0609000101010101" pitchFamily="49" charset="-127"/>
              </a:rPr>
              <a:t>4</a:t>
            </a: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년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(</a:t>
            </a:r>
            <a:r>
              <a:rPr kumimoji="1" lang="en-US" altLang="ko-KR" sz="2400" dirty="0" smtClean="0">
                <a:latin typeface="Arial" charset="0"/>
                <a:ea typeface="문체부 제목 돋음체" panose="020B0609000101010101" pitchFamily="49" charset="-127"/>
              </a:rPr>
              <a:t>2018</a:t>
            </a: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년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9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월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1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일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~</a:t>
            </a:r>
            <a:r>
              <a:rPr kumimoji="1" lang="en-US" altLang="ko-KR" sz="2400" dirty="0" smtClean="0">
                <a:latin typeface="Arial" charset="0"/>
                <a:ea typeface="문체부 제목 돋음체" panose="020B0609000101010101" pitchFamily="49" charset="-127"/>
              </a:rPr>
              <a:t>2022</a:t>
            </a: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년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8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월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31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일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)</a:t>
            </a:r>
          </a:p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모집분야는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반도체분야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(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설계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공정 및 소자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, Software)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에서 </a:t>
            </a:r>
            <a:r>
              <a:rPr kumimoji="1" lang="en-US" altLang="ko-KR" sz="2400" dirty="0" smtClean="0">
                <a:latin typeface="Arial" charset="0"/>
                <a:ea typeface="문체부 제목 돋음체" panose="020B0609000101010101" pitchFamily="49" charset="-127"/>
              </a:rPr>
              <a:t>4</a:t>
            </a: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년간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총 </a:t>
            </a:r>
            <a:r>
              <a:rPr kumimoji="1" lang="en-US" altLang="ko-KR" sz="2400" dirty="0" smtClean="0">
                <a:latin typeface="Arial" charset="0"/>
                <a:ea typeface="문체부 제목 돋음체" panose="020B0609000101010101" pitchFamily="49" charset="-127"/>
              </a:rPr>
              <a:t>80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명 이상의 학사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/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석사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/</a:t>
            </a:r>
            <a:r>
              <a:rPr kumimoji="1" lang="ko-KR" altLang="en-US" sz="2400" dirty="0" err="1">
                <a:latin typeface="Arial" charset="0"/>
                <a:ea typeface="문체부 제목 돋음체" panose="020B0609000101010101" pitchFamily="49" charset="-127"/>
              </a:rPr>
              <a:t>박사급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 인력대상</a:t>
            </a:r>
          </a:p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장학생은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반드시 삼성전자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Device Solutions </a:t>
            </a:r>
            <a:r>
              <a:rPr kumimoji="1" lang="en-US" altLang="ko-KR" sz="2400" dirty="0" smtClean="0">
                <a:latin typeface="Arial" charset="0"/>
                <a:ea typeface="문체부 제목 돋음체" panose="020B0609000101010101" pitchFamily="49" charset="-127"/>
              </a:rPr>
              <a:t>(DS)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부문에 입사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(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삼성의 다른 부문이나 타 기업입사는 불인정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)</a:t>
            </a:r>
          </a:p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학위논문지도는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지도교수 외에 연구분야간 긴밀한 산학협력으로 삼성전자의 소정의 자격을 갖춘 연구원이 공동지도 가능</a:t>
            </a:r>
          </a:p>
        </p:txBody>
      </p:sp>
    </p:spTree>
    <p:extLst>
      <p:ext uri="{BB962C8B-B14F-4D97-AF65-F5344CB8AC3E}">
        <p14:creationId xmlns:p14="http://schemas.microsoft.com/office/powerpoint/2010/main" val="4047406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395288" y="188913"/>
            <a:ext cx="8137525" cy="530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lnSpc>
                <a:spcPct val="89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3200" dirty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대상 및 지원 </a:t>
            </a:r>
            <a:r>
              <a:rPr kumimoji="1" lang="ko-KR" altLang="en-US" sz="3200" dirty="0" smtClean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자격요건 </a:t>
            </a:r>
            <a:r>
              <a:rPr kumimoji="1" lang="en-US" altLang="ko-KR" sz="3200" dirty="0" smtClean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(1)</a:t>
            </a:r>
            <a:r>
              <a:rPr kumimoji="1" lang="ko-KR" altLang="en-US" sz="3200" dirty="0" smtClean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 </a:t>
            </a:r>
            <a:endParaRPr kumimoji="1" lang="ko-KR" altLang="en-US" sz="3200" dirty="0">
              <a:solidFill>
                <a:srgbClr val="FFFFFF"/>
              </a:solidFill>
              <a:latin typeface="HY견고딕" panose="02030600000101010101" pitchFamily="18" charset="-127"/>
              <a:ea typeface="문체부 제목 돋음체" panose="020B0609000101010101" pitchFamily="49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1196752"/>
            <a:ext cx="820891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전자공학과 홈페이지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(http://ee.sogang.ac.kr/) </a:t>
            </a: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참조</a:t>
            </a:r>
            <a:r>
              <a:rPr kumimoji="1" lang="en-US" altLang="ko-KR" sz="2400" dirty="0" smtClean="0">
                <a:latin typeface="Arial" charset="0"/>
                <a:ea typeface="문체부 제목 돋음체" panose="020B0609000101010101" pitchFamily="49" charset="-127"/>
              </a:rPr>
              <a:t>:  </a:t>
            </a: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    </a:t>
            </a:r>
            <a:r>
              <a:rPr kumimoji="1" lang="en-US" altLang="ko-KR" sz="2400" dirty="0" smtClean="0">
                <a:latin typeface="Arial" charset="0"/>
                <a:ea typeface="문체부 제목 돋음체" panose="020B0609000101010101" pitchFamily="49" charset="-127"/>
              </a:rPr>
              <a:t>[</a:t>
            </a: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산학프로그램</a:t>
            </a:r>
            <a:r>
              <a:rPr kumimoji="1" lang="en-US" altLang="ko-KR" sz="2400" dirty="0" smtClean="0">
                <a:latin typeface="Arial" charset="0"/>
                <a:ea typeface="문체부 제목 돋음체" panose="020B0609000101010101" pitchFamily="49" charset="-127"/>
              </a:rPr>
              <a:t>]</a:t>
            </a: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 </a:t>
            </a:r>
            <a:r>
              <a:rPr kumimoji="1" lang="en-US" altLang="ko-KR" sz="2400" dirty="0" smtClean="0">
                <a:latin typeface="Arial" charset="0"/>
                <a:ea typeface="문체부 제목 돋음체" panose="020B0609000101010101" pitchFamily="49" charset="-127"/>
              </a:rPr>
              <a:t>&gt;&gt; [</a:t>
            </a: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삼성반도체트랙</a:t>
            </a:r>
            <a:r>
              <a:rPr kumimoji="1" lang="en-US" altLang="ko-KR" sz="2400" dirty="0" smtClean="0">
                <a:latin typeface="Arial" charset="0"/>
                <a:ea typeface="문체부 제목 돋음체" panose="020B0609000101010101" pitchFamily="49" charset="-127"/>
              </a:rPr>
              <a:t>]</a:t>
            </a:r>
          </a:p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kumimoji="1" lang="en-US" altLang="ko-KR" sz="2400" dirty="0" smtClean="0">
              <a:latin typeface="Arial" charset="0"/>
              <a:ea typeface="문체부 제목 돋음체" panose="020B0609000101010101" pitchFamily="49" charset="-127"/>
            </a:endParaRPr>
          </a:p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본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삼성반도체트랙 프로그램의 구체적인 내용 및 조건은 전자공학과 홈페이지에서 확인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단 아래 내용은 </a:t>
            </a: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유념</a:t>
            </a:r>
            <a:endParaRPr kumimoji="1" lang="en-US" altLang="ko-KR" sz="2400" dirty="0">
              <a:latin typeface="Arial" charset="0"/>
              <a:ea typeface="문체부 제목 돋음체" panose="020B0609000101010101" pitchFamily="49" charset="-127"/>
            </a:endParaRPr>
          </a:p>
          <a:p>
            <a:pPr marL="800100" lvl="1" indent="-342900" algn="just" fontAlgn="base">
              <a:lnSpc>
                <a:spcPts val="3000"/>
              </a:lnSpc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kumimoji="1" lang="ko-KR" altLang="en-US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성적평점평균 </a:t>
            </a:r>
            <a:r>
              <a:rPr kumimoji="1" lang="en-US" altLang="ko-KR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3.0/4.3 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이상은 </a:t>
            </a:r>
            <a:r>
              <a:rPr kumimoji="1" lang="ko-KR" altLang="en-US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필수</a:t>
            </a:r>
            <a:endParaRPr kumimoji="1" lang="en-US" altLang="ko-KR" sz="2000" dirty="0" smtClean="0">
              <a:solidFill>
                <a:srgbClr val="0000FF"/>
              </a:solidFill>
              <a:latin typeface="Arial" charset="0"/>
              <a:ea typeface="문체부 제목 돋음체" panose="020B0609000101010101" pitchFamily="49" charset="-127"/>
            </a:endParaRPr>
          </a:p>
          <a:p>
            <a:pPr marL="800100" lvl="1" indent="-342900" algn="just" fontAlgn="base">
              <a:lnSpc>
                <a:spcPts val="3000"/>
              </a:lnSpc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kumimoji="1" lang="ko-KR" altLang="en-US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영어성적은 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OPIC IL </a:t>
            </a:r>
            <a:r>
              <a:rPr kumimoji="1" lang="ko-KR" altLang="en-US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등급 이상 또는 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토익 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Speaking 5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등급 이상으로 서류 제출 시점 까지 필요 </a:t>
            </a:r>
            <a:r>
              <a:rPr kumimoji="1" lang="en-US" altLang="ko-KR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(</a:t>
            </a:r>
            <a:r>
              <a:rPr kumimoji="1" lang="ko-KR" altLang="en-US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단</a:t>
            </a:r>
            <a:r>
              <a:rPr kumimoji="1" lang="en-US" altLang="ko-KR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,</a:t>
            </a:r>
            <a:r>
              <a:rPr kumimoji="1" lang="ko-KR" altLang="en-US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 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양성인력의 경우 입사 전까지 가능하도록 협의 중이며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최종 확인되는 즉시 공지 예정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)</a:t>
            </a:r>
            <a:endParaRPr kumimoji="1" lang="en-US" altLang="ko-KR" sz="2000" dirty="0" smtClean="0">
              <a:solidFill>
                <a:srgbClr val="0000FF"/>
              </a:solidFill>
              <a:latin typeface="Arial" charset="0"/>
              <a:ea typeface="문체부 제목 돋음체" panose="020B0609000101010101" pitchFamily="49" charset="-127"/>
            </a:endParaRPr>
          </a:p>
          <a:p>
            <a:pPr marL="800100" lvl="1" indent="-342900" algn="just" fontAlgn="base">
              <a:lnSpc>
                <a:spcPts val="3000"/>
              </a:lnSpc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kumimoji="1" lang="ko-KR" altLang="en-US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추후 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상위 학위 연계는 기술면접 전형을 통해 삼성전자에서 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100% 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결정하며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본교 상위 과정 진학만 인정 </a:t>
            </a:r>
            <a:r>
              <a:rPr kumimoji="1" lang="en-US" altLang="ko-KR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(GSAT 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및 임원면접은 초기 선발 시 응시한 결과로 대체 가능</a:t>
            </a:r>
            <a:r>
              <a:rPr kumimoji="1" lang="en-US" altLang="ko-KR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)</a:t>
            </a:r>
            <a:endParaRPr kumimoji="1" lang="ko-KR" altLang="en-US" sz="2000" dirty="0">
              <a:solidFill>
                <a:srgbClr val="0000FF"/>
              </a:solidFill>
              <a:latin typeface="Arial" charset="0"/>
              <a:ea typeface="문체부 제목 돋음체" panose="020B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95011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395288" y="188913"/>
            <a:ext cx="8137525" cy="530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lnSpc>
                <a:spcPct val="89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3200" dirty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대상 및 지원 </a:t>
            </a:r>
            <a:r>
              <a:rPr kumimoji="1" lang="ko-KR" altLang="en-US" sz="3200" dirty="0" smtClean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자격요건 </a:t>
            </a:r>
            <a:r>
              <a:rPr kumimoji="1" lang="en-US" altLang="ko-KR" sz="3200" dirty="0" smtClean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(2)</a:t>
            </a:r>
            <a:r>
              <a:rPr kumimoji="1" lang="ko-KR" altLang="en-US" sz="3200" dirty="0" smtClean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 </a:t>
            </a:r>
            <a:endParaRPr kumimoji="1" lang="ko-KR" altLang="en-US" sz="3200" dirty="0">
              <a:solidFill>
                <a:srgbClr val="FFFFFF"/>
              </a:solidFill>
              <a:latin typeface="HY견고딕" panose="02030600000101010101" pitchFamily="18" charset="-127"/>
              <a:ea typeface="문체부 제목 돋음체" panose="020B0609000101010101" pitchFamily="49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1340768"/>
            <a:ext cx="8208912" cy="29392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en-US" altLang="ko-KR" sz="2400" dirty="0" smtClean="0">
                <a:latin typeface="Arial" charset="0"/>
                <a:ea typeface="문체부 제목 돋음체" panose="020B0609000101010101" pitchFamily="49" charset="-127"/>
              </a:rPr>
              <a:t>2020</a:t>
            </a: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년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2</a:t>
            </a: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학기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기준으로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학부과정은 </a:t>
            </a:r>
            <a:r>
              <a:rPr kumimoji="1" lang="en-US" altLang="ko-KR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6</a:t>
            </a:r>
            <a:r>
              <a:rPr kumimoji="1" lang="ko-KR" altLang="en-US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학기</a:t>
            </a:r>
            <a:r>
              <a:rPr kumimoji="1" lang="en-US" altLang="ko-KR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 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이상</a:t>
            </a: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석사과정 </a:t>
            </a: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2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학기 이상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으로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“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병역필 혹은 </a:t>
            </a:r>
            <a:r>
              <a:rPr kumimoji="1" lang="ko-KR" altLang="en-US" sz="2400" dirty="0" err="1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면제”</a:t>
            </a:r>
            <a:r>
              <a:rPr kumimoji="1" lang="ko-KR" altLang="en-US" sz="2400" dirty="0" err="1">
                <a:latin typeface="Arial" charset="0"/>
                <a:ea typeface="문체부 제목 돋음체" panose="020B0609000101010101" pitchFamily="49" charset="-127"/>
              </a:rPr>
              <a:t>인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 주 전공이 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“전자공학 및 컴퓨터공학인 </a:t>
            </a:r>
            <a:r>
              <a:rPr kumimoji="1" lang="ko-KR" altLang="en-US" sz="2400" dirty="0" err="1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학부생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 및 </a:t>
            </a:r>
            <a:r>
              <a:rPr kumimoji="1" lang="ko-KR" altLang="en-US" sz="2400" dirty="0" err="1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대학원생”과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 “</a:t>
            </a:r>
            <a:r>
              <a:rPr kumimoji="1" lang="ko-KR" altLang="en-US" sz="2400" dirty="0" err="1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전략산학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 </a:t>
            </a:r>
            <a:r>
              <a:rPr kumimoji="1" lang="ko-KR" altLang="en-US" sz="2400" dirty="0" err="1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참여연구실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 대학원생”</a:t>
            </a:r>
            <a:endParaRPr kumimoji="1" lang="en-US" altLang="ko-KR" sz="2400" dirty="0" smtClean="0">
              <a:solidFill>
                <a:srgbClr val="0000FF"/>
              </a:solidFill>
              <a:latin typeface="Arial" charset="0"/>
              <a:ea typeface="문체부 제목 돋음체" panose="020B0609000101010101" pitchFamily="49" charset="-127"/>
            </a:endParaRPr>
          </a:p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단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박사과정 장학생은 선발절차가 근본적으로 달라서 본 학부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/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석사대상의 장학생 공지와 관련이 없으며 추후 별도 </a:t>
            </a: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공지예정</a:t>
            </a:r>
            <a:endParaRPr kumimoji="1" lang="en-US" altLang="ko-KR" sz="2400" dirty="0">
              <a:latin typeface="Arial" charset="0"/>
              <a:ea typeface="문체부 제목 돋음체" panose="020B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418196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395288" y="188913"/>
            <a:ext cx="8137525" cy="530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lnSpc>
                <a:spcPct val="89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3200" dirty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대상 및 지원 </a:t>
            </a:r>
            <a:r>
              <a:rPr kumimoji="1" lang="ko-KR" altLang="en-US" sz="3200" dirty="0" smtClean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자격요건 </a:t>
            </a:r>
            <a:r>
              <a:rPr kumimoji="1" lang="en-US" altLang="ko-KR" sz="3200" dirty="0" smtClean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(3)</a:t>
            </a:r>
            <a:r>
              <a:rPr kumimoji="1" lang="ko-KR" altLang="en-US" sz="3200" dirty="0" smtClean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 </a:t>
            </a:r>
            <a:endParaRPr kumimoji="1" lang="ko-KR" altLang="en-US" sz="3200" dirty="0">
              <a:solidFill>
                <a:srgbClr val="FFFFFF"/>
              </a:solidFill>
              <a:latin typeface="HY견고딕" panose="02030600000101010101" pitchFamily="18" charset="-127"/>
              <a:ea typeface="문체부 제목 돋음체" panose="020B0609000101010101" pitchFamily="49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1340768"/>
            <a:ext cx="8208912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본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트랙 커리큘럼 요건은 </a:t>
            </a: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아래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내용을 </a:t>
            </a: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참조</a:t>
            </a:r>
            <a:endParaRPr kumimoji="1" lang="en-US" altLang="ko-KR" sz="2400" dirty="0" smtClean="0">
              <a:latin typeface="Arial" charset="0"/>
              <a:ea typeface="문체부 제목 돋음체" panose="020B0609000101010101" pitchFamily="49" charset="-127"/>
            </a:endParaRPr>
          </a:p>
          <a:p>
            <a:pPr marL="800100" lvl="1" indent="-342900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전자공학과는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필수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9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과목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선택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2</a:t>
            </a: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과목</a:t>
            </a:r>
            <a:endParaRPr kumimoji="1" lang="en-US" altLang="ko-KR" sz="2400" dirty="0">
              <a:latin typeface="Arial" charset="0"/>
              <a:ea typeface="문체부 제목 돋음체" panose="020B0609000101010101" pitchFamily="49" charset="-127"/>
            </a:endParaRPr>
          </a:p>
          <a:p>
            <a:pPr marL="800100" lvl="1" indent="-342900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이수기준은 전자공학과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홈페이지 요건을 참조</a:t>
            </a:r>
          </a:p>
          <a:p>
            <a:pPr marL="800100" lvl="1" indent="-342900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컴퓨터공학과는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필수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9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과목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선택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2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과목으로 동일하지만 교과목 명은 일단 아래 내용 </a:t>
            </a: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참조</a:t>
            </a:r>
            <a:endParaRPr kumimoji="1" lang="en-US" altLang="ko-KR" sz="2400" dirty="0" smtClean="0">
              <a:latin typeface="Arial" charset="0"/>
              <a:ea typeface="문체부 제목 돋음체" panose="020B0609000101010101" pitchFamily="49" charset="-127"/>
            </a:endParaRPr>
          </a:p>
          <a:p>
            <a:pPr marL="1257300" lvl="2" indent="-342900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−"/>
            </a:pP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필수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9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과목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: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기초공학설계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, C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프로그래밍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이산구조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자료구조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컴퓨터공학실험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I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및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II,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디지털회로개론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운영체제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400" dirty="0" err="1">
                <a:latin typeface="Arial" charset="0"/>
                <a:ea typeface="문체부 제목 돋음체" panose="020B0609000101010101" pitchFamily="49" charset="-127"/>
              </a:rPr>
              <a:t>캡스톤디자인</a:t>
            </a:r>
            <a:r>
              <a:rPr kumimoji="1" lang="en-US" altLang="ko-KR" sz="2400" dirty="0" smtClean="0">
                <a:latin typeface="Arial" charset="0"/>
                <a:ea typeface="문체부 제목 돋음체" panose="020B0609000101010101" pitchFamily="49" charset="-127"/>
              </a:rPr>
              <a:t>2</a:t>
            </a:r>
            <a:endParaRPr kumimoji="1" lang="en-US" altLang="ko-KR" sz="2400" dirty="0">
              <a:latin typeface="Arial" charset="0"/>
              <a:ea typeface="문체부 제목 돋음체" panose="020B0609000101010101" pitchFamily="49" charset="-127"/>
            </a:endParaRPr>
          </a:p>
          <a:p>
            <a:pPr marL="1257300" lvl="2" indent="-342900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−"/>
            </a:pP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선택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2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과목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: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컴퓨터공학과 과목 중 과목번호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4000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번대 이후의 과목에서 </a:t>
            </a:r>
            <a:r>
              <a:rPr kumimoji="1" lang="en-US" altLang="ko-KR" sz="2400" dirty="0">
                <a:latin typeface="Arial" charset="0"/>
                <a:ea typeface="문체부 제목 돋음체" panose="020B0609000101010101" pitchFamily="49" charset="-127"/>
              </a:rPr>
              <a:t>2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과목 </a:t>
            </a: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선택</a:t>
            </a:r>
            <a:endParaRPr kumimoji="1" lang="en-US" altLang="ko-KR" sz="2400" dirty="0">
              <a:latin typeface="Arial" charset="0"/>
              <a:ea typeface="문체부 제목 돋음체" panose="020B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27108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395288" y="188913"/>
            <a:ext cx="8137525" cy="530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lnSpc>
                <a:spcPct val="89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3200" dirty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대상 및 지원 </a:t>
            </a:r>
            <a:r>
              <a:rPr kumimoji="1" lang="ko-KR" altLang="en-US" sz="3200" dirty="0" smtClean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자격요건 </a:t>
            </a:r>
            <a:r>
              <a:rPr kumimoji="1" lang="en-US" altLang="ko-KR" sz="3200" dirty="0" smtClean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(4)</a:t>
            </a:r>
            <a:r>
              <a:rPr kumimoji="1" lang="ko-KR" altLang="en-US" sz="3200" dirty="0" smtClean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 </a:t>
            </a:r>
            <a:endParaRPr kumimoji="1" lang="ko-KR" altLang="en-US" sz="3200" dirty="0">
              <a:solidFill>
                <a:srgbClr val="FFFFFF"/>
              </a:solidFill>
              <a:latin typeface="HY견고딕" panose="02030600000101010101" pitchFamily="18" charset="-127"/>
              <a:ea typeface="문체부 제목 돋음체" panose="020B0609000101010101" pitchFamily="49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1340768"/>
            <a:ext cx="8208912" cy="14003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기타 참고사항 </a:t>
            </a:r>
            <a:r>
              <a:rPr kumimoji="1" lang="en-US" altLang="ko-KR" sz="2400" dirty="0" smtClean="0">
                <a:latin typeface="Arial" charset="0"/>
                <a:ea typeface="문체부 제목 돋음체" panose="020B0609000101010101" pitchFamily="49" charset="-127"/>
              </a:rPr>
              <a:t>:</a:t>
            </a:r>
          </a:p>
          <a:p>
            <a:pPr marL="800100" lvl="1" indent="-342900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신규지원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외에도 이전에 </a:t>
            </a:r>
            <a:r>
              <a:rPr kumimoji="1" lang="en-US" altLang="ko-KR" sz="2400" dirty="0" smtClean="0">
                <a:latin typeface="Arial" charset="0"/>
                <a:ea typeface="문체부 제목 돋음체" panose="020B0609000101010101" pitchFamily="49" charset="-127"/>
              </a:rPr>
              <a:t>GSAT </a:t>
            </a:r>
            <a:r>
              <a:rPr kumimoji="1" lang="ko-KR" altLang="en-US" sz="2400" dirty="0">
                <a:latin typeface="Arial" charset="0"/>
                <a:ea typeface="문체부 제목 돋음체" panose="020B0609000101010101" pitchFamily="49" charset="-127"/>
              </a:rPr>
              <a:t>및 면접에 불합격한 </a:t>
            </a:r>
            <a:r>
              <a:rPr kumimoji="1" lang="ko-KR" altLang="en-US" sz="2400">
                <a:latin typeface="Arial" charset="0"/>
                <a:ea typeface="문체부 제목 돋음체" panose="020B0609000101010101" pitchFamily="49" charset="-127"/>
              </a:rPr>
              <a:t>지원자도 </a:t>
            </a:r>
            <a:r>
              <a:rPr kumimoji="1" lang="ko-KR" altLang="en-US" sz="2400" smtClean="0">
                <a:latin typeface="Arial" charset="0"/>
                <a:ea typeface="문체부 제목 돋음체" panose="020B0609000101010101" pitchFamily="49" charset="-127"/>
              </a:rPr>
              <a:t>지원 가능함</a:t>
            </a:r>
            <a:endParaRPr kumimoji="1" lang="ko-KR" altLang="en-US" sz="2400" dirty="0">
              <a:latin typeface="Arial" charset="0"/>
              <a:ea typeface="문체부 제목 돋음체" panose="020B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94368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395288" y="188913"/>
            <a:ext cx="8137525" cy="530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lnSpc>
                <a:spcPct val="89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3200" dirty="0" smtClean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신청서 제출 및 일정</a:t>
            </a:r>
            <a:endParaRPr kumimoji="1" lang="ko-KR" altLang="en-US" sz="3200" dirty="0">
              <a:solidFill>
                <a:srgbClr val="FFFFFF"/>
              </a:solidFill>
              <a:latin typeface="HY견고딕" panose="02030600000101010101" pitchFamily="18" charset="-127"/>
              <a:ea typeface="문체부 제목 돋음체" panose="020B0609000101010101" pitchFamily="49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1124744"/>
            <a:ext cx="8208912" cy="5863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제출기간 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: </a:t>
            </a:r>
            <a:r>
              <a:rPr kumimoji="1" lang="en-US" altLang="ko-KR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2020</a:t>
            </a:r>
            <a:r>
              <a:rPr kumimoji="1" lang="ko-KR" altLang="en-US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년 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9</a:t>
            </a:r>
            <a:r>
              <a:rPr kumimoji="1" lang="ko-KR" altLang="en-US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월 </a:t>
            </a:r>
            <a:r>
              <a:rPr kumimoji="1" lang="en-US" altLang="ko-KR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7</a:t>
            </a:r>
            <a:r>
              <a:rPr kumimoji="1" lang="ko-KR" altLang="en-US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일</a:t>
            </a:r>
            <a:r>
              <a:rPr kumimoji="1" lang="en-US" altLang="ko-KR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(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월</a:t>
            </a:r>
            <a:r>
              <a:rPr kumimoji="1" lang="en-US" altLang="ko-KR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)~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9</a:t>
            </a:r>
            <a:r>
              <a:rPr kumimoji="1" lang="ko-KR" altLang="en-US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월</a:t>
            </a:r>
            <a:r>
              <a:rPr kumimoji="1" lang="en-US" altLang="ko-KR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9</a:t>
            </a:r>
            <a:r>
              <a:rPr kumimoji="1" lang="ko-KR" altLang="en-US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일</a:t>
            </a:r>
            <a:r>
              <a:rPr kumimoji="1" lang="en-US" altLang="ko-KR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(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수</a:t>
            </a:r>
            <a:r>
              <a:rPr kumimoji="1" lang="en-US" altLang="ko-KR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) </a:t>
            </a:r>
            <a:r>
              <a:rPr kumimoji="1" lang="ko-KR" altLang="en-US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오후 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5</a:t>
            </a:r>
            <a:r>
              <a:rPr kumimoji="1" lang="ko-KR" altLang="en-US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시</a:t>
            </a:r>
            <a:endParaRPr kumimoji="1" lang="en-US" altLang="ko-KR" sz="2000" dirty="0" smtClean="0">
              <a:solidFill>
                <a:srgbClr val="0000FF"/>
              </a:solidFill>
              <a:latin typeface="Arial" charset="0"/>
              <a:ea typeface="문체부 제목 돋음체" panose="020B0609000101010101" pitchFamily="49" charset="-127"/>
            </a:endParaRPr>
          </a:p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000" dirty="0" err="1" smtClean="0">
                <a:latin typeface="Arial" charset="0"/>
                <a:ea typeface="문체부 제목 돋음체" panose="020B0609000101010101" pitchFamily="49" charset="-127"/>
              </a:rPr>
              <a:t>제출방법</a:t>
            </a:r>
            <a:r>
              <a:rPr kumimoji="1" lang="ko-KR" altLang="en-US" sz="2000" dirty="0" smtClean="0">
                <a:latin typeface="Arial" charset="0"/>
                <a:ea typeface="문체부 제목 돋음체" panose="020B0609000101010101" pitchFamily="49" charset="-127"/>
              </a:rPr>
              <a:t> </a:t>
            </a:r>
            <a:r>
              <a:rPr kumimoji="1" lang="en-US" altLang="ko-KR" sz="2000" dirty="0" smtClean="0">
                <a:latin typeface="Arial" charset="0"/>
                <a:ea typeface="문체부 제목 돋음체" panose="020B0609000101010101" pitchFamily="49" charset="-127"/>
              </a:rPr>
              <a:t>: </a:t>
            </a:r>
            <a:r>
              <a:rPr kumimoji="1" lang="ko-KR" altLang="en-US" sz="2000" dirty="0" smtClean="0">
                <a:latin typeface="Arial" charset="0"/>
                <a:ea typeface="문체부 제목 돋음체" panose="020B0609000101010101" pitchFamily="49" charset="-127"/>
              </a:rPr>
              <a:t>지원신청서 작성 후 </a:t>
            </a:r>
            <a:r>
              <a:rPr kumimoji="1" lang="en-US" altLang="ko-KR" sz="2000" dirty="0" smtClean="0">
                <a:latin typeface="Arial" charset="0"/>
                <a:ea typeface="문체부 제목 돋음체" panose="020B0609000101010101" pitchFamily="49" charset="-127"/>
              </a:rPr>
              <a:t>pdf</a:t>
            </a:r>
            <a:r>
              <a:rPr kumimoji="1" lang="ko-KR" altLang="en-US" sz="2000" dirty="0" smtClean="0">
                <a:latin typeface="Arial" charset="0"/>
                <a:ea typeface="문체부 제목 돋음체" panose="020B0609000101010101" pitchFamily="49" charset="-127"/>
              </a:rPr>
              <a:t>로 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저장하여 전자공학과 최희진 </a:t>
            </a:r>
            <a:r>
              <a:rPr kumimoji="1" lang="ko-KR" altLang="en-US" sz="2000" dirty="0" smtClean="0">
                <a:latin typeface="Arial" charset="0"/>
                <a:ea typeface="문체부 제목 돋음체" panose="020B0609000101010101" pitchFamily="49" charset="-127"/>
              </a:rPr>
              <a:t>선생님</a:t>
            </a:r>
            <a:r>
              <a:rPr kumimoji="1" lang="en-US" altLang="ko-KR" sz="2000" dirty="0" smtClean="0">
                <a:latin typeface="Arial" charset="0"/>
                <a:ea typeface="문체부 제목 돋음체" panose="020B0609000101010101" pitchFamily="49" charset="-127"/>
              </a:rPr>
              <a:t>(eeabeek@sogang.ac.kr, 02-705-8016)</a:t>
            </a:r>
            <a:r>
              <a:rPr kumimoji="1" lang="ko-KR" altLang="en-US" sz="2000" dirty="0" smtClean="0">
                <a:latin typeface="Arial" charset="0"/>
                <a:ea typeface="문체부 제목 돋음체" panose="020B0609000101010101" pitchFamily="49" charset="-127"/>
              </a:rPr>
              <a:t>께 이메일로 제출</a:t>
            </a:r>
            <a:r>
              <a:rPr kumimoji="1" lang="en-US" altLang="ko-KR" sz="2000" dirty="0" smtClean="0">
                <a:latin typeface="Arial" charset="0"/>
                <a:ea typeface="문체부 제목 돋음체" panose="020B0609000101010101" pitchFamily="49" charset="-127"/>
              </a:rPr>
              <a:t>. </a:t>
            </a:r>
            <a:r>
              <a:rPr kumimoji="1" lang="ko-KR" altLang="en-US" sz="2000" u="sng" dirty="0" smtClean="0">
                <a:latin typeface="Arial" charset="0"/>
                <a:ea typeface="문체부 제목 돋음체" panose="020B0609000101010101" pitchFamily="49" charset="-127"/>
              </a:rPr>
              <a:t>지원서 및 기타 구비서류는 </a:t>
            </a:r>
            <a:r>
              <a:rPr kumimoji="1" lang="ko-KR" altLang="en-US" sz="2000" u="sng" dirty="0" err="1" smtClean="0">
                <a:latin typeface="Arial" charset="0"/>
                <a:ea typeface="문체부 제목 돋음체" panose="020B0609000101010101" pitchFamily="49" charset="-127"/>
              </a:rPr>
              <a:t>스캔본</a:t>
            </a:r>
            <a:r>
              <a:rPr kumimoji="1" lang="ko-KR" altLang="en-US" sz="2000" u="sng" dirty="0" smtClean="0">
                <a:latin typeface="Arial" charset="0"/>
                <a:ea typeface="문체부 제목 돋음체" panose="020B0609000101010101" pitchFamily="49" charset="-127"/>
              </a:rPr>
              <a:t> 등을 </a:t>
            </a:r>
            <a:r>
              <a:rPr kumimoji="1" lang="en-US" altLang="ko-KR" sz="2000" u="sng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pdf </a:t>
            </a:r>
            <a:r>
              <a:rPr kumimoji="1" lang="ko-KR" altLang="en-US" sz="2000" u="sng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파일로 저장</a:t>
            </a:r>
            <a:r>
              <a:rPr kumimoji="1" lang="ko-KR" altLang="en-US" sz="2000" dirty="0" smtClean="0">
                <a:latin typeface="Arial" charset="0"/>
                <a:ea typeface="문체부 제목 돋음체" panose="020B0609000101010101" pitchFamily="49" charset="-127"/>
              </a:rPr>
              <a:t>하여 첨부하기 바랍니다</a:t>
            </a:r>
            <a:r>
              <a:rPr kumimoji="1" lang="en-US" altLang="ko-KR" sz="2000" dirty="0" smtClean="0">
                <a:latin typeface="Arial" charset="0"/>
                <a:ea typeface="문체부 제목 돋음체" panose="020B0609000101010101" pitchFamily="49" charset="-127"/>
              </a:rPr>
              <a:t>.</a:t>
            </a:r>
          </a:p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000" dirty="0" smtClean="0">
                <a:latin typeface="Arial" charset="0"/>
                <a:ea typeface="문체부 제목 돋음체" panose="020B0609000101010101" pitchFamily="49" charset="-127"/>
              </a:rPr>
              <a:t>제출서류 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: 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지원신청서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학사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/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석사 등 현재까지 성적증명서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금 학기 수강과목 확인서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어학증명서 각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1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부</a:t>
            </a:r>
          </a:p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000" dirty="0" smtClean="0">
                <a:latin typeface="Arial" charset="0"/>
                <a:ea typeface="문체부 제목 돋음체" panose="020B0609000101010101" pitchFamily="49" charset="-127"/>
              </a:rPr>
              <a:t>유의사항 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: 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어학증명서는 서류 제출 시점까지 준비되어야 하지만 양성인력의 경우 </a:t>
            </a:r>
            <a:r>
              <a:rPr kumimoji="1" lang="ko-KR" altLang="en-US" sz="2000" dirty="0" smtClean="0">
                <a:latin typeface="Arial" charset="0"/>
                <a:ea typeface="문체부 제목 돋음체" panose="020B0609000101010101" pitchFamily="49" charset="-127"/>
              </a:rPr>
              <a:t>면접 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전까지 가능하도록 협의 중이며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, 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최종 확인되는 즉시 공지 예정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. 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지원신청서는 전자공학과 홈페이지 삼성반도체트랙 프로그램에서 각 학위 별로 다운로드</a:t>
            </a:r>
            <a:r>
              <a:rPr kumimoji="1" lang="en-US" altLang="ko-KR" sz="2000" dirty="0">
                <a:latin typeface="Arial" charset="0"/>
                <a:ea typeface="문체부 제목 돋음체" panose="020B0609000101010101" pitchFamily="49" charset="-127"/>
              </a:rPr>
              <a:t>/</a:t>
            </a:r>
            <a:r>
              <a:rPr kumimoji="1" lang="ko-KR" altLang="en-US" sz="2000" dirty="0" smtClean="0">
                <a:latin typeface="Arial" charset="0"/>
                <a:ea typeface="문체부 제목 돋음체" panose="020B0609000101010101" pitchFamily="49" charset="-127"/>
              </a:rPr>
              <a:t>서명</a:t>
            </a:r>
            <a:endParaRPr kumimoji="1" lang="en-US" altLang="ko-KR" sz="2000" dirty="0" smtClean="0">
              <a:latin typeface="Arial" charset="0"/>
              <a:ea typeface="문체부 제목 돋음체" panose="020B0609000101010101" pitchFamily="49" charset="-127"/>
            </a:endParaRPr>
          </a:p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메일 주소는 반드시 </a:t>
            </a:r>
            <a:r>
              <a:rPr kumimoji="1" lang="ko-KR" altLang="en-US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삼성전자 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채용 </a:t>
            </a:r>
            <a:r>
              <a:rPr kumimoji="1" lang="ko-KR" altLang="en-US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홈페이지</a:t>
            </a:r>
            <a:r>
              <a:rPr kumimoji="1" lang="en-US" altLang="ko-KR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 </a:t>
            </a:r>
            <a:r>
              <a:rPr kumimoji="1" lang="ko-KR" altLang="en-US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상에서 실제로 </a:t>
            </a:r>
            <a:r>
              <a:rPr kumimoji="1" lang="ko-KR" altLang="en-US" sz="20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사용할 이메일 </a:t>
            </a:r>
            <a:r>
              <a:rPr kumimoji="1" lang="ko-KR" altLang="en-US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주소</a:t>
            </a:r>
            <a:r>
              <a:rPr kumimoji="1" lang="ko-KR" altLang="en-US" sz="2000" dirty="0" smtClean="0">
                <a:latin typeface="Arial" charset="0"/>
                <a:ea typeface="문체부 제목 돋음체" panose="020B0609000101010101" pitchFamily="49" charset="-127"/>
              </a:rPr>
              <a:t>를 </a:t>
            </a:r>
            <a:r>
              <a:rPr kumimoji="1" lang="ko-KR" altLang="en-US" sz="2000" dirty="0">
                <a:latin typeface="Arial" charset="0"/>
                <a:ea typeface="문체부 제목 돋음체" panose="020B0609000101010101" pitchFamily="49" charset="-127"/>
              </a:rPr>
              <a:t>기입 바랍니다</a:t>
            </a:r>
            <a:r>
              <a:rPr kumimoji="1" lang="en-US" altLang="ko-KR" sz="2000" dirty="0" smtClean="0">
                <a:latin typeface="Arial" charset="0"/>
                <a:ea typeface="문체부 제목 돋음체" panose="020B0609000101010101" pitchFamily="49" charset="-127"/>
              </a:rPr>
              <a:t>.</a:t>
            </a:r>
            <a:endParaRPr kumimoji="1" lang="en-US" altLang="ko-KR" sz="2000" dirty="0">
              <a:latin typeface="Arial" charset="0"/>
              <a:ea typeface="문체부 제목 돋음체" panose="020B0609000101010101" pitchFamily="49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997002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395288" y="188913"/>
            <a:ext cx="8137525" cy="5305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fontAlgn="base" hangingPunct="0">
              <a:lnSpc>
                <a:spcPct val="89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3200" dirty="0" smtClean="0">
                <a:solidFill>
                  <a:srgbClr val="FFFFFF"/>
                </a:solidFill>
                <a:latin typeface="HY견고딕" panose="02030600000101010101" pitchFamily="18" charset="-127"/>
                <a:ea typeface="문체부 제목 돋음체" panose="020B0609000101010101" pitchFamily="49" charset="-127"/>
              </a:rPr>
              <a:t>장학생 선발 일정</a:t>
            </a:r>
            <a:endParaRPr kumimoji="1" lang="ko-KR" altLang="en-US" sz="2400" dirty="0">
              <a:solidFill>
                <a:srgbClr val="FFFFFF"/>
              </a:solidFill>
              <a:latin typeface="HY견고딕" panose="02030600000101010101" pitchFamily="18" charset="-127"/>
              <a:ea typeface="문체부 제목 돋음체" panose="020B0609000101010101" pitchFamily="49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752" y="1412776"/>
            <a:ext cx="9036496" cy="49372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8288" indent="-268288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400" dirty="0" smtClean="0">
                <a:latin typeface="Arial" charset="0"/>
                <a:ea typeface="문체부 제목 돋음체" panose="020B0609000101010101" pitchFamily="49" charset="-127"/>
              </a:rPr>
              <a:t>추후 구체적인 일정은 삼성전자로부터 개인적으로 통보가 이루어질 예정임</a:t>
            </a:r>
            <a:endParaRPr kumimoji="1" lang="en-US" altLang="ko-KR" sz="2400" dirty="0">
              <a:solidFill>
                <a:srgbClr val="000000"/>
              </a:solidFill>
              <a:latin typeface="Arial" charset="0"/>
              <a:ea typeface="문체부 제목 돋음체" panose="020B0609000101010101" pitchFamily="49" charset="-127"/>
            </a:endParaRPr>
          </a:p>
          <a:p>
            <a:pPr marL="800100" lvl="1" indent="-342900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신청서 </a:t>
            </a:r>
            <a:r>
              <a:rPr kumimoji="1" lang="ko-KR" altLang="en-US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제출         </a:t>
            </a:r>
            <a:r>
              <a:rPr kumimoji="1" lang="en-US" altLang="ko-KR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: 9/7(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월</a:t>
            </a:r>
            <a:r>
              <a:rPr kumimoji="1" lang="en-US" altLang="ko-KR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) </a:t>
            </a: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~ 9</a:t>
            </a:r>
            <a:r>
              <a:rPr kumimoji="1" lang="en-US" altLang="ko-KR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/9(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수</a:t>
            </a:r>
            <a:r>
              <a:rPr kumimoji="1" lang="en-US" altLang="ko-KR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) </a:t>
            </a:r>
            <a:r>
              <a:rPr kumimoji="1" lang="ko-KR" altLang="en-US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오후 </a:t>
            </a: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5</a:t>
            </a:r>
            <a:r>
              <a:rPr kumimoji="1" lang="ko-KR" altLang="en-US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시</a:t>
            </a:r>
            <a:endParaRPr kumimoji="1" lang="en-US" altLang="ko-KR" sz="2400" dirty="0" smtClean="0">
              <a:solidFill>
                <a:srgbClr val="0000FF"/>
              </a:solidFill>
              <a:latin typeface="Arial" charset="0"/>
              <a:ea typeface="문체부 제목 돋음체" panose="020B0609000101010101" pitchFamily="49" charset="-127"/>
            </a:endParaRPr>
          </a:p>
          <a:p>
            <a:pPr lvl="1" algn="just" fontAlgn="base">
              <a:lnSpc>
                <a:spcPts val="3000"/>
              </a:lnSpc>
              <a:spcAft>
                <a:spcPct val="0"/>
              </a:spcAft>
            </a:pP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	</a:t>
            </a:r>
            <a:r>
              <a:rPr kumimoji="1" lang="en-US" altLang="ko-KR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(</a:t>
            </a:r>
            <a:r>
              <a:rPr kumimoji="1" lang="ko-KR" altLang="en-US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이메일 제출</a:t>
            </a:r>
            <a:r>
              <a:rPr kumimoji="1" lang="en-US" altLang="ko-KR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: </a:t>
            </a:r>
            <a:r>
              <a:rPr kumimoji="1" lang="ko-KR" altLang="en-US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최희진 선생님</a:t>
            </a:r>
            <a:r>
              <a:rPr kumimoji="1" lang="en-US" altLang="ko-KR" sz="20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, eeabeek@sogang.ac.kr)</a:t>
            </a:r>
            <a:endParaRPr kumimoji="1" lang="en-US" altLang="ko-KR" sz="2000" dirty="0">
              <a:solidFill>
                <a:srgbClr val="0000FF"/>
              </a:solidFill>
              <a:latin typeface="Arial" charset="0"/>
              <a:ea typeface="문체부 제목 돋음체" panose="020B0609000101010101" pitchFamily="49" charset="-127"/>
            </a:endParaRPr>
          </a:p>
          <a:p>
            <a:pPr marL="800100" lvl="1" indent="-342900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kumimoji="1" lang="ko-KR" altLang="en-US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지원서 접수 </a:t>
            </a:r>
            <a:r>
              <a:rPr kumimoji="1" lang="en-US" altLang="ko-KR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(</a:t>
            </a:r>
            <a:r>
              <a:rPr kumimoji="1" lang="ko-KR" altLang="en-US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웹 입력</a:t>
            </a:r>
            <a:r>
              <a:rPr kumimoji="1" lang="en-US" altLang="ko-KR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): </a:t>
            </a:r>
            <a:r>
              <a:rPr kumimoji="1" lang="ko-KR" altLang="en-US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개별 통지 후</a:t>
            </a:r>
            <a:r>
              <a:rPr kumimoji="1" lang="en-US" altLang="ko-KR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, 9</a:t>
            </a:r>
            <a:r>
              <a:rPr kumimoji="1" lang="ko-KR" altLang="en-US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월 </a:t>
            </a:r>
            <a:r>
              <a:rPr kumimoji="1" lang="en-US" altLang="ko-KR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14</a:t>
            </a:r>
            <a:r>
              <a:rPr kumimoji="1" lang="ko-KR" altLang="en-US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일 오후 </a:t>
            </a:r>
            <a:r>
              <a:rPr kumimoji="1" lang="en-US" altLang="ko-KR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5</a:t>
            </a:r>
            <a:r>
              <a:rPr kumimoji="1" lang="ko-KR" altLang="en-US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시까지</a:t>
            </a:r>
            <a:endParaRPr kumimoji="1" lang="en-US" altLang="ko-KR" sz="2400" dirty="0" smtClean="0">
              <a:solidFill>
                <a:srgbClr val="0000FF"/>
              </a:solidFill>
              <a:latin typeface="Arial" charset="0"/>
              <a:ea typeface="문체부 제목 돋음체" panose="020B0609000101010101" pitchFamily="49" charset="-127"/>
            </a:endParaRPr>
          </a:p>
          <a:p>
            <a:pPr lvl="1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</a:pPr>
            <a:r>
              <a:rPr kumimoji="1" lang="en-US" altLang="ko-KR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     (</a:t>
            </a:r>
            <a:r>
              <a:rPr kumimoji="1" lang="ko-KR" altLang="en-US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웹 입력은 개별 통지 후 안내에 따라 진행됨</a:t>
            </a:r>
            <a:r>
              <a:rPr kumimoji="1" lang="en-US" altLang="ko-KR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)</a:t>
            </a:r>
            <a:endParaRPr kumimoji="1" lang="en-US" altLang="ko-KR" sz="2400" dirty="0">
              <a:solidFill>
                <a:srgbClr val="0000FF"/>
              </a:solidFill>
              <a:latin typeface="Arial" charset="0"/>
              <a:ea typeface="문체부 제목 돋음체" panose="020B0609000101010101" pitchFamily="49" charset="-127"/>
            </a:endParaRPr>
          </a:p>
          <a:p>
            <a:pPr marL="800100" lvl="1" indent="-342900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kumimoji="1" lang="en-US" altLang="ko-KR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GSAT/SW</a:t>
            </a:r>
            <a:r>
              <a:rPr kumimoji="1" lang="ko-KR" altLang="en-US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검정</a:t>
            </a:r>
            <a:r>
              <a:rPr kumimoji="1" lang="en-US" altLang="ko-KR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	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	</a:t>
            </a:r>
            <a:r>
              <a:rPr kumimoji="1" lang="en-US" altLang="ko-KR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: </a:t>
            </a:r>
            <a:r>
              <a:rPr kumimoji="1" lang="en-US" altLang="ko-KR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10</a:t>
            </a:r>
            <a:r>
              <a:rPr kumimoji="1" lang="ko-KR" altLang="en-US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월 중 </a:t>
            </a:r>
            <a:r>
              <a:rPr kumimoji="1" lang="en-US" altLang="ko-KR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(</a:t>
            </a:r>
            <a:r>
              <a:rPr kumimoji="1" lang="ko-KR" altLang="en-US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추후 공지</a:t>
            </a:r>
            <a:r>
              <a:rPr kumimoji="1" lang="en-US" altLang="ko-KR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)</a:t>
            </a:r>
            <a:endParaRPr kumimoji="1" lang="ko-KR" altLang="en-US" sz="2400" dirty="0">
              <a:solidFill>
                <a:srgbClr val="0000FF"/>
              </a:solidFill>
              <a:latin typeface="Arial" charset="0"/>
              <a:ea typeface="문체부 제목 돋음체" panose="020B0609000101010101" pitchFamily="49" charset="-127"/>
            </a:endParaRPr>
          </a:p>
          <a:p>
            <a:pPr marL="800100" lvl="1" indent="-342900" algn="just" fontAlgn="base">
              <a:lnSpc>
                <a:spcPts val="3000"/>
              </a:lnSpc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kumimoji="1" lang="ko-KR" altLang="en-US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면접</a:t>
            </a:r>
            <a:r>
              <a:rPr kumimoji="1" lang="ko-KR" altLang="en-US" sz="2400" dirty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			</a:t>
            </a:r>
            <a:r>
              <a:rPr kumimoji="1" lang="en-US" altLang="ko-KR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	: 11</a:t>
            </a:r>
            <a:r>
              <a:rPr kumimoji="1" lang="ko-KR" altLang="en-US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월 중 </a:t>
            </a:r>
            <a:r>
              <a:rPr kumimoji="1" lang="en-US" altLang="ko-KR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(</a:t>
            </a:r>
            <a:r>
              <a:rPr kumimoji="1" lang="ko-KR" altLang="en-US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추후 공지</a:t>
            </a:r>
            <a:r>
              <a:rPr kumimoji="1" lang="en-US" altLang="ko-KR" sz="2400" dirty="0" smtClean="0">
                <a:solidFill>
                  <a:srgbClr val="0000FF"/>
                </a:solidFill>
                <a:latin typeface="Arial" charset="0"/>
                <a:ea typeface="문체부 제목 돋음체" panose="020B0609000101010101" pitchFamily="49" charset="-127"/>
              </a:rPr>
              <a:t>)</a:t>
            </a:r>
            <a:endParaRPr kumimoji="1" lang="en-US" altLang="ko-KR" sz="2400" dirty="0">
              <a:latin typeface="Arial" charset="0"/>
              <a:ea typeface="문체부 제목 돋음체" panose="020B0609000101010101" pitchFamily="49" charset="-127"/>
            </a:endParaRPr>
          </a:p>
          <a:p>
            <a:pPr marL="268288" indent="-268288" algn="just" fontAlgn="base">
              <a:spcBef>
                <a:spcPts val="12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kumimoji="1" lang="ko-KR" altLang="en-US" sz="2400" dirty="0">
                <a:solidFill>
                  <a:srgbClr val="FF0000"/>
                </a:solidFill>
                <a:latin typeface="Arial" charset="0"/>
                <a:ea typeface="문체부 제목 돋음체" panose="020B0609000101010101" pitchFamily="49" charset="-127"/>
              </a:rPr>
              <a:t>트랙 설명회</a:t>
            </a:r>
            <a:r>
              <a:rPr kumimoji="1" lang="en-US" altLang="ko-KR" sz="2400" dirty="0">
                <a:solidFill>
                  <a:srgbClr val="FF0000"/>
                </a:solidFill>
                <a:latin typeface="Arial" charset="0"/>
                <a:ea typeface="문체부 제목 돋음체" panose="020B0609000101010101" pitchFamily="49" charset="-127"/>
              </a:rPr>
              <a:t>: 2020</a:t>
            </a:r>
            <a:r>
              <a:rPr kumimoji="1" lang="ko-KR" altLang="en-US" sz="2400" dirty="0">
                <a:solidFill>
                  <a:srgbClr val="FF0000"/>
                </a:solidFill>
                <a:latin typeface="Arial" charset="0"/>
                <a:ea typeface="문체부 제목 돋음체" panose="020B0609000101010101" pitchFamily="49" charset="-127"/>
              </a:rPr>
              <a:t>년 </a:t>
            </a:r>
            <a:r>
              <a:rPr kumimoji="1" lang="en-US" altLang="ko-KR" sz="2400" dirty="0">
                <a:solidFill>
                  <a:srgbClr val="FF0000"/>
                </a:solidFill>
                <a:latin typeface="Arial" charset="0"/>
                <a:ea typeface="문체부 제목 돋음체" panose="020B0609000101010101" pitchFamily="49" charset="-127"/>
              </a:rPr>
              <a:t>9</a:t>
            </a:r>
            <a:r>
              <a:rPr kumimoji="1" lang="ko-KR" altLang="en-US" sz="2400" dirty="0" smtClean="0">
                <a:solidFill>
                  <a:srgbClr val="FF0000"/>
                </a:solidFill>
                <a:latin typeface="Arial" charset="0"/>
                <a:ea typeface="문체부 제목 돋음체" panose="020B0609000101010101" pitchFamily="49" charset="-127"/>
              </a:rPr>
              <a:t>월 </a:t>
            </a:r>
            <a:r>
              <a:rPr kumimoji="1" lang="en-US" altLang="ko-KR" sz="2400" dirty="0">
                <a:solidFill>
                  <a:srgbClr val="FF0000"/>
                </a:solidFill>
                <a:latin typeface="Arial" charset="0"/>
                <a:ea typeface="문체부 제목 돋음체" panose="020B0609000101010101" pitchFamily="49" charset="-127"/>
              </a:rPr>
              <a:t>8</a:t>
            </a:r>
            <a:r>
              <a:rPr kumimoji="1" lang="ko-KR" altLang="en-US" sz="2400" dirty="0" smtClean="0">
                <a:solidFill>
                  <a:srgbClr val="FF0000"/>
                </a:solidFill>
                <a:latin typeface="Arial" charset="0"/>
                <a:ea typeface="문체부 제목 돋음체" panose="020B0609000101010101" pitchFamily="49" charset="-127"/>
              </a:rPr>
              <a:t>일</a:t>
            </a:r>
            <a:r>
              <a:rPr kumimoji="1" lang="en-US" altLang="ko-KR" sz="2400" dirty="0">
                <a:solidFill>
                  <a:srgbClr val="FF0000"/>
                </a:solidFill>
                <a:latin typeface="Arial" charset="0"/>
                <a:ea typeface="문체부 제목 돋음체" panose="020B0609000101010101" pitchFamily="49" charset="-127"/>
              </a:rPr>
              <a:t>(</a:t>
            </a:r>
            <a:r>
              <a:rPr kumimoji="1" lang="ko-KR" altLang="en-US" sz="2400" dirty="0">
                <a:solidFill>
                  <a:srgbClr val="FF0000"/>
                </a:solidFill>
                <a:latin typeface="Arial" charset="0"/>
                <a:ea typeface="문체부 제목 돋음체" panose="020B0609000101010101" pitchFamily="49" charset="-127"/>
              </a:rPr>
              <a:t>화</a:t>
            </a:r>
            <a:r>
              <a:rPr kumimoji="1" lang="en-US" altLang="ko-KR" sz="2400" dirty="0">
                <a:solidFill>
                  <a:srgbClr val="FF0000"/>
                </a:solidFill>
                <a:latin typeface="Arial" charset="0"/>
                <a:ea typeface="문체부 제목 돋음체" panose="020B0609000101010101" pitchFamily="49" charset="-127"/>
              </a:rPr>
              <a:t>) </a:t>
            </a:r>
            <a:r>
              <a:rPr kumimoji="1" lang="en-US" altLang="ko-KR" sz="2400" dirty="0" smtClean="0">
                <a:solidFill>
                  <a:srgbClr val="FF0000"/>
                </a:solidFill>
                <a:latin typeface="Arial" charset="0"/>
                <a:ea typeface="문체부 제목 돋음체" panose="020B0609000101010101" pitchFamily="49" charset="-127"/>
              </a:rPr>
              <a:t>16:30~17:30</a:t>
            </a:r>
            <a:endParaRPr kumimoji="1" lang="en-US" altLang="ko-KR" sz="16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 algn="just" fontAlgn="base">
              <a:lnSpc>
                <a:spcPts val="2500"/>
              </a:lnSpc>
              <a:spcBef>
                <a:spcPts val="1200"/>
              </a:spcBef>
              <a:spcAft>
                <a:spcPct val="0"/>
              </a:spcAft>
              <a:buFont typeface="Wingdings" panose="05000000000000000000" pitchFamily="2" charset="2"/>
              <a:buChar char="ü"/>
            </a:pPr>
            <a:r>
              <a:rPr lang="en-US" altLang="ko-KR" sz="2000" b="1" dirty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https://zoom.us/j/93684142107</a:t>
            </a:r>
            <a:r>
              <a:rPr kumimoji="1" lang="en-US" altLang="ko-KR" sz="2000" dirty="0">
                <a:solidFill>
                  <a:srgbClr val="FF0000"/>
                </a:solidFill>
                <a:latin typeface="Arial" charset="0"/>
                <a:ea typeface="문체부 제목 돋음체" panose="020B0609000101010101" pitchFamily="49" charset="-127"/>
              </a:rPr>
              <a:t>(ID: </a:t>
            </a:r>
            <a:r>
              <a:rPr lang="en-US" altLang="ko-KR" sz="2000" b="1" spc="-150" dirty="0">
                <a:solidFill>
                  <a:srgbClr val="FF0000"/>
                </a:solidFill>
                <a:latin typeface="Arial" charset="0"/>
                <a:ea typeface="나눔스퀘어" panose="020B0600000101010101" pitchFamily="50" charset="-127"/>
              </a:rPr>
              <a:t>936</a:t>
            </a:r>
            <a:r>
              <a:rPr lang="en-US" altLang="ko-KR" sz="2000" b="1" spc="-150" dirty="0">
                <a:solidFill>
                  <a:srgbClr val="FF0000"/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 8414 2107, PW: 603569)</a:t>
            </a:r>
            <a:endParaRPr lang="en-US" altLang="ko-KR" sz="2000" b="1" spc="-150" dirty="0">
              <a:solidFill>
                <a:srgbClr val="FF0000"/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0024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312</TotalTime>
  <Words>511</Words>
  <Application>Microsoft Office PowerPoint</Application>
  <PresentationFormat>화면 슬라이드 쇼(4:3)</PresentationFormat>
  <Paragraphs>43</Paragraphs>
  <Slides>7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15" baseType="lpstr">
      <vt:lpstr>HY견고딕</vt:lpstr>
      <vt:lpstr>굴림</vt:lpstr>
      <vt:lpstr>나눔스퀘어</vt:lpstr>
      <vt:lpstr>맑은 고딕</vt:lpstr>
      <vt:lpstr>문체부 제목 돋음체</vt:lpstr>
      <vt:lpstr>Arial</vt:lpstr>
      <vt:lpstr>Wingdings</vt:lpstr>
      <vt:lpstr>1_기본 디자인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R&amp;D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Microsoft Corporation</dc:creator>
  <cp:lastModifiedBy>Choi Heejin</cp:lastModifiedBy>
  <cp:revision>38</cp:revision>
  <dcterms:created xsi:type="dcterms:W3CDTF">2006-10-05T04:04:58Z</dcterms:created>
  <dcterms:modified xsi:type="dcterms:W3CDTF">2020-09-07T07:35:40Z</dcterms:modified>
</cp:coreProperties>
</file>