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29"/>
  </p:notesMasterIdLst>
  <p:sldIdLst>
    <p:sldId id="655" r:id="rId2"/>
    <p:sldId id="654" r:id="rId3"/>
    <p:sldId id="964" r:id="rId4"/>
    <p:sldId id="960" r:id="rId5"/>
    <p:sldId id="967" r:id="rId6"/>
    <p:sldId id="968" r:id="rId7"/>
    <p:sldId id="490" r:id="rId8"/>
    <p:sldId id="349" r:id="rId9"/>
    <p:sldId id="962" r:id="rId10"/>
    <p:sldId id="530" r:id="rId11"/>
    <p:sldId id="357" r:id="rId12"/>
    <p:sldId id="536" r:id="rId13"/>
    <p:sldId id="538" r:id="rId14"/>
    <p:sldId id="540" r:id="rId15"/>
    <p:sldId id="549" r:id="rId16"/>
    <p:sldId id="544" r:id="rId17"/>
    <p:sldId id="545" r:id="rId18"/>
    <p:sldId id="550" r:id="rId19"/>
    <p:sldId id="965" r:id="rId20"/>
    <p:sldId id="966" r:id="rId21"/>
    <p:sldId id="637" r:id="rId22"/>
    <p:sldId id="947" r:id="rId23"/>
    <p:sldId id="951" r:id="rId24"/>
    <p:sldId id="948" r:id="rId25"/>
    <p:sldId id="950" r:id="rId26"/>
    <p:sldId id="959" r:id="rId27"/>
    <p:sldId id="949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579" userDrawn="1">
          <p15:clr>
            <a:srgbClr val="A4A3A4"/>
          </p15:clr>
        </p15:guide>
        <p15:guide id="3" pos="1179" userDrawn="1">
          <p15:clr>
            <a:srgbClr val="A4A3A4"/>
          </p15:clr>
        </p15:guide>
        <p15:guide id="4" orient="horz" pos="527" userDrawn="1">
          <p15:clr>
            <a:srgbClr val="A4A3A4"/>
          </p15:clr>
        </p15:guide>
        <p15:guide id="5" orient="horz" pos="17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000000"/>
    <a:srgbClr val="42B2BA"/>
    <a:srgbClr val="0070C0"/>
    <a:srgbClr val="3751A3"/>
    <a:srgbClr val="1B80BE"/>
    <a:srgbClr val="4A5E8E"/>
    <a:srgbClr val="FD6E6B"/>
    <a:srgbClr val="FF9933"/>
    <a:srgbClr val="047D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7" autoAdjust="0"/>
    <p:restoredTop sz="96158" autoAdjust="0"/>
  </p:normalViewPr>
  <p:slideViewPr>
    <p:cSldViewPr>
      <p:cViewPr varScale="1">
        <p:scale>
          <a:sx n="104" d="100"/>
          <a:sy n="104" d="100"/>
        </p:scale>
        <p:origin x="288" y="86"/>
      </p:cViewPr>
      <p:guideLst>
        <p:guide pos="5579"/>
        <p:guide pos="1179"/>
        <p:guide orient="horz" pos="527"/>
        <p:guide orient="horz" pos="17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108" d="100"/>
          <a:sy n="108" d="100"/>
        </p:scale>
        <p:origin x="2478" y="120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900" b="1" i="0" u="none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Sheet1!$B$2:$B$4</c:f>
              <c:numCache>
                <c:formatCode>0.0%</c:formatCode>
                <c:ptCount val="3"/>
                <c:pt idx="0">
                  <c:v>0.86199999999999999</c:v>
                </c:pt>
                <c:pt idx="1">
                  <c:v>0.96399999999999997</c:v>
                </c:pt>
                <c:pt idx="2">
                  <c:v>0.96199999999999997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39-4E3A-8B6A-ED9C5ED014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-1986979312"/>
        <c:axId val="-1986968976"/>
      </c:barChart>
      <c:catAx>
        <c:axId val="-198697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05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68976"/>
        <c:crosses val="autoZero"/>
        <c:auto val="1"/>
        <c:lblAlgn val="ctr"/>
        <c:lblOffset val="100"/>
        <c:tickMarkSkip val="1"/>
        <c:noMultiLvlLbl val="0"/>
      </c:catAx>
      <c:valAx>
        <c:axId val="-1986968976"/>
        <c:scaling>
          <c:orientation val="minMax"/>
          <c:max val="1"/>
          <c:min val="0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79312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16EF-4CE4-BABA-E9381BE95AE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16EF-4CE4-BABA-E9381BE95AE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16EF-4CE4-BABA-E9381BE95AE4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16EF-4CE4-BABA-E9381BE95AE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16EF-4CE4-BABA-E9381BE95AE4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16EF-4CE4-BABA-E9381BE95AE4}"/>
              </c:ext>
            </c:extLst>
          </c:dPt>
          <c:dLbls>
            <c:delete val="1"/>
          </c:dLbls>
          <c:cat>
            <c:strRef>
              <c:f>Sheet1!$A$2:$A$7</c:f>
              <c:strCache>
                <c:ptCount val="6"/>
                <c:pt idx="0">
                  <c:v>대기업</c:v>
                </c:pt>
                <c:pt idx="1">
                  <c:v>공기업</c:v>
                </c:pt>
                <c:pt idx="2">
                  <c:v>중소기업</c:v>
                </c:pt>
                <c:pt idx="3">
                  <c:v>연구소</c:v>
                </c:pt>
                <c:pt idx="4">
                  <c:v>진학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0.67</c:v>
                </c:pt>
                <c:pt idx="1">
                  <c:v>0.01</c:v>
                </c:pt>
                <c:pt idx="2">
                  <c:v>0.15</c:v>
                </c:pt>
                <c:pt idx="3">
                  <c:v>0.02</c:v>
                </c:pt>
                <c:pt idx="4">
                  <c:v>0.13</c:v>
                </c:pt>
                <c:pt idx="5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6EF-4CE4-BABA-E9381BE95AE4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783C-489E-B1F6-30FDA69A371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783C-489E-B1F6-30FDA69A371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783C-489E-B1F6-30FDA69A3715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783C-489E-B1F6-30FDA69A371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783C-489E-B1F6-30FDA69A3715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783C-489E-B1F6-30FDA69A3715}"/>
              </c:ext>
            </c:extLst>
          </c:dPt>
          <c:dLbls>
            <c:delete val="1"/>
          </c:dLbls>
          <c:cat>
            <c:strRef>
              <c:f>Sheet1!$A$2:$A$7</c:f>
              <c:strCache>
                <c:ptCount val="6"/>
                <c:pt idx="0">
                  <c:v>대기업</c:v>
                </c:pt>
                <c:pt idx="1">
                  <c:v>공기업</c:v>
                </c:pt>
                <c:pt idx="2">
                  <c:v>중소기업</c:v>
                </c:pt>
                <c:pt idx="3">
                  <c:v>연구소</c:v>
                </c:pt>
                <c:pt idx="4">
                  <c:v>진학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0.72</c:v>
                </c:pt>
                <c:pt idx="1">
                  <c:v>0.01</c:v>
                </c:pt>
                <c:pt idx="2">
                  <c:v>0.12</c:v>
                </c:pt>
                <c:pt idx="3">
                  <c:v>0.02</c:v>
                </c:pt>
                <c:pt idx="4">
                  <c:v>0.11</c:v>
                </c:pt>
                <c:pt idx="5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783C-489E-B1F6-30FDA69A3715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취업율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900" b="1" i="0" u="none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Sheet1!$B$2:$B$4</c:f>
              <c:numCache>
                <c:formatCode>0.0%</c:formatCode>
                <c:ptCount val="3"/>
                <c:pt idx="0">
                  <c:v>0.87</c:v>
                </c:pt>
                <c:pt idx="1">
                  <c:v>0.78900000000000003</c:v>
                </c:pt>
                <c:pt idx="2">
                  <c:v>0.78600000000000003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D-4E4D-AB10-85987FD843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-1986963536"/>
        <c:axId val="-1986985296"/>
      </c:barChart>
      <c:catAx>
        <c:axId val="-1986963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05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85296"/>
        <c:crosses val="autoZero"/>
        <c:auto val="1"/>
        <c:lblAlgn val="ctr"/>
        <c:lblOffset val="100"/>
        <c:tickMarkSkip val="1"/>
        <c:noMultiLvlLbl val="0"/>
      </c:catAx>
      <c:valAx>
        <c:axId val="-1986985296"/>
        <c:scaling>
          <c:orientation val="minMax"/>
          <c:max val="1"/>
          <c:min val="0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63536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CE3F-43CC-998E-D0FB1110885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CE3F-43CC-998E-D0FB1110885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CE3F-43CC-998E-D0FB1110885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CE3F-43CC-998E-D0FB1110885C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대기업</c:v>
                </c:pt>
                <c:pt idx="1">
                  <c:v>기타</c:v>
                </c:pt>
                <c:pt idx="2">
                  <c:v>진학</c:v>
                </c:pt>
                <c:pt idx="3">
                  <c:v>미취업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0.36</c:v>
                </c:pt>
                <c:pt idx="1">
                  <c:v>0.12</c:v>
                </c:pt>
                <c:pt idx="2">
                  <c:v>0.43</c:v>
                </c:pt>
                <c:pt idx="3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E3F-43CC-998E-D0FB1110885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EB8AEF-134F-4D01-B1BD-D385E9BE5C0E}" type="datetimeFigureOut">
              <a:rPr lang="ko-KR" altLang="en-US" smtClean="0"/>
              <a:pPr/>
              <a:t>2022-10-11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702E9-C0B8-4645-B149-FAFE4A291E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5069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1E751F-A94C-4EE3-910F-893A699336F9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127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01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566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944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461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966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033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4450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023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274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3603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284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3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직사각형 5"/>
            <p:cNvSpPr/>
            <p:nvPr userDrawn="1"/>
          </p:nvSpPr>
          <p:spPr>
            <a:xfrm>
              <a:off x="0" y="5668"/>
              <a:ext cx="9144000" cy="685233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9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158999" y="130311"/>
            <a:ext cx="8035453" cy="763551"/>
          </a:xfrm>
        </p:spPr>
        <p:txBody>
          <a:bodyPr rtlCol="0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F4E2DF6-E57F-4EF3-83A2-6E912E7FA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3009-380E-42C5-8940-83A8557D997A}" type="datetime1">
              <a:rPr lang="ko-KR" altLang="en-US" smtClean="0"/>
              <a:t>2022-10-11</a:t>
            </a:fld>
            <a:endParaRPr lang="ko-KR" altLang="en-US"/>
          </a:p>
        </p:txBody>
      </p:sp>
      <p:sp>
        <p:nvSpPr>
          <p:cNvPr id="7" name="바닥글 개체 틀 6">
            <a:extLst>
              <a:ext uri="{FF2B5EF4-FFF2-40B4-BE49-F238E27FC236}">
                <a16:creationId xmlns:a16="http://schemas.microsoft.com/office/drawing/2014/main" id="{61C05EB6-2414-47AA-84BF-2AFBF1405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79C420CD-69C1-4115-B682-769030C55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1401" y="130311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171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3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직사각형 7"/>
            <p:cNvSpPr/>
            <p:nvPr userDrawn="1"/>
          </p:nvSpPr>
          <p:spPr>
            <a:xfrm>
              <a:off x="0" y="5668"/>
              <a:ext cx="9144000" cy="685233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9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87524" y="130311"/>
            <a:ext cx="8035453" cy="763551"/>
          </a:xfrm>
        </p:spPr>
        <p:txBody>
          <a:bodyPr rtlCol="0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7DFDA7E-82BE-4CA7-BD5C-378DEAF78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EB550-4F75-4A97-AC9B-17BDB0F47D8C}" type="datetime1">
              <a:rPr lang="ko-KR" altLang="en-US" smtClean="0"/>
              <a:t>2022-10-11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5B1AD12-51C5-4884-9B43-C1FD436F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4638B39-EA5B-44FA-AE2A-46D29441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6892" y="125618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171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9"/>
          <a:stretch/>
        </p:blipFill>
        <p:spPr>
          <a:xfrm>
            <a:off x="0" y="571500"/>
            <a:ext cx="9143245" cy="457309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92" y="-8054"/>
            <a:ext cx="3742635" cy="685743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99" y="1846153"/>
            <a:ext cx="2115137" cy="145072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2" r="34192"/>
          <a:stretch/>
        </p:blipFill>
        <p:spPr>
          <a:xfrm>
            <a:off x="348" y="5769260"/>
            <a:ext cx="5507756" cy="108874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" y="872716"/>
            <a:ext cx="4467999" cy="956993"/>
          </a:xfrm>
          <a:prstGeom prst="rect">
            <a:avLst/>
          </a:prstGeom>
        </p:spPr>
      </p:pic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9CE4982-5C31-41C1-9E9C-524F532B6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611A-1CD6-4C10-A82E-288C5F824D87}" type="datetime1">
              <a:rPr lang="ko-KR" altLang="en-US" smtClean="0"/>
              <a:t>2022-10-11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8A2C48F-C24A-443B-B3D7-2F0F11070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D63D037-E9F4-40DD-BA59-343686C84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6256" y="206375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56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9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BBC4D-9CB2-43A6-BA38-2F3680A06AF3}" type="datetime1">
              <a:rPr lang="ko-KR" altLang="en-US" smtClean="0"/>
              <a:t>2022-10-11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4" r:id="rId3"/>
    <p:sldLayoutId id="2147483668" r:id="rId4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sogang-ac-kr.zoom.us/j/6517020773?pwd=WS9UblF1MjJqSSsrVFlNQjdaUG5CQT09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image" Target="../media/image16.png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3" Type="http://schemas.openxmlformats.org/officeDocument/2006/relationships/image" Target="../media/image18.jpeg"/><Relationship Id="rId21" Type="http://schemas.openxmlformats.org/officeDocument/2006/relationships/image" Target="../media/image35.jpeg"/><Relationship Id="rId7" Type="http://schemas.openxmlformats.org/officeDocument/2006/relationships/image" Target="../media/image22.jpeg"/><Relationship Id="rId12" Type="http://schemas.openxmlformats.org/officeDocument/2006/relationships/image" Target="../media/image26.jpg"/><Relationship Id="rId17" Type="http://schemas.openxmlformats.org/officeDocument/2006/relationships/image" Target="../media/image31.jpeg"/><Relationship Id="rId25" Type="http://schemas.openxmlformats.org/officeDocument/2006/relationships/image" Target="../media/image39.jp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0.jpeg"/><Relationship Id="rId20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5.jpeg"/><Relationship Id="rId24" Type="http://schemas.openxmlformats.org/officeDocument/2006/relationships/image" Target="../media/image38.JPG"/><Relationship Id="rId5" Type="http://schemas.openxmlformats.org/officeDocument/2006/relationships/image" Target="../media/image20.jpeg"/><Relationship Id="rId15" Type="http://schemas.openxmlformats.org/officeDocument/2006/relationships/image" Target="../media/image29.jpeg"/><Relationship Id="rId23" Type="http://schemas.openxmlformats.org/officeDocument/2006/relationships/image" Target="../media/image37.JPG"/><Relationship Id="rId10" Type="http://schemas.openxmlformats.org/officeDocument/2006/relationships/image" Target="../media/image24.jpeg"/><Relationship Id="rId19" Type="http://schemas.openxmlformats.org/officeDocument/2006/relationships/image" Target="../media/image33.jpeg"/><Relationship Id="rId4" Type="http://schemas.openxmlformats.org/officeDocument/2006/relationships/image" Target="../media/image19.jpeg"/><Relationship Id="rId9" Type="http://schemas.openxmlformats.org/officeDocument/2006/relationships/image" Target="../media/image23.png"/><Relationship Id="rId14" Type="http://schemas.openxmlformats.org/officeDocument/2006/relationships/image" Target="../media/image28.jpeg"/><Relationship Id="rId22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jpe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kr/url?sa=i&amp;rct=j&amp;q=&amp;esrc=s&amp;source=images&amp;cd=&amp;cad=rja&amp;uact=8&amp;ved=0CAcQjRxqFQoTCLH5-KD78cgCFSKrpgodRAsK4g&amp;url=http://www.itechedu.com/bbs/tb.php/nie/61&amp;psig=AFQjCNFhKqe1Nt4DOO1wpDTiAILs860fIA&amp;ust=1446561328535598" TargetMode="External"/><Relationship Id="rId13" Type="http://schemas.openxmlformats.org/officeDocument/2006/relationships/image" Target="../media/image58.jpeg"/><Relationship Id="rId18" Type="http://schemas.openxmlformats.org/officeDocument/2006/relationships/image" Target="../media/image62.png"/><Relationship Id="rId3" Type="http://schemas.openxmlformats.org/officeDocument/2006/relationships/image" Target="../media/image44.png"/><Relationship Id="rId7" Type="http://schemas.openxmlformats.org/officeDocument/2006/relationships/image" Target="../media/image55.jpeg"/><Relationship Id="rId12" Type="http://schemas.openxmlformats.org/officeDocument/2006/relationships/hyperlink" Target="http://www.google.com/url?sa=i&amp;rct=j&amp;q=&amp;esrc=s&amp;frm=1&amp;source=images&amp;cd=&amp;cad=rja&amp;docid=ms768U2QKCwEgM&amp;tbnid=JpqAc7ex0XDBKM:&amp;ved=&amp;url=http://hplusmagazine.com/2012/10/02/the-buzz-of-the-hive-mind-artificial-bee-brains/&amp;ei=88dnUYT2AuKbiALj5IG4DA&amp;bvm=bv.45175338,d.cGE&amp;psig=AFQjCNGx8PVaSaTB-qwc2VSiSSZAFcRhQQ&amp;ust=1365842291382913" TargetMode="External"/><Relationship Id="rId17" Type="http://schemas.openxmlformats.org/officeDocument/2006/relationships/image" Target="../media/image6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oogle.co.kr/url?sa=i&amp;rct=j&amp;q=&amp;esrc=s&amp;source=images&amp;cd=&amp;cad=rja&amp;uact=8&amp;ved=0CAcQjRxqFQoTCLXMtOv68cgCFWMYpgodRu8Dhw&amp;url=http://www.slideshare.net/GGVCapital/ggv-capital-viewpoint-internet-of-things&amp;psig=AFQjCNEVCQyxZBfiEC4TxoUYskA9ofHSAQ&amp;ust=1446561235650964" TargetMode="External"/><Relationship Id="rId11" Type="http://schemas.openxmlformats.org/officeDocument/2006/relationships/image" Target="../media/image57.jpeg"/><Relationship Id="rId5" Type="http://schemas.openxmlformats.org/officeDocument/2006/relationships/image" Target="../media/image54.png"/><Relationship Id="rId15" Type="http://schemas.openxmlformats.org/officeDocument/2006/relationships/image" Target="../media/image59.jpeg"/><Relationship Id="rId10" Type="http://schemas.openxmlformats.org/officeDocument/2006/relationships/hyperlink" Target="https://www.google.co.kr/url?sa=i&amp;rct=j&amp;q=&amp;esrc=s&amp;source=images&amp;cd=&amp;cad=rja&amp;uact=8&amp;ved=0CAcQjRxqFQoTCK2otYv58cgCFcEapgodyRkI_A&amp;url=https://occupycorporatism.com/new-microchip-can-mimic-how-a-human-brain-thinks/&amp;psig=AFQjCNGj-Ve8ipjXWTkYZkAPTrgPNajpKQ&amp;ust=1446560698514060" TargetMode="External"/><Relationship Id="rId19" Type="http://schemas.openxmlformats.org/officeDocument/2006/relationships/image" Target="../media/image63.png"/><Relationship Id="rId4" Type="http://schemas.openxmlformats.org/officeDocument/2006/relationships/image" Target="../media/image46.png"/><Relationship Id="rId9" Type="http://schemas.openxmlformats.org/officeDocument/2006/relationships/image" Target="../media/image56.jpeg"/><Relationship Id="rId14" Type="http://schemas.openxmlformats.org/officeDocument/2006/relationships/hyperlink" Target="https://www.google.co.kr/url?sa=i&amp;rct=j&amp;q=&amp;esrc=s&amp;source=images&amp;cd=&amp;ved=0CAcQjRxqFQoTCNDvxYD88cgCFWXnpgod-_YDIA&amp;url=https://capocaccia.ethz.ch/capo/wiki/2014/Workgroups&amp;bvm=bv.106379543,d.dGY&amp;psig=AFQjCNEewhvtEI1zAUidAtpyG_ntJhoaYg&amp;ust=1446561540959451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44.png"/><Relationship Id="rId7" Type="http://schemas.openxmlformats.org/officeDocument/2006/relationships/image" Target="../media/image67.png"/><Relationship Id="rId12" Type="http://schemas.openxmlformats.org/officeDocument/2006/relationships/image" Target="../media/image7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46.png"/><Relationship Id="rId9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69.png"/><Relationship Id="rId3" Type="http://schemas.openxmlformats.org/officeDocument/2006/relationships/image" Target="../media/image46.png"/><Relationship Id="rId7" Type="http://schemas.openxmlformats.org/officeDocument/2006/relationships/image" Target="../media/image75.jpeg"/><Relationship Id="rId12" Type="http://schemas.openxmlformats.org/officeDocument/2006/relationships/image" Target="../media/image6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jpeg"/><Relationship Id="rId11" Type="http://schemas.openxmlformats.org/officeDocument/2006/relationships/image" Target="../media/image66.jpeg"/><Relationship Id="rId5" Type="http://schemas.openxmlformats.org/officeDocument/2006/relationships/image" Target="../media/image73.png"/><Relationship Id="rId15" Type="http://schemas.openxmlformats.org/officeDocument/2006/relationships/image" Target="../media/image79.jpg"/><Relationship Id="rId10" Type="http://schemas.openxmlformats.org/officeDocument/2006/relationships/image" Target="../media/image78.jpeg"/><Relationship Id="rId4" Type="http://schemas.openxmlformats.org/officeDocument/2006/relationships/image" Target="../media/image10.png"/><Relationship Id="rId9" Type="http://schemas.openxmlformats.org/officeDocument/2006/relationships/image" Target="../media/image77.jpeg"/><Relationship Id="rId1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e.sogang.ac.kr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e.sogang.ac.kr/eeTV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hyperlink" Target="http://ee.sogang.ac.kr/" TargetMode="Externa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hyperlink" Target="https://forms.gle/SakrovyRUxkmRgXZ7" TargetMode="Externa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ppp103207@sogang.ac.kr" TargetMode="External"/><Relationship Id="rId2" Type="http://schemas.openxmlformats.org/officeDocument/2006/relationships/hyperlink" Target="mailto:wsung@sogang.ac.kr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eeabeek@sogang.ac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잔디, 실외, 하늘이(가) 표시된 사진&#10;&#10;자동 생성된 설명">
            <a:extLst>
              <a:ext uri="{FF2B5EF4-FFF2-40B4-BE49-F238E27FC236}">
                <a16:creationId xmlns:a16="http://schemas.microsoft.com/office/drawing/2014/main" id="{AA10796C-1483-4B60-BB9C-328899E241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92000"/>
                    </a14:imgEffect>
                    <a14:imgEffect>
                      <a14:brightnessContrast bright="-1000" contrast="-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7" name="부제목 2"/>
          <p:cNvSpPr txBox="1">
            <a:spLocks/>
          </p:cNvSpPr>
          <p:nvPr/>
        </p:nvSpPr>
        <p:spPr>
          <a:xfrm>
            <a:off x="539552" y="2495218"/>
            <a:ext cx="8039308" cy="861774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r" rtl="0" eaLnBrk="0" fontAlgn="base" latinLnBrk="1" hangingPunct="0"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sz="2000" b="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1800"/>
              </a:spcBef>
            </a:pP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2022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년 </a:t>
            </a:r>
            <a:r>
              <a:rPr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10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월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13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일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목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 18:00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시 </a:t>
            </a:r>
            <a:endParaRPr kumimoji="0" lang="en-US" altLang="ko-KR" b="1" dirty="0">
              <a:solidFill>
                <a:srgbClr val="00206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>
              <a:spcBef>
                <a:spcPts val="1200"/>
              </a:spcBef>
            </a:pP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Zoom Online </a:t>
            </a: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71137" y="644503"/>
            <a:ext cx="8401726" cy="637849"/>
          </a:xfrm>
          <a:prstGeom prst="rect">
            <a:avLst/>
          </a:prstGeom>
          <a:noFill/>
        </p:spPr>
        <p:txBody>
          <a:bodyPr wrap="square" lIns="180000" tIns="72000" rIns="180000" bIns="72000" anchor="ctr" anchorCtr="0">
            <a:sp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전자공학과 대학원 소개 및</a:t>
            </a:r>
            <a:endParaRPr kumimoji="0" lang="en-US" altLang="ko-KR" sz="3600" dirty="0">
              <a:solidFill>
                <a:schemeClr val="accent6">
                  <a:lumMod val="75000"/>
                </a:schemeClr>
              </a:solidFill>
              <a:latin typeface="Calisto MT" panose="02040603050505030304" pitchFamily="18" charset="0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15E67317-BEAD-4BB3-B21B-4E8488538BC8}"/>
              </a:ext>
            </a:extLst>
          </p:cNvPr>
          <p:cNvSpPr txBox="1">
            <a:spLocks/>
          </p:cNvSpPr>
          <p:nvPr/>
        </p:nvSpPr>
        <p:spPr>
          <a:xfrm>
            <a:off x="1292437" y="116632"/>
            <a:ext cx="6533537" cy="432048"/>
          </a:xfrm>
          <a:prstGeom prst="rect">
            <a:avLst/>
          </a:prstGeom>
          <a:solidFill>
            <a:srgbClr val="002060"/>
          </a:solidFill>
          <a:ln w="3175">
            <a:solidFill>
              <a:srgbClr val="0070C0"/>
            </a:solidFill>
          </a:ln>
        </p:spPr>
        <p:txBody>
          <a:bodyPr lIns="180000" tIns="46800" rIns="180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ko-KR" altLang="en-US" sz="1400" b="0" dirty="0">
                <a:solidFill>
                  <a:schemeClr val="bg1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F53E357F-9C97-42F1-8382-0DE02A86077F}"/>
              </a:ext>
            </a:extLst>
          </p:cNvPr>
          <p:cNvSpPr txBox="1">
            <a:spLocks/>
          </p:cNvSpPr>
          <p:nvPr/>
        </p:nvSpPr>
        <p:spPr>
          <a:xfrm>
            <a:off x="629561" y="4603502"/>
            <a:ext cx="7859288" cy="1951029"/>
          </a:xfrm>
          <a:prstGeom prst="rect">
            <a:avLst/>
          </a:prstGeom>
          <a:solidFill>
            <a:srgbClr val="99FF66"/>
          </a:solidFill>
          <a:ln w="3175">
            <a:noFill/>
          </a:ln>
        </p:spPr>
        <p:txBody>
          <a:bodyPr wrap="square" lIns="108000" tIns="72000" rIns="108000" bIns="72000">
            <a:spAutoFit/>
          </a:bodyPr>
          <a:lstStyle>
            <a:lvl1pPr marL="162000" marR="0" indent="-162000" algn="l" defTabSz="914400" rtl="0" eaLnBrk="0" fontAlgn="base" latinLnBrk="1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itchFamily="2" charset="2"/>
              <a:buChar char="§"/>
              <a:tabLst/>
              <a:defRPr kumimoji="1" lang="en-US" altLang="ko-KR" sz="1000" b="0" kern="120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360000" indent="-144000" algn="l" rtl="0" eaLnBrk="0" fontAlgn="base" latinLnBrk="1" hangingPunct="0">
              <a:spcBef>
                <a:spcPts val="200"/>
              </a:spcBef>
              <a:spcAft>
                <a:spcPct val="0"/>
              </a:spcAft>
              <a:buClr>
                <a:srgbClr val="C00000"/>
              </a:buClr>
              <a:buFont typeface="Wingdings" panose="05000000000000000000" pitchFamily="2" charset="2"/>
              <a:buChar char="w"/>
              <a:defRPr kumimoji="1" lang="en-US" altLang="ko-KR" sz="1000" b="0" kern="12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360000" indent="-13320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008000"/>
              </a:buClr>
              <a:buFont typeface="Comic Sans MS" panose="030F0702030302020204" pitchFamily="66" charset="0"/>
              <a:buChar char="–"/>
              <a:tabLst>
                <a:tab pos="1081088" algn="l"/>
              </a:tabLst>
              <a:defRPr kumimoji="1" lang="en-US" altLang="ko-KR" sz="1000" b="0" kern="1200" dirty="0" smtClean="0"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  <a:ea typeface="Tahoma" pitchFamily="34" charset="0"/>
                <a:cs typeface="Tahoma" pitchFamily="34" charset="0"/>
              </a:defRPr>
            </a:lvl3pPr>
            <a:lvl4pPr marL="720000" indent="-194400" algn="l" rtl="0" eaLnBrk="0" fontAlgn="base" latinLnBrk="1" hangingPunct="0">
              <a:spcBef>
                <a:spcPts val="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720000" indent="-176400" algn="l" rtl="0" eaLnBrk="0" fontAlgn="base" latinLnBrk="1" hangingPunct="0"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§"/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720000" indent="-1440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900" b="1" kern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720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700" b="1" kern="1200" dirty="0" smtClean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endParaRPr lang="en-US" altLang="ko-KR" dirty="0"/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Zoom </a:t>
            </a:r>
            <a:r>
              <a:rPr lang="ko-KR" altLang="en-US" sz="1200" b="1" dirty="0"/>
              <a:t>접속정보</a:t>
            </a:r>
            <a:r>
              <a:rPr lang="en-US" altLang="ko-KR" sz="1200" b="1" dirty="0"/>
              <a:t>: </a:t>
            </a:r>
            <a:r>
              <a:rPr lang="en-US" altLang="ko-KR" sz="1200" dirty="0">
                <a:hlinkClick r:id="rId5"/>
              </a:rPr>
              <a:t>https://sogang-ac-kr.zoom.us/j/6517020773?pwd=WS9UblF1MjJqSSsrVFlNQjdaUG5CQT09</a:t>
            </a:r>
            <a:r>
              <a:rPr lang="en-US" altLang="ko-KR" sz="1200" dirty="0"/>
              <a:t> </a:t>
            </a:r>
          </a:p>
          <a:p>
            <a:pPr marL="0" indent="0" algn="ctr">
              <a:spcBef>
                <a:spcPts val="200"/>
              </a:spcBef>
              <a:buNone/>
            </a:pP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ko-KR" altLang="en-US" sz="1200" b="1" dirty="0"/>
              <a:t>본 설명회 참석 학생들은 </a:t>
            </a:r>
            <a:r>
              <a:rPr lang="en-US" altLang="ko-KR" sz="1200" b="1" dirty="0"/>
              <a:t>Zoom ID</a:t>
            </a:r>
            <a:r>
              <a:rPr lang="ko-KR" altLang="en-US" sz="1200" b="1" dirty="0"/>
              <a:t>를 </a:t>
            </a:r>
            <a:r>
              <a:rPr lang="en-US" altLang="ko-KR" sz="1200" b="1" dirty="0"/>
              <a:t>“</a:t>
            </a:r>
            <a:r>
              <a:rPr lang="ko-KR" altLang="en-US" sz="1200" b="1" dirty="0"/>
              <a:t>학번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이름</a:t>
            </a:r>
            <a:r>
              <a:rPr lang="en-US" altLang="ko-KR" sz="1200" b="1" dirty="0"/>
              <a:t>” </a:t>
            </a:r>
            <a:r>
              <a:rPr lang="ko-KR" altLang="en-US" sz="1200" b="1" dirty="0"/>
              <a:t>형태로 설정하여 주시기 바랍니다</a:t>
            </a:r>
            <a:r>
              <a:rPr lang="en-US" altLang="ko-KR" sz="1200" b="1" dirty="0"/>
              <a:t>. </a:t>
            </a:r>
          </a:p>
          <a:p>
            <a:pPr marL="0" indent="0" algn="ctr">
              <a:spcBef>
                <a:spcPts val="200"/>
              </a:spcBef>
              <a:buNone/>
            </a:pP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2022</a:t>
            </a:r>
            <a:r>
              <a:rPr lang="ko-KR" altLang="en-US" sz="1200" b="1" dirty="0"/>
              <a:t>년 </a:t>
            </a:r>
            <a:r>
              <a:rPr lang="en-US" altLang="ko-KR" sz="1200" b="1" dirty="0"/>
              <a:t>2</a:t>
            </a:r>
            <a:r>
              <a:rPr lang="ko-KR" altLang="en-US" sz="1200" b="1" dirty="0"/>
              <a:t>학기 디자인프로젝트 대상자가 아닌 경우 </a:t>
            </a: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(</a:t>
            </a:r>
            <a:r>
              <a:rPr lang="ko-KR" altLang="en-US" sz="1200" b="1" dirty="0"/>
              <a:t>즉 다음학기가 마지막 학기가 아니거나</a:t>
            </a:r>
            <a:r>
              <a:rPr lang="en-US" altLang="ko-KR" sz="1200" b="1" dirty="0"/>
              <a:t>, </a:t>
            </a:r>
            <a:r>
              <a:rPr lang="ko-KR" altLang="en-US" sz="1200" b="1" dirty="0" err="1"/>
              <a:t>타교생</a:t>
            </a:r>
            <a:r>
              <a:rPr lang="ko-KR" altLang="en-US" sz="1200" b="1" dirty="0"/>
              <a:t> 참석자인 경우</a:t>
            </a:r>
            <a:r>
              <a:rPr lang="en-US" altLang="ko-KR" sz="1200" b="1" dirty="0"/>
              <a:t>)</a:t>
            </a:r>
            <a:r>
              <a:rPr lang="ko-KR" altLang="en-US" sz="1200" b="1" dirty="0"/>
              <a:t>는 </a:t>
            </a: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ko-KR" altLang="en-US" sz="1200" b="1" dirty="0"/>
              <a:t>채팅창에 </a:t>
            </a:r>
            <a:r>
              <a:rPr lang="en-US" altLang="ko-KR" sz="1200" b="1" dirty="0"/>
              <a:t>“</a:t>
            </a:r>
            <a:r>
              <a:rPr lang="ko-KR" altLang="en-US" sz="1200" b="1" dirty="0"/>
              <a:t>소속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학년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학번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이름</a:t>
            </a:r>
            <a:r>
              <a:rPr lang="en-US" altLang="ko-KR" sz="1200" b="1" dirty="0"/>
              <a:t>”</a:t>
            </a:r>
            <a:r>
              <a:rPr lang="ko-KR" altLang="en-US" sz="1200" b="1" dirty="0"/>
              <a:t>을 기재하여 주시기 바랍니다</a:t>
            </a:r>
            <a:r>
              <a:rPr lang="en-US" altLang="ko-KR" sz="1200" b="1" dirty="0"/>
              <a:t>. 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ko-KR" dirty="0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8A12703D-3AE5-48DF-A7E4-DD11A1EE7827}"/>
              </a:ext>
            </a:extLst>
          </p:cNvPr>
          <p:cNvSpPr txBox="1">
            <a:spLocks/>
          </p:cNvSpPr>
          <p:nvPr/>
        </p:nvSpPr>
        <p:spPr>
          <a:xfrm>
            <a:off x="371137" y="1278983"/>
            <a:ext cx="8401726" cy="637849"/>
          </a:xfrm>
          <a:prstGeom prst="rect">
            <a:avLst/>
          </a:prstGeom>
          <a:noFill/>
        </p:spPr>
        <p:txBody>
          <a:bodyPr wrap="square" lIns="180000" tIns="72000" rIns="180000" bIns="72000" anchor="ctr" anchorCtr="0">
            <a:sp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2023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년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1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학기 디자인프로젝트 설명회</a:t>
            </a:r>
            <a:endParaRPr kumimoji="0" lang="en-US" altLang="ko-KR" sz="3600" dirty="0">
              <a:solidFill>
                <a:schemeClr val="accent6">
                  <a:lumMod val="75000"/>
                </a:schemeClr>
              </a:solidFill>
              <a:latin typeface="Calisto MT" panose="02040603050505030304" pitchFamily="18" charset="0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0717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CC0000"/>
            </a:solidFill>
          </a:ln>
        </p:spPr>
        <p:txBody>
          <a:bodyPr lIns="648000" tIns="72000" rIns="648000" bIns="72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dirty="0">
                <a:solidFill>
                  <a:srgbClr val="CC000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진행 순서</a:t>
            </a:r>
            <a:r>
              <a:rPr kumimoji="0" lang="en-US" altLang="ko-KR" dirty="0">
                <a:solidFill>
                  <a:srgbClr val="CC000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endParaRPr kumimoji="0" lang="ko-KR" altLang="en-US" dirty="0">
              <a:solidFill>
                <a:srgbClr val="CC0000"/>
              </a:solidFill>
              <a:latin typeface="Lucida Sans" panose="020B060203050402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21627817-2B23-426E-9756-30D2A5A0C7AD}"/>
              </a:ext>
            </a:extLst>
          </p:cNvPr>
          <p:cNvSpPr txBox="1">
            <a:spLocks/>
          </p:cNvSpPr>
          <p:nvPr/>
        </p:nvSpPr>
        <p:spPr>
          <a:xfrm>
            <a:off x="460737" y="2159715"/>
            <a:ext cx="8222525" cy="3526707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ko-KR" altLang="en-US" dirty="0"/>
              <a:t>서강대학교 전자공학과 대학원 소개 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연구 분야 소개 </a:t>
            </a:r>
            <a:r>
              <a:rPr kumimoji="0" lang="en-US" altLang="ko-KR" dirty="0"/>
              <a:t>/ </a:t>
            </a:r>
            <a:r>
              <a:rPr kumimoji="0" lang="ko-KR" altLang="en-US" dirty="0"/>
              <a:t>연구실 소개 동영상 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디자인프로젝트 지도 연구실 배정 안내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질의 및 응답</a:t>
            </a:r>
          </a:p>
        </p:txBody>
      </p:sp>
    </p:spTree>
    <p:extLst>
      <p:ext uri="{BB962C8B-B14F-4D97-AF65-F5344CB8AC3E}">
        <p14:creationId xmlns:p14="http://schemas.microsoft.com/office/powerpoint/2010/main" val="581473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B1DC4B8-A769-4E1E-87E9-74889402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D48897BD-31A5-4CEA-A1BC-7187921D88CA}"/>
              </a:ext>
            </a:extLst>
          </p:cNvPr>
          <p:cNvGrpSpPr/>
          <p:nvPr/>
        </p:nvGrpSpPr>
        <p:grpSpPr>
          <a:xfrm>
            <a:off x="795638" y="3304555"/>
            <a:ext cx="7565043" cy="2356694"/>
            <a:chOff x="613914" y="2069366"/>
            <a:chExt cx="7565043" cy="2347593"/>
          </a:xfrm>
        </p:grpSpPr>
        <p:sp>
          <p:nvSpPr>
            <p:cNvPr id="4" name="모서리가 둥근 직사각형 168">
              <a:extLst>
                <a:ext uri="{FF2B5EF4-FFF2-40B4-BE49-F238E27FC236}">
                  <a16:creationId xmlns:a16="http://schemas.microsoft.com/office/drawing/2014/main" id="{A3BED912-7A92-4CB9-B1BB-5B09CE358E99}"/>
                </a:ext>
              </a:extLst>
            </p:cNvPr>
            <p:cNvSpPr/>
            <p:nvPr/>
          </p:nvSpPr>
          <p:spPr>
            <a:xfrm flipH="1">
              <a:off x="731752" y="2679922"/>
              <a:ext cx="420796" cy="423018"/>
            </a:xfrm>
            <a:prstGeom prst="roundRect">
              <a:avLst/>
            </a:prstGeom>
            <a:solidFill>
              <a:srgbClr val="2038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직사각형 169">
              <a:extLst>
                <a:ext uri="{FF2B5EF4-FFF2-40B4-BE49-F238E27FC236}">
                  <a16:creationId xmlns:a16="http://schemas.microsoft.com/office/drawing/2014/main" id="{9DF05DD1-8979-4BE2-BA37-BBDBC2CA5344}"/>
                </a:ext>
              </a:extLst>
            </p:cNvPr>
            <p:cNvSpPr/>
            <p:nvPr/>
          </p:nvSpPr>
          <p:spPr>
            <a:xfrm flipH="1">
              <a:off x="1339157" y="2138431"/>
              <a:ext cx="420796" cy="423018"/>
            </a:xfrm>
            <a:prstGeom prst="roundRect">
              <a:avLst/>
            </a:prstGeom>
            <a:solidFill>
              <a:srgbClr val="2038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모서리가 둥근 직사각형 170">
              <a:extLst>
                <a:ext uri="{FF2B5EF4-FFF2-40B4-BE49-F238E27FC236}">
                  <a16:creationId xmlns:a16="http://schemas.microsoft.com/office/drawing/2014/main" id="{A1D6D146-CB0C-4539-BEE4-5590EB5263F4}"/>
                </a:ext>
              </a:extLst>
            </p:cNvPr>
            <p:cNvSpPr/>
            <p:nvPr/>
          </p:nvSpPr>
          <p:spPr>
            <a:xfrm flipH="1">
              <a:off x="770506" y="2167608"/>
              <a:ext cx="1790558" cy="2249351"/>
            </a:xfrm>
            <a:prstGeom prst="roundRect">
              <a:avLst>
                <a:gd name="adj" fmla="val 8024"/>
              </a:avLst>
            </a:prstGeom>
            <a:gradFill flip="none" rotWithShape="1">
              <a:gsLst>
                <a:gs pos="100000">
                  <a:srgbClr val="F5F5F5"/>
                </a:gs>
                <a:gs pos="71000">
                  <a:srgbClr val="F9F9F9"/>
                </a:gs>
              </a:gsLst>
              <a:lin ang="2700000" scaled="1"/>
              <a:tileRect/>
            </a:gradFill>
            <a:ln w="25400">
              <a:solidFill>
                <a:srgbClr val="047DC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34">
              <a:extLst>
                <a:ext uri="{FF2B5EF4-FFF2-40B4-BE49-F238E27FC236}">
                  <a16:creationId xmlns:a16="http://schemas.microsoft.com/office/drawing/2014/main" id="{2AC9FF7C-965D-4AAE-BA6D-16E381A0B38C}"/>
                </a:ext>
              </a:extLst>
            </p:cNvPr>
            <p:cNvSpPr/>
            <p:nvPr/>
          </p:nvSpPr>
          <p:spPr>
            <a:xfrm flipH="1">
              <a:off x="726001" y="2133936"/>
              <a:ext cx="968786" cy="907379"/>
            </a:xfrm>
            <a:custGeom>
              <a:avLst/>
              <a:gdLst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1646884 w 1790558"/>
                <a:gd name="connsiteY2" fmla="*/ 0 h 2136437"/>
                <a:gd name="connsiteX3" fmla="*/ 1790558 w 1790558"/>
                <a:gd name="connsiteY3" fmla="*/ 143674 h 2136437"/>
                <a:gd name="connsiteX4" fmla="*/ 1790558 w 1790558"/>
                <a:gd name="connsiteY4" fmla="*/ 1992763 h 2136437"/>
                <a:gd name="connsiteX5" fmla="*/ 1646884 w 1790558"/>
                <a:gd name="connsiteY5" fmla="*/ 2136437 h 2136437"/>
                <a:gd name="connsiteX6" fmla="*/ 143674 w 1790558"/>
                <a:gd name="connsiteY6" fmla="*/ 2136437 h 2136437"/>
                <a:gd name="connsiteX7" fmla="*/ 0 w 1790558"/>
                <a:gd name="connsiteY7" fmla="*/ 1992763 h 2136437"/>
                <a:gd name="connsiteX8" fmla="*/ 0 w 1790558"/>
                <a:gd name="connsiteY8" fmla="*/ 143674 h 2136437"/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407339 w 1790558"/>
                <a:gd name="connsiteY2" fmla="*/ 4904 h 2136437"/>
                <a:gd name="connsiteX3" fmla="*/ 1646884 w 1790558"/>
                <a:gd name="connsiteY3" fmla="*/ 0 h 2136437"/>
                <a:gd name="connsiteX4" fmla="*/ 1790558 w 1790558"/>
                <a:gd name="connsiteY4" fmla="*/ 143674 h 2136437"/>
                <a:gd name="connsiteX5" fmla="*/ 1790558 w 1790558"/>
                <a:gd name="connsiteY5" fmla="*/ 1992763 h 2136437"/>
                <a:gd name="connsiteX6" fmla="*/ 1646884 w 1790558"/>
                <a:gd name="connsiteY6" fmla="*/ 2136437 h 2136437"/>
                <a:gd name="connsiteX7" fmla="*/ 143674 w 1790558"/>
                <a:gd name="connsiteY7" fmla="*/ 2136437 h 2136437"/>
                <a:gd name="connsiteX8" fmla="*/ 0 w 1790558"/>
                <a:gd name="connsiteY8" fmla="*/ 1992763 h 2136437"/>
                <a:gd name="connsiteX9" fmla="*/ 0 w 1790558"/>
                <a:gd name="connsiteY9" fmla="*/ 143674 h 2136437"/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407339 w 1790558"/>
                <a:gd name="connsiteY2" fmla="*/ 4904 h 2136437"/>
                <a:gd name="connsiteX3" fmla="*/ 1646884 w 1790558"/>
                <a:gd name="connsiteY3" fmla="*/ 0 h 2136437"/>
                <a:gd name="connsiteX4" fmla="*/ 1790558 w 1790558"/>
                <a:gd name="connsiteY4" fmla="*/ 143674 h 2136437"/>
                <a:gd name="connsiteX5" fmla="*/ 1786196 w 1790558"/>
                <a:gd name="connsiteY5" fmla="*/ 1282161 h 2136437"/>
                <a:gd name="connsiteX6" fmla="*/ 1790558 w 1790558"/>
                <a:gd name="connsiteY6" fmla="*/ 1992763 h 2136437"/>
                <a:gd name="connsiteX7" fmla="*/ 1646884 w 1790558"/>
                <a:gd name="connsiteY7" fmla="*/ 2136437 h 2136437"/>
                <a:gd name="connsiteX8" fmla="*/ 143674 w 1790558"/>
                <a:gd name="connsiteY8" fmla="*/ 2136437 h 2136437"/>
                <a:gd name="connsiteX9" fmla="*/ 0 w 1790558"/>
                <a:gd name="connsiteY9" fmla="*/ 1992763 h 2136437"/>
                <a:gd name="connsiteX10" fmla="*/ 0 w 1790558"/>
                <a:gd name="connsiteY10" fmla="*/ 143674 h 2136437"/>
                <a:gd name="connsiteX0" fmla="*/ 0 w 1790558"/>
                <a:gd name="connsiteY0" fmla="*/ 186326 h 2179089"/>
                <a:gd name="connsiteX1" fmla="*/ 407339 w 1790558"/>
                <a:gd name="connsiteY1" fmla="*/ 47556 h 2179089"/>
                <a:gd name="connsiteX2" fmla="*/ 1646884 w 1790558"/>
                <a:gd name="connsiteY2" fmla="*/ 42652 h 2179089"/>
                <a:gd name="connsiteX3" fmla="*/ 1790558 w 1790558"/>
                <a:gd name="connsiteY3" fmla="*/ 186326 h 2179089"/>
                <a:gd name="connsiteX4" fmla="*/ 1786196 w 1790558"/>
                <a:gd name="connsiteY4" fmla="*/ 1324813 h 2179089"/>
                <a:gd name="connsiteX5" fmla="*/ 1790558 w 1790558"/>
                <a:gd name="connsiteY5" fmla="*/ 2035415 h 2179089"/>
                <a:gd name="connsiteX6" fmla="*/ 1646884 w 1790558"/>
                <a:gd name="connsiteY6" fmla="*/ 2179089 h 2179089"/>
                <a:gd name="connsiteX7" fmla="*/ 143674 w 1790558"/>
                <a:gd name="connsiteY7" fmla="*/ 2179089 h 2179089"/>
                <a:gd name="connsiteX8" fmla="*/ 0 w 1790558"/>
                <a:gd name="connsiteY8" fmla="*/ 2035415 h 2179089"/>
                <a:gd name="connsiteX9" fmla="*/ 0 w 1790558"/>
                <a:gd name="connsiteY9" fmla="*/ 186326 h 2179089"/>
                <a:gd name="connsiteX0" fmla="*/ 0 w 1790558"/>
                <a:gd name="connsiteY0" fmla="*/ 1992763 h 2136437"/>
                <a:gd name="connsiteX1" fmla="*/ 407339 w 1790558"/>
                <a:gd name="connsiteY1" fmla="*/ 4904 h 2136437"/>
                <a:gd name="connsiteX2" fmla="*/ 1646884 w 1790558"/>
                <a:gd name="connsiteY2" fmla="*/ 0 h 2136437"/>
                <a:gd name="connsiteX3" fmla="*/ 1790558 w 1790558"/>
                <a:gd name="connsiteY3" fmla="*/ 143674 h 2136437"/>
                <a:gd name="connsiteX4" fmla="*/ 1786196 w 1790558"/>
                <a:gd name="connsiteY4" fmla="*/ 1282161 h 2136437"/>
                <a:gd name="connsiteX5" fmla="*/ 1790558 w 1790558"/>
                <a:gd name="connsiteY5" fmla="*/ 1992763 h 2136437"/>
                <a:gd name="connsiteX6" fmla="*/ 1646884 w 1790558"/>
                <a:gd name="connsiteY6" fmla="*/ 2136437 h 2136437"/>
                <a:gd name="connsiteX7" fmla="*/ 143674 w 1790558"/>
                <a:gd name="connsiteY7" fmla="*/ 2136437 h 2136437"/>
                <a:gd name="connsiteX8" fmla="*/ 0 w 1790558"/>
                <a:gd name="connsiteY8" fmla="*/ 1992763 h 2136437"/>
                <a:gd name="connsiteX0" fmla="*/ 81953 w 1728837"/>
                <a:gd name="connsiteY0" fmla="*/ 2136437 h 2136437"/>
                <a:gd name="connsiteX1" fmla="*/ 345618 w 1728837"/>
                <a:gd name="connsiteY1" fmla="*/ 4904 h 2136437"/>
                <a:gd name="connsiteX2" fmla="*/ 1585163 w 1728837"/>
                <a:gd name="connsiteY2" fmla="*/ 0 h 2136437"/>
                <a:gd name="connsiteX3" fmla="*/ 1728837 w 1728837"/>
                <a:gd name="connsiteY3" fmla="*/ 143674 h 2136437"/>
                <a:gd name="connsiteX4" fmla="*/ 1724475 w 1728837"/>
                <a:gd name="connsiteY4" fmla="*/ 1282161 h 2136437"/>
                <a:gd name="connsiteX5" fmla="*/ 1728837 w 1728837"/>
                <a:gd name="connsiteY5" fmla="*/ 1992763 h 2136437"/>
                <a:gd name="connsiteX6" fmla="*/ 1585163 w 1728837"/>
                <a:gd name="connsiteY6" fmla="*/ 2136437 h 2136437"/>
                <a:gd name="connsiteX7" fmla="*/ 81953 w 1728837"/>
                <a:gd name="connsiteY7" fmla="*/ 2136437 h 2136437"/>
                <a:gd name="connsiteX0" fmla="*/ 1239545 w 1383219"/>
                <a:gd name="connsiteY0" fmla="*/ 2136437 h 2136437"/>
                <a:gd name="connsiteX1" fmla="*/ 0 w 1383219"/>
                <a:gd name="connsiteY1" fmla="*/ 4904 h 2136437"/>
                <a:gd name="connsiteX2" fmla="*/ 1239545 w 1383219"/>
                <a:gd name="connsiteY2" fmla="*/ 0 h 2136437"/>
                <a:gd name="connsiteX3" fmla="*/ 1383219 w 1383219"/>
                <a:gd name="connsiteY3" fmla="*/ 143674 h 2136437"/>
                <a:gd name="connsiteX4" fmla="*/ 1378857 w 1383219"/>
                <a:gd name="connsiteY4" fmla="*/ 1282161 h 2136437"/>
                <a:gd name="connsiteX5" fmla="*/ 1383219 w 1383219"/>
                <a:gd name="connsiteY5" fmla="*/ 1992763 h 2136437"/>
                <a:gd name="connsiteX6" fmla="*/ 1239545 w 1383219"/>
                <a:gd name="connsiteY6" fmla="*/ 2136437 h 2136437"/>
                <a:gd name="connsiteX0" fmla="*/ 1383219 w 1383219"/>
                <a:gd name="connsiteY0" fmla="*/ 1992763 h 1992763"/>
                <a:gd name="connsiteX1" fmla="*/ 0 w 1383219"/>
                <a:gd name="connsiteY1" fmla="*/ 4904 h 1992763"/>
                <a:gd name="connsiteX2" fmla="*/ 1239545 w 1383219"/>
                <a:gd name="connsiteY2" fmla="*/ 0 h 1992763"/>
                <a:gd name="connsiteX3" fmla="*/ 1383219 w 1383219"/>
                <a:gd name="connsiteY3" fmla="*/ 143674 h 1992763"/>
                <a:gd name="connsiteX4" fmla="*/ 1378857 w 1383219"/>
                <a:gd name="connsiteY4" fmla="*/ 1282161 h 1992763"/>
                <a:gd name="connsiteX5" fmla="*/ 1383219 w 1383219"/>
                <a:gd name="connsiteY5" fmla="*/ 1992763 h 1992763"/>
                <a:gd name="connsiteX0" fmla="*/ 1378857 w 1383219"/>
                <a:gd name="connsiteY0" fmla="*/ 1282161 h 1282161"/>
                <a:gd name="connsiteX1" fmla="*/ 0 w 1383219"/>
                <a:gd name="connsiteY1" fmla="*/ 4904 h 1282161"/>
                <a:gd name="connsiteX2" fmla="*/ 1239545 w 1383219"/>
                <a:gd name="connsiteY2" fmla="*/ 0 h 1282161"/>
                <a:gd name="connsiteX3" fmla="*/ 1383219 w 1383219"/>
                <a:gd name="connsiteY3" fmla="*/ 143674 h 1282161"/>
                <a:gd name="connsiteX4" fmla="*/ 1378857 w 1383219"/>
                <a:gd name="connsiteY4" fmla="*/ 1282161 h 1282161"/>
                <a:gd name="connsiteX0" fmla="*/ 1364569 w 1368931"/>
                <a:gd name="connsiteY0" fmla="*/ 1282161 h 1282161"/>
                <a:gd name="connsiteX1" fmla="*/ 0 w 1368931"/>
                <a:gd name="connsiteY1" fmla="*/ 141 h 1282161"/>
                <a:gd name="connsiteX2" fmla="*/ 1225257 w 1368931"/>
                <a:gd name="connsiteY2" fmla="*/ 0 h 1282161"/>
                <a:gd name="connsiteX3" fmla="*/ 1368931 w 1368931"/>
                <a:gd name="connsiteY3" fmla="*/ 143674 h 1282161"/>
                <a:gd name="connsiteX4" fmla="*/ 1364569 w 1368931"/>
                <a:gd name="connsiteY4" fmla="*/ 1282161 h 1282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931" h="1282161">
                  <a:moveTo>
                    <a:pt x="1364569" y="1282161"/>
                  </a:moveTo>
                  <a:lnTo>
                    <a:pt x="0" y="141"/>
                  </a:lnTo>
                  <a:lnTo>
                    <a:pt x="1225257" y="0"/>
                  </a:lnTo>
                  <a:cubicBezTo>
                    <a:pt x="1304606" y="0"/>
                    <a:pt x="1368931" y="64325"/>
                    <a:pt x="1368931" y="143674"/>
                  </a:cubicBezTo>
                  <a:lnTo>
                    <a:pt x="1364569" y="1282161"/>
                  </a:lnTo>
                  <a:close/>
                </a:path>
              </a:pathLst>
            </a:custGeom>
            <a:solidFill>
              <a:srgbClr val="047DC8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2BCAD55F-8B4D-4401-B39A-FC31F263197E}"/>
                </a:ext>
              </a:extLst>
            </p:cNvPr>
            <p:cNvSpPr/>
            <p:nvPr/>
          </p:nvSpPr>
          <p:spPr>
            <a:xfrm rot="10800000" flipH="1" flipV="1">
              <a:off x="693394" y="2143889"/>
              <a:ext cx="702422" cy="4291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2C006F5-6739-4C45-BBBB-CA7F592E6B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3914" y="2069366"/>
              <a:ext cx="861382" cy="629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3200" spc="-15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18BA996-5F75-4B2D-92A6-A0A010E862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1302" y="2995541"/>
              <a:ext cx="1070366" cy="553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90000"/>
                </a:lnSpc>
              </a:pPr>
              <a:r>
                <a:rPr lang="ko-KR" altLang="en-US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수상경력</a:t>
              </a:r>
              <a:endParaRPr lang="en-US" altLang="ko-KR" sz="2000" b="1" dirty="0">
                <a:solidFill>
                  <a:srgbClr val="047DC8"/>
                </a:solidFill>
                <a:latin typeface="+mn-ea"/>
                <a:cs typeface="Arial" pitchFamily="34" charset="0"/>
              </a:endParaRPr>
            </a:p>
            <a:p>
              <a:pPr algn="ctr">
                <a:lnSpc>
                  <a:spcPct val="90000"/>
                </a:lnSpc>
              </a:pPr>
              <a:r>
                <a:rPr lang="en-US" altLang="ko-KR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(2022)</a:t>
              </a:r>
            </a:p>
          </p:txBody>
        </p:sp>
        <p:sp>
          <p:nvSpPr>
            <p:cNvPr id="11" name="모서리가 둥근 직사각형 175">
              <a:extLst>
                <a:ext uri="{FF2B5EF4-FFF2-40B4-BE49-F238E27FC236}">
                  <a16:creationId xmlns:a16="http://schemas.microsoft.com/office/drawing/2014/main" id="{E8A16150-E8DE-427A-ABA8-66B722F03980}"/>
                </a:ext>
              </a:extLst>
            </p:cNvPr>
            <p:cNvSpPr/>
            <p:nvPr/>
          </p:nvSpPr>
          <p:spPr>
            <a:xfrm flipH="1">
              <a:off x="2673726" y="2167608"/>
              <a:ext cx="5505231" cy="2249351"/>
            </a:xfrm>
            <a:prstGeom prst="roundRect">
              <a:avLst>
                <a:gd name="adj" fmla="val 8024"/>
              </a:avLst>
            </a:prstGeom>
            <a:gradFill flip="none" rotWithShape="1">
              <a:gsLst>
                <a:gs pos="100000">
                  <a:srgbClr val="F5F5F5"/>
                </a:gs>
                <a:gs pos="71000">
                  <a:srgbClr val="F9F9F9"/>
                </a:gs>
              </a:gsLst>
              <a:lin ang="2700000" scaled="1"/>
              <a:tileRect/>
            </a:gradFill>
            <a:ln w="25400">
              <a:solidFill>
                <a:srgbClr val="047DC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2" name="그룹 75">
              <a:extLst>
                <a:ext uri="{FF2B5EF4-FFF2-40B4-BE49-F238E27FC236}">
                  <a16:creationId xmlns:a16="http://schemas.microsoft.com/office/drawing/2014/main" id="{5808BF60-D486-4767-AFCC-7E6C6BC8720B}"/>
                </a:ext>
              </a:extLst>
            </p:cNvPr>
            <p:cNvGrpSpPr/>
            <p:nvPr/>
          </p:nvGrpSpPr>
          <p:grpSpPr>
            <a:xfrm rot="5400000">
              <a:off x="2534312" y="2190643"/>
              <a:ext cx="140326" cy="468142"/>
              <a:chOff x="5416550" y="4383258"/>
              <a:chExt cx="140326" cy="468142"/>
            </a:xfrm>
          </p:grpSpPr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999E4324-F334-44BC-B23A-6779FC485893}"/>
                  </a:ext>
                </a:extLst>
              </p:cNvPr>
              <p:cNvSpPr/>
              <p:nvPr/>
            </p:nvSpPr>
            <p:spPr>
              <a:xfrm>
                <a:off x="5416550" y="4711075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72BCB75C-649E-40C3-9B72-FEBFFEA7549D}"/>
                  </a:ext>
                </a:extLst>
              </p:cNvPr>
              <p:cNvSpPr/>
              <p:nvPr/>
            </p:nvSpPr>
            <p:spPr>
              <a:xfrm>
                <a:off x="5416550" y="4383258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모서리가 둥근 직사각형 179">
                <a:extLst>
                  <a:ext uri="{FF2B5EF4-FFF2-40B4-BE49-F238E27FC236}">
                    <a16:creationId xmlns:a16="http://schemas.microsoft.com/office/drawing/2014/main" id="{9F6E4162-4CAF-4A7F-8AF6-E9B5ACFDE78B}"/>
                  </a:ext>
                </a:extLst>
              </p:cNvPr>
              <p:cNvSpPr/>
              <p:nvPr/>
            </p:nvSpPr>
            <p:spPr>
              <a:xfrm>
                <a:off x="5437486" y="4435644"/>
                <a:ext cx="93551" cy="374201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38100">
                <a:noFill/>
              </a:ln>
              <a:effectLst>
                <a:outerShdw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016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" name="그룹 75">
              <a:extLst>
                <a:ext uri="{FF2B5EF4-FFF2-40B4-BE49-F238E27FC236}">
                  <a16:creationId xmlns:a16="http://schemas.microsoft.com/office/drawing/2014/main" id="{F4E1B6C9-BC61-442B-87B5-6A1A33457AA5}"/>
                </a:ext>
              </a:extLst>
            </p:cNvPr>
            <p:cNvGrpSpPr/>
            <p:nvPr/>
          </p:nvGrpSpPr>
          <p:grpSpPr>
            <a:xfrm rot="5400000">
              <a:off x="2534312" y="2603044"/>
              <a:ext cx="140326" cy="468142"/>
              <a:chOff x="5416550" y="4383258"/>
              <a:chExt cx="140326" cy="468142"/>
            </a:xfrm>
          </p:grpSpPr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95AFAF27-311E-4E32-A5B8-859A68777649}"/>
                  </a:ext>
                </a:extLst>
              </p:cNvPr>
              <p:cNvSpPr/>
              <p:nvPr/>
            </p:nvSpPr>
            <p:spPr>
              <a:xfrm>
                <a:off x="5416550" y="4711075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A9886FA2-4EDC-48C9-A38E-0B0EBDBE6958}"/>
                  </a:ext>
                </a:extLst>
              </p:cNvPr>
              <p:cNvSpPr/>
              <p:nvPr/>
            </p:nvSpPr>
            <p:spPr>
              <a:xfrm>
                <a:off x="5416550" y="4383258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모서리가 둥근 직사각형 183">
                <a:extLst>
                  <a:ext uri="{FF2B5EF4-FFF2-40B4-BE49-F238E27FC236}">
                    <a16:creationId xmlns:a16="http://schemas.microsoft.com/office/drawing/2014/main" id="{C5475FB0-F94B-44BF-B9F6-A7A0063CE911}"/>
                  </a:ext>
                </a:extLst>
              </p:cNvPr>
              <p:cNvSpPr/>
              <p:nvPr/>
            </p:nvSpPr>
            <p:spPr>
              <a:xfrm>
                <a:off x="5437486" y="4435644"/>
                <a:ext cx="93551" cy="374201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38100">
                <a:noFill/>
              </a:ln>
              <a:effectLst>
                <a:outerShdw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016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60F5522-7559-4C58-A563-774836CF57E6}"/>
                </a:ext>
              </a:extLst>
            </p:cNvPr>
            <p:cNvSpPr txBox="1"/>
            <p:nvPr/>
          </p:nvSpPr>
          <p:spPr>
            <a:xfrm>
              <a:off x="3113807" y="2222713"/>
              <a:ext cx="4969116" cy="1862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</a:t>
              </a:r>
              <a:r>
                <a:rPr lang="ko-KR" altLang="en-US" sz="1100" b="1" dirty="0">
                  <a:latin typeface="+mn-ea"/>
                </a:rPr>
                <a:t>인공지능 그랜드 </a:t>
              </a:r>
              <a:r>
                <a:rPr lang="ko-KR" altLang="en-US" sz="1100" b="1" dirty="0" err="1">
                  <a:latin typeface="+mn-ea"/>
                </a:rPr>
                <a:t>챌린지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3</a:t>
              </a:r>
              <a:r>
                <a:rPr lang="ko-KR" altLang="en-US" sz="1100" b="1" dirty="0">
                  <a:latin typeface="+mn-ea"/>
                </a:rPr>
                <a:t>차 대회 </a:t>
              </a:r>
              <a:r>
                <a:rPr lang="en-US" altLang="ko-KR" sz="1100" b="1" dirty="0">
                  <a:latin typeface="+mn-ea"/>
                </a:rPr>
                <a:t>2</a:t>
              </a:r>
              <a:r>
                <a:rPr lang="ko-KR" altLang="en-US" sz="1100" b="1" dirty="0">
                  <a:latin typeface="+mn-ea"/>
                </a:rPr>
                <a:t>위 입상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API </a:t>
              </a:r>
              <a:r>
                <a:rPr lang="ko-KR" altLang="en-US" sz="1100" b="1" dirty="0">
                  <a:latin typeface="+mn-ea"/>
                </a:rPr>
                <a:t>활용사례 공모전 과학기술정보통신부 </a:t>
              </a:r>
              <a:r>
                <a:rPr lang="ko-KR" altLang="en-US" sz="1100" b="1" dirty="0" err="1">
                  <a:latin typeface="+mn-ea"/>
                </a:rPr>
                <a:t>장관상</a:t>
              </a:r>
              <a:r>
                <a:rPr lang="ko-KR" altLang="en-US" sz="1100" b="1" dirty="0">
                  <a:latin typeface="+mn-ea"/>
                </a:rPr>
                <a:t> 수상 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2021 SKT AI Fellowship 3</a:t>
              </a:r>
              <a:r>
                <a:rPr lang="ko-KR" altLang="en-US" sz="1100" b="1" dirty="0">
                  <a:latin typeface="+mn-ea"/>
                </a:rPr>
                <a:t>기 우수상 수상</a:t>
              </a:r>
              <a:r>
                <a:rPr lang="en-US" altLang="ko-KR" sz="1100" b="1" dirty="0">
                  <a:latin typeface="+mn-ea"/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2022 </a:t>
              </a:r>
              <a:r>
                <a:rPr lang="ko-KR" altLang="en-US" sz="1100" b="1" dirty="0">
                  <a:latin typeface="+mn-ea"/>
                </a:rPr>
                <a:t>이승훈 교수 한국반도체학술대회 </a:t>
              </a:r>
              <a:r>
                <a:rPr lang="en-US" altLang="ko-KR" sz="1100" b="1" dirty="0">
                  <a:latin typeface="+mn-ea"/>
                </a:rPr>
                <a:t>‘</a:t>
              </a:r>
              <a:r>
                <a:rPr lang="ko-KR" altLang="en-US" sz="1100" b="1" dirty="0" err="1">
                  <a:latin typeface="+mn-ea"/>
                </a:rPr>
                <a:t>강대원상</a:t>
              </a:r>
              <a:r>
                <a:rPr lang="en-US" altLang="ko-KR" sz="1100" b="1" dirty="0">
                  <a:latin typeface="+mn-ea"/>
                </a:rPr>
                <a:t>‘ </a:t>
              </a:r>
              <a:r>
                <a:rPr lang="ko-KR" altLang="en-US" sz="1100" b="1" dirty="0">
                  <a:latin typeface="+mn-ea"/>
                </a:rPr>
                <a:t>수상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2022 CVPR NTIRE Challenge </a:t>
              </a:r>
              <a:r>
                <a:rPr lang="ko-KR" altLang="en-US" sz="1100" b="1" dirty="0">
                  <a:latin typeface="+mn-ea"/>
                </a:rPr>
                <a:t>최종 </a:t>
              </a:r>
              <a:r>
                <a:rPr lang="en-US" altLang="ko-KR" sz="1100" b="1" dirty="0">
                  <a:latin typeface="+mn-ea"/>
                </a:rPr>
                <a:t>5</a:t>
              </a:r>
              <a:r>
                <a:rPr lang="ko-KR" altLang="en-US" sz="1100" b="1" dirty="0">
                  <a:latin typeface="+mn-ea"/>
                </a:rPr>
                <a:t>위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2022 </a:t>
              </a:r>
              <a:r>
                <a:rPr lang="ko-KR" altLang="en-US" sz="1100" b="1" dirty="0">
                  <a:latin typeface="+mn-ea"/>
                </a:rPr>
                <a:t>한국통신학회 종합학술발표회 </a:t>
              </a:r>
              <a:r>
                <a:rPr lang="ko-KR" altLang="en-US" sz="1100" b="1" dirty="0" err="1">
                  <a:latin typeface="+mn-ea"/>
                </a:rPr>
                <a:t>우수논문상</a:t>
              </a:r>
              <a:r>
                <a:rPr lang="ko-KR" altLang="en-US" sz="1100" b="1" dirty="0">
                  <a:latin typeface="+mn-ea"/>
                </a:rPr>
                <a:t> 수상 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2022 </a:t>
              </a:r>
              <a:r>
                <a:rPr lang="ko-KR" altLang="en-US" sz="1100" b="1" dirty="0">
                  <a:latin typeface="+mn-ea"/>
                </a:rPr>
                <a:t>강석주 교수 </a:t>
              </a:r>
              <a:r>
                <a:rPr lang="en-US" altLang="ko-KR" sz="1100" b="1" dirty="0">
                  <a:latin typeface="+mn-ea"/>
                </a:rPr>
                <a:t>‘</a:t>
              </a:r>
              <a:r>
                <a:rPr lang="ko-KR" altLang="en-US" sz="1100" b="1" dirty="0">
                  <a:latin typeface="+mn-ea"/>
                </a:rPr>
                <a:t>머크 젊은 과학자상</a:t>
              </a:r>
              <a:r>
                <a:rPr lang="en-US" altLang="ko-KR" sz="1100" b="1" dirty="0">
                  <a:latin typeface="+mn-ea"/>
                </a:rPr>
                <a:t>‘ </a:t>
              </a:r>
              <a:r>
                <a:rPr lang="ko-KR" altLang="en-US" sz="1100" b="1" dirty="0">
                  <a:latin typeface="+mn-ea"/>
                </a:rPr>
                <a:t>수상 </a:t>
              </a:r>
              <a:endParaRPr lang="en-US" altLang="ko-KR" sz="1100" b="1" dirty="0">
                <a:latin typeface="+mn-ea"/>
              </a:endParaRPr>
            </a:p>
          </p:txBody>
        </p:sp>
        <p:sp>
          <p:nvSpPr>
            <p:cNvPr id="15" name="Oval 3">
              <a:extLst>
                <a:ext uri="{FF2B5EF4-FFF2-40B4-BE49-F238E27FC236}">
                  <a16:creationId xmlns:a16="http://schemas.microsoft.com/office/drawing/2014/main" id="{8B22846E-7252-463A-AD4A-4B3FF5858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338" y="2335519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Oval 3">
              <a:extLst>
                <a:ext uri="{FF2B5EF4-FFF2-40B4-BE49-F238E27FC236}">
                  <a16:creationId xmlns:a16="http://schemas.microsoft.com/office/drawing/2014/main" id="{40F11911-AA4B-4311-BCC3-A9B73A7DB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338" y="2861277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7" name="Oval 4">
              <a:extLst>
                <a:ext uri="{FF2B5EF4-FFF2-40B4-BE49-F238E27FC236}">
                  <a16:creationId xmlns:a16="http://schemas.microsoft.com/office/drawing/2014/main" id="{02ADCCFC-1747-4BB1-BD35-67CB67149D5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023928" y="310006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8" name="Oval 3">
              <a:extLst>
                <a:ext uri="{FF2B5EF4-FFF2-40B4-BE49-F238E27FC236}">
                  <a16:creationId xmlns:a16="http://schemas.microsoft.com/office/drawing/2014/main" id="{AFDA8FC4-5680-43E2-953E-392FEF68C2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413" y="3363386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9" name="Oval 4">
              <a:extLst>
                <a:ext uri="{FF2B5EF4-FFF2-40B4-BE49-F238E27FC236}">
                  <a16:creationId xmlns:a16="http://schemas.microsoft.com/office/drawing/2014/main" id="{2602ABB6-93F0-40A6-B368-776AD22B880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023928" y="4212289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5E71707A-ADB2-464C-A4B6-FD3BE1311496}"/>
                </a:ext>
              </a:extLst>
            </p:cNvPr>
            <p:cNvGrpSpPr/>
            <p:nvPr/>
          </p:nvGrpSpPr>
          <p:grpSpPr>
            <a:xfrm>
              <a:off x="3020161" y="4332888"/>
              <a:ext cx="78712" cy="76886"/>
              <a:chOff x="2146284" y="3601456"/>
              <a:chExt cx="78712" cy="76886"/>
            </a:xfrm>
          </p:grpSpPr>
          <p:sp>
            <p:nvSpPr>
              <p:cNvPr id="25" name="Oval 4">
                <a:extLst>
                  <a:ext uri="{FF2B5EF4-FFF2-40B4-BE49-F238E27FC236}">
                    <a16:creationId xmlns:a16="http://schemas.microsoft.com/office/drawing/2014/main" id="{30E94F8A-E72D-4BF2-B08B-A049554A82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6" name="Oval 4">
                <a:extLst>
                  <a:ext uri="{FF2B5EF4-FFF2-40B4-BE49-F238E27FC236}">
                    <a16:creationId xmlns:a16="http://schemas.microsoft.com/office/drawing/2014/main" id="{957DD259-B161-4E89-ABA7-E476A5CEFE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21" name="Oval 3">
              <a:extLst>
                <a:ext uri="{FF2B5EF4-FFF2-40B4-BE49-F238E27FC236}">
                  <a16:creationId xmlns:a16="http://schemas.microsoft.com/office/drawing/2014/main" id="{29DAE58F-84BC-46BF-B988-758DB44A6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426" y="2613344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2" name="Oval 3">
              <a:extLst>
                <a:ext uri="{FF2B5EF4-FFF2-40B4-BE49-F238E27FC236}">
                  <a16:creationId xmlns:a16="http://schemas.microsoft.com/office/drawing/2014/main" id="{13A4F594-AF8B-4629-8AD3-86B88BE269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3960" y="311233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3" name="Oval 3">
              <a:extLst>
                <a:ext uri="{FF2B5EF4-FFF2-40B4-BE49-F238E27FC236}">
                  <a16:creationId xmlns:a16="http://schemas.microsoft.com/office/drawing/2014/main" id="{BCD91FEB-AF03-46B6-8E30-D3719EB51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3960" y="3627929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4" name="Oval 3">
              <a:extLst>
                <a:ext uri="{FF2B5EF4-FFF2-40B4-BE49-F238E27FC236}">
                  <a16:creationId xmlns:a16="http://schemas.microsoft.com/office/drawing/2014/main" id="{9AB87872-D1CE-4B95-9FC8-339BB5B912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545" y="3878984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A99CE103-2E4B-4B64-AC70-984C6C249B2D}"/>
              </a:ext>
            </a:extLst>
          </p:cNvPr>
          <p:cNvGrpSpPr/>
          <p:nvPr/>
        </p:nvGrpSpPr>
        <p:grpSpPr>
          <a:xfrm>
            <a:off x="783744" y="1556792"/>
            <a:ext cx="7568675" cy="1491909"/>
            <a:chOff x="783744" y="1742672"/>
            <a:chExt cx="7568675" cy="1491909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8ED0D649-54BA-432E-95B3-6D520A73E423}"/>
                </a:ext>
              </a:extLst>
            </p:cNvPr>
            <p:cNvGrpSpPr/>
            <p:nvPr/>
          </p:nvGrpSpPr>
          <p:grpSpPr>
            <a:xfrm>
              <a:off x="783744" y="1742672"/>
              <a:ext cx="7568675" cy="1491909"/>
              <a:chOff x="613914" y="818916"/>
              <a:chExt cx="7568675" cy="1240991"/>
            </a:xfrm>
          </p:grpSpPr>
          <p:sp>
            <p:nvSpPr>
              <p:cNvPr id="40" name="모서리가 둥근 직사각형 122">
                <a:extLst>
                  <a:ext uri="{FF2B5EF4-FFF2-40B4-BE49-F238E27FC236}">
                    <a16:creationId xmlns:a16="http://schemas.microsoft.com/office/drawing/2014/main" id="{4AE18097-00EF-469C-9C0E-A33AB8C26617}"/>
                  </a:ext>
                </a:extLst>
              </p:cNvPr>
              <p:cNvSpPr/>
              <p:nvPr/>
            </p:nvSpPr>
            <p:spPr>
              <a:xfrm flipH="1">
                <a:off x="731752" y="1429472"/>
                <a:ext cx="420796" cy="423018"/>
              </a:xfrm>
              <a:prstGeom prst="roundRect">
                <a:avLst/>
              </a:prstGeom>
              <a:solidFill>
                <a:srgbClr val="2038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모서리가 둥근 직사각형 123">
                <a:extLst>
                  <a:ext uri="{FF2B5EF4-FFF2-40B4-BE49-F238E27FC236}">
                    <a16:creationId xmlns:a16="http://schemas.microsoft.com/office/drawing/2014/main" id="{8EB43329-B3CE-494F-A1AA-CFBA0A4A06CC}"/>
                  </a:ext>
                </a:extLst>
              </p:cNvPr>
              <p:cNvSpPr/>
              <p:nvPr/>
            </p:nvSpPr>
            <p:spPr>
              <a:xfrm flipH="1">
                <a:off x="1339157" y="887981"/>
                <a:ext cx="420796" cy="423018"/>
              </a:xfrm>
              <a:prstGeom prst="roundRect">
                <a:avLst/>
              </a:prstGeom>
              <a:solidFill>
                <a:srgbClr val="2038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모서리가 둥근 직사각형 129">
                <a:extLst>
                  <a:ext uri="{FF2B5EF4-FFF2-40B4-BE49-F238E27FC236}">
                    <a16:creationId xmlns:a16="http://schemas.microsoft.com/office/drawing/2014/main" id="{91D1A8D6-DDED-4C64-B73A-5AF3AE5F645C}"/>
                  </a:ext>
                </a:extLst>
              </p:cNvPr>
              <p:cNvSpPr/>
              <p:nvPr/>
            </p:nvSpPr>
            <p:spPr>
              <a:xfrm flipH="1">
                <a:off x="770506" y="917158"/>
                <a:ext cx="1790558" cy="1137349"/>
              </a:xfrm>
              <a:prstGeom prst="roundRect">
                <a:avLst>
                  <a:gd name="adj" fmla="val 8024"/>
                </a:avLst>
              </a:prstGeom>
              <a:gradFill flip="none" rotWithShape="1">
                <a:gsLst>
                  <a:gs pos="100000">
                    <a:srgbClr val="F5F5F5"/>
                  </a:gs>
                  <a:gs pos="71000">
                    <a:srgbClr val="F9F9F9"/>
                  </a:gs>
                </a:gsLst>
                <a:lin ang="2700000" scaled="1"/>
                <a:tileRect/>
              </a:gradFill>
              <a:ln w="25400">
                <a:solidFill>
                  <a:srgbClr val="3751A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모서리가 둥근 직사각형 34">
                <a:extLst>
                  <a:ext uri="{FF2B5EF4-FFF2-40B4-BE49-F238E27FC236}">
                    <a16:creationId xmlns:a16="http://schemas.microsoft.com/office/drawing/2014/main" id="{27BA1990-2020-489B-8B81-139DB243159E}"/>
                  </a:ext>
                </a:extLst>
              </p:cNvPr>
              <p:cNvSpPr/>
              <p:nvPr/>
            </p:nvSpPr>
            <p:spPr>
              <a:xfrm flipH="1">
                <a:off x="726001" y="883486"/>
                <a:ext cx="968786" cy="907379"/>
              </a:xfrm>
              <a:custGeom>
                <a:avLst/>
                <a:gdLst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1646884 w 1790558"/>
                  <a:gd name="connsiteY2" fmla="*/ 0 h 2136437"/>
                  <a:gd name="connsiteX3" fmla="*/ 1790558 w 1790558"/>
                  <a:gd name="connsiteY3" fmla="*/ 143674 h 2136437"/>
                  <a:gd name="connsiteX4" fmla="*/ 1790558 w 1790558"/>
                  <a:gd name="connsiteY4" fmla="*/ 1992763 h 2136437"/>
                  <a:gd name="connsiteX5" fmla="*/ 1646884 w 1790558"/>
                  <a:gd name="connsiteY5" fmla="*/ 2136437 h 2136437"/>
                  <a:gd name="connsiteX6" fmla="*/ 143674 w 1790558"/>
                  <a:gd name="connsiteY6" fmla="*/ 2136437 h 2136437"/>
                  <a:gd name="connsiteX7" fmla="*/ 0 w 1790558"/>
                  <a:gd name="connsiteY7" fmla="*/ 1992763 h 2136437"/>
                  <a:gd name="connsiteX8" fmla="*/ 0 w 1790558"/>
                  <a:gd name="connsiteY8" fmla="*/ 143674 h 2136437"/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407339 w 1790558"/>
                  <a:gd name="connsiteY2" fmla="*/ 4904 h 2136437"/>
                  <a:gd name="connsiteX3" fmla="*/ 1646884 w 1790558"/>
                  <a:gd name="connsiteY3" fmla="*/ 0 h 2136437"/>
                  <a:gd name="connsiteX4" fmla="*/ 1790558 w 1790558"/>
                  <a:gd name="connsiteY4" fmla="*/ 143674 h 2136437"/>
                  <a:gd name="connsiteX5" fmla="*/ 1790558 w 1790558"/>
                  <a:gd name="connsiteY5" fmla="*/ 1992763 h 2136437"/>
                  <a:gd name="connsiteX6" fmla="*/ 1646884 w 1790558"/>
                  <a:gd name="connsiteY6" fmla="*/ 2136437 h 2136437"/>
                  <a:gd name="connsiteX7" fmla="*/ 143674 w 1790558"/>
                  <a:gd name="connsiteY7" fmla="*/ 2136437 h 2136437"/>
                  <a:gd name="connsiteX8" fmla="*/ 0 w 1790558"/>
                  <a:gd name="connsiteY8" fmla="*/ 1992763 h 2136437"/>
                  <a:gd name="connsiteX9" fmla="*/ 0 w 1790558"/>
                  <a:gd name="connsiteY9" fmla="*/ 143674 h 2136437"/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407339 w 1790558"/>
                  <a:gd name="connsiteY2" fmla="*/ 4904 h 2136437"/>
                  <a:gd name="connsiteX3" fmla="*/ 1646884 w 1790558"/>
                  <a:gd name="connsiteY3" fmla="*/ 0 h 2136437"/>
                  <a:gd name="connsiteX4" fmla="*/ 1790558 w 1790558"/>
                  <a:gd name="connsiteY4" fmla="*/ 143674 h 2136437"/>
                  <a:gd name="connsiteX5" fmla="*/ 1786196 w 1790558"/>
                  <a:gd name="connsiteY5" fmla="*/ 1282161 h 2136437"/>
                  <a:gd name="connsiteX6" fmla="*/ 1790558 w 1790558"/>
                  <a:gd name="connsiteY6" fmla="*/ 1992763 h 2136437"/>
                  <a:gd name="connsiteX7" fmla="*/ 1646884 w 1790558"/>
                  <a:gd name="connsiteY7" fmla="*/ 2136437 h 2136437"/>
                  <a:gd name="connsiteX8" fmla="*/ 143674 w 1790558"/>
                  <a:gd name="connsiteY8" fmla="*/ 2136437 h 2136437"/>
                  <a:gd name="connsiteX9" fmla="*/ 0 w 1790558"/>
                  <a:gd name="connsiteY9" fmla="*/ 1992763 h 2136437"/>
                  <a:gd name="connsiteX10" fmla="*/ 0 w 1790558"/>
                  <a:gd name="connsiteY10" fmla="*/ 143674 h 2136437"/>
                  <a:gd name="connsiteX0" fmla="*/ 0 w 1790558"/>
                  <a:gd name="connsiteY0" fmla="*/ 186326 h 2179089"/>
                  <a:gd name="connsiteX1" fmla="*/ 407339 w 1790558"/>
                  <a:gd name="connsiteY1" fmla="*/ 47556 h 2179089"/>
                  <a:gd name="connsiteX2" fmla="*/ 1646884 w 1790558"/>
                  <a:gd name="connsiteY2" fmla="*/ 42652 h 2179089"/>
                  <a:gd name="connsiteX3" fmla="*/ 1790558 w 1790558"/>
                  <a:gd name="connsiteY3" fmla="*/ 186326 h 2179089"/>
                  <a:gd name="connsiteX4" fmla="*/ 1786196 w 1790558"/>
                  <a:gd name="connsiteY4" fmla="*/ 1324813 h 2179089"/>
                  <a:gd name="connsiteX5" fmla="*/ 1790558 w 1790558"/>
                  <a:gd name="connsiteY5" fmla="*/ 2035415 h 2179089"/>
                  <a:gd name="connsiteX6" fmla="*/ 1646884 w 1790558"/>
                  <a:gd name="connsiteY6" fmla="*/ 2179089 h 2179089"/>
                  <a:gd name="connsiteX7" fmla="*/ 143674 w 1790558"/>
                  <a:gd name="connsiteY7" fmla="*/ 2179089 h 2179089"/>
                  <a:gd name="connsiteX8" fmla="*/ 0 w 1790558"/>
                  <a:gd name="connsiteY8" fmla="*/ 2035415 h 2179089"/>
                  <a:gd name="connsiteX9" fmla="*/ 0 w 1790558"/>
                  <a:gd name="connsiteY9" fmla="*/ 186326 h 2179089"/>
                  <a:gd name="connsiteX0" fmla="*/ 0 w 1790558"/>
                  <a:gd name="connsiteY0" fmla="*/ 1992763 h 2136437"/>
                  <a:gd name="connsiteX1" fmla="*/ 407339 w 1790558"/>
                  <a:gd name="connsiteY1" fmla="*/ 4904 h 2136437"/>
                  <a:gd name="connsiteX2" fmla="*/ 1646884 w 1790558"/>
                  <a:gd name="connsiteY2" fmla="*/ 0 h 2136437"/>
                  <a:gd name="connsiteX3" fmla="*/ 1790558 w 1790558"/>
                  <a:gd name="connsiteY3" fmla="*/ 143674 h 2136437"/>
                  <a:gd name="connsiteX4" fmla="*/ 1786196 w 1790558"/>
                  <a:gd name="connsiteY4" fmla="*/ 1282161 h 2136437"/>
                  <a:gd name="connsiteX5" fmla="*/ 1790558 w 1790558"/>
                  <a:gd name="connsiteY5" fmla="*/ 1992763 h 2136437"/>
                  <a:gd name="connsiteX6" fmla="*/ 1646884 w 1790558"/>
                  <a:gd name="connsiteY6" fmla="*/ 2136437 h 2136437"/>
                  <a:gd name="connsiteX7" fmla="*/ 143674 w 1790558"/>
                  <a:gd name="connsiteY7" fmla="*/ 2136437 h 2136437"/>
                  <a:gd name="connsiteX8" fmla="*/ 0 w 1790558"/>
                  <a:gd name="connsiteY8" fmla="*/ 1992763 h 2136437"/>
                  <a:gd name="connsiteX0" fmla="*/ 81953 w 1728837"/>
                  <a:gd name="connsiteY0" fmla="*/ 2136437 h 2136437"/>
                  <a:gd name="connsiteX1" fmla="*/ 345618 w 1728837"/>
                  <a:gd name="connsiteY1" fmla="*/ 4904 h 2136437"/>
                  <a:gd name="connsiteX2" fmla="*/ 1585163 w 1728837"/>
                  <a:gd name="connsiteY2" fmla="*/ 0 h 2136437"/>
                  <a:gd name="connsiteX3" fmla="*/ 1728837 w 1728837"/>
                  <a:gd name="connsiteY3" fmla="*/ 143674 h 2136437"/>
                  <a:gd name="connsiteX4" fmla="*/ 1724475 w 1728837"/>
                  <a:gd name="connsiteY4" fmla="*/ 1282161 h 2136437"/>
                  <a:gd name="connsiteX5" fmla="*/ 1728837 w 1728837"/>
                  <a:gd name="connsiteY5" fmla="*/ 1992763 h 2136437"/>
                  <a:gd name="connsiteX6" fmla="*/ 1585163 w 1728837"/>
                  <a:gd name="connsiteY6" fmla="*/ 2136437 h 2136437"/>
                  <a:gd name="connsiteX7" fmla="*/ 81953 w 1728837"/>
                  <a:gd name="connsiteY7" fmla="*/ 2136437 h 2136437"/>
                  <a:gd name="connsiteX0" fmla="*/ 1239545 w 1383219"/>
                  <a:gd name="connsiteY0" fmla="*/ 2136437 h 2136437"/>
                  <a:gd name="connsiteX1" fmla="*/ 0 w 1383219"/>
                  <a:gd name="connsiteY1" fmla="*/ 4904 h 2136437"/>
                  <a:gd name="connsiteX2" fmla="*/ 1239545 w 1383219"/>
                  <a:gd name="connsiteY2" fmla="*/ 0 h 2136437"/>
                  <a:gd name="connsiteX3" fmla="*/ 1383219 w 1383219"/>
                  <a:gd name="connsiteY3" fmla="*/ 143674 h 2136437"/>
                  <a:gd name="connsiteX4" fmla="*/ 1378857 w 1383219"/>
                  <a:gd name="connsiteY4" fmla="*/ 1282161 h 2136437"/>
                  <a:gd name="connsiteX5" fmla="*/ 1383219 w 1383219"/>
                  <a:gd name="connsiteY5" fmla="*/ 1992763 h 2136437"/>
                  <a:gd name="connsiteX6" fmla="*/ 1239545 w 1383219"/>
                  <a:gd name="connsiteY6" fmla="*/ 2136437 h 2136437"/>
                  <a:gd name="connsiteX0" fmla="*/ 1383219 w 1383219"/>
                  <a:gd name="connsiteY0" fmla="*/ 1992763 h 1992763"/>
                  <a:gd name="connsiteX1" fmla="*/ 0 w 1383219"/>
                  <a:gd name="connsiteY1" fmla="*/ 4904 h 1992763"/>
                  <a:gd name="connsiteX2" fmla="*/ 1239545 w 1383219"/>
                  <a:gd name="connsiteY2" fmla="*/ 0 h 1992763"/>
                  <a:gd name="connsiteX3" fmla="*/ 1383219 w 1383219"/>
                  <a:gd name="connsiteY3" fmla="*/ 143674 h 1992763"/>
                  <a:gd name="connsiteX4" fmla="*/ 1378857 w 1383219"/>
                  <a:gd name="connsiteY4" fmla="*/ 1282161 h 1992763"/>
                  <a:gd name="connsiteX5" fmla="*/ 1383219 w 1383219"/>
                  <a:gd name="connsiteY5" fmla="*/ 1992763 h 1992763"/>
                  <a:gd name="connsiteX0" fmla="*/ 1378857 w 1383219"/>
                  <a:gd name="connsiteY0" fmla="*/ 1282161 h 1282161"/>
                  <a:gd name="connsiteX1" fmla="*/ 0 w 1383219"/>
                  <a:gd name="connsiteY1" fmla="*/ 4904 h 1282161"/>
                  <a:gd name="connsiteX2" fmla="*/ 1239545 w 1383219"/>
                  <a:gd name="connsiteY2" fmla="*/ 0 h 1282161"/>
                  <a:gd name="connsiteX3" fmla="*/ 1383219 w 1383219"/>
                  <a:gd name="connsiteY3" fmla="*/ 143674 h 1282161"/>
                  <a:gd name="connsiteX4" fmla="*/ 1378857 w 1383219"/>
                  <a:gd name="connsiteY4" fmla="*/ 1282161 h 1282161"/>
                  <a:gd name="connsiteX0" fmla="*/ 1364569 w 1368931"/>
                  <a:gd name="connsiteY0" fmla="*/ 1282161 h 1282161"/>
                  <a:gd name="connsiteX1" fmla="*/ 0 w 1368931"/>
                  <a:gd name="connsiteY1" fmla="*/ 141 h 1282161"/>
                  <a:gd name="connsiteX2" fmla="*/ 1225257 w 1368931"/>
                  <a:gd name="connsiteY2" fmla="*/ 0 h 1282161"/>
                  <a:gd name="connsiteX3" fmla="*/ 1368931 w 1368931"/>
                  <a:gd name="connsiteY3" fmla="*/ 143674 h 1282161"/>
                  <a:gd name="connsiteX4" fmla="*/ 1364569 w 1368931"/>
                  <a:gd name="connsiteY4" fmla="*/ 1282161 h 12821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931" h="1282161">
                    <a:moveTo>
                      <a:pt x="1364569" y="1282161"/>
                    </a:moveTo>
                    <a:lnTo>
                      <a:pt x="0" y="141"/>
                    </a:lnTo>
                    <a:lnTo>
                      <a:pt x="1225257" y="0"/>
                    </a:lnTo>
                    <a:cubicBezTo>
                      <a:pt x="1304606" y="0"/>
                      <a:pt x="1368931" y="64325"/>
                      <a:pt x="1368931" y="143674"/>
                    </a:cubicBezTo>
                    <a:lnTo>
                      <a:pt x="1364569" y="1282161"/>
                    </a:lnTo>
                    <a:close/>
                  </a:path>
                </a:pathLst>
              </a:custGeom>
              <a:solidFill>
                <a:srgbClr val="3751A3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>
                <a:extLst>
                  <a:ext uri="{FF2B5EF4-FFF2-40B4-BE49-F238E27FC236}">
                    <a16:creationId xmlns:a16="http://schemas.microsoft.com/office/drawing/2014/main" id="{120CE23D-CB6D-4FEC-924F-D0B1021EB9CF}"/>
                  </a:ext>
                </a:extLst>
              </p:cNvPr>
              <p:cNvSpPr/>
              <p:nvPr/>
            </p:nvSpPr>
            <p:spPr>
              <a:xfrm rot="10800000" flipH="1" flipV="1">
                <a:off x="693394" y="893439"/>
                <a:ext cx="702422" cy="4291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F084DE7-DE42-4CBC-A2C5-6B34A237A75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3914" y="818916"/>
                <a:ext cx="861382" cy="629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3200" spc="-150" dirty="0">
                    <a:solidFill>
                      <a:schemeClr val="bg1"/>
                    </a:solidFill>
                    <a:latin typeface="Arial" pitchFamily="34" charset="0"/>
                    <a:ea typeface="HY견고딕" pitchFamily="18" charset="-127"/>
                    <a:cs typeface="Arial" pitchFamily="34" charset="0"/>
                  </a:rPr>
                  <a:t>01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43118C4-FE15-4C97-B97E-F83FA1A663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14137" y="1258968"/>
                <a:ext cx="1070366" cy="553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lnSpc>
                    <a:spcPct val="90000"/>
                  </a:lnSpc>
                </a:pPr>
                <a:r>
                  <a:rPr lang="ko-KR" altLang="en-US" sz="2000" b="1" dirty="0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학 생</a:t>
                </a:r>
                <a:endParaRPr lang="en-US" altLang="ko-KR" sz="20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47" name="모서리가 둥근 직사각형 135">
                <a:extLst>
                  <a:ext uri="{FF2B5EF4-FFF2-40B4-BE49-F238E27FC236}">
                    <a16:creationId xmlns:a16="http://schemas.microsoft.com/office/drawing/2014/main" id="{40FFDF7D-6D1C-4BF7-81B6-EE41877CA59E}"/>
                  </a:ext>
                </a:extLst>
              </p:cNvPr>
              <p:cNvSpPr/>
              <p:nvPr/>
            </p:nvSpPr>
            <p:spPr>
              <a:xfrm flipH="1">
                <a:off x="2677358" y="922558"/>
                <a:ext cx="5505231" cy="1137349"/>
              </a:xfrm>
              <a:prstGeom prst="roundRect">
                <a:avLst>
                  <a:gd name="adj" fmla="val 8024"/>
                </a:avLst>
              </a:prstGeom>
              <a:gradFill flip="none" rotWithShape="1">
                <a:gsLst>
                  <a:gs pos="100000">
                    <a:srgbClr val="F5F5F5"/>
                  </a:gs>
                  <a:gs pos="71000">
                    <a:srgbClr val="F9F9F9"/>
                  </a:gs>
                </a:gsLst>
                <a:lin ang="2700000" scaled="1"/>
                <a:tileRect/>
              </a:gradFill>
              <a:ln w="25400">
                <a:solidFill>
                  <a:srgbClr val="3751A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48" name="그룹 75">
                <a:extLst>
                  <a:ext uri="{FF2B5EF4-FFF2-40B4-BE49-F238E27FC236}">
                    <a16:creationId xmlns:a16="http://schemas.microsoft.com/office/drawing/2014/main" id="{9A283664-8C14-47D7-9D26-F3C3106820DF}"/>
                  </a:ext>
                </a:extLst>
              </p:cNvPr>
              <p:cNvGrpSpPr/>
              <p:nvPr/>
            </p:nvGrpSpPr>
            <p:grpSpPr>
              <a:xfrm rot="5400000">
                <a:off x="2541472" y="1004928"/>
                <a:ext cx="140326" cy="468142"/>
                <a:chOff x="5416550" y="4383258"/>
                <a:chExt cx="140326" cy="468142"/>
              </a:xfrm>
            </p:grpSpPr>
            <p:sp>
              <p:nvSpPr>
                <p:cNvPr id="67" name="타원 66">
                  <a:extLst>
                    <a:ext uri="{FF2B5EF4-FFF2-40B4-BE49-F238E27FC236}">
                      <a16:creationId xmlns:a16="http://schemas.microsoft.com/office/drawing/2014/main" id="{74BA1C99-A6DA-423C-B684-956F2DDDCD90}"/>
                    </a:ext>
                  </a:extLst>
                </p:cNvPr>
                <p:cNvSpPr/>
                <p:nvPr/>
              </p:nvSpPr>
              <p:spPr>
                <a:xfrm>
                  <a:off x="5416550" y="4711075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8" name="타원 67">
                  <a:extLst>
                    <a:ext uri="{FF2B5EF4-FFF2-40B4-BE49-F238E27FC236}">
                      <a16:creationId xmlns:a16="http://schemas.microsoft.com/office/drawing/2014/main" id="{83132848-348C-40C2-9C83-0CE6B4E774A2}"/>
                    </a:ext>
                  </a:extLst>
                </p:cNvPr>
                <p:cNvSpPr/>
                <p:nvPr/>
              </p:nvSpPr>
              <p:spPr>
                <a:xfrm>
                  <a:off x="5416550" y="4383258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9" name="모서리가 둥근 직사각형 163">
                  <a:extLst>
                    <a:ext uri="{FF2B5EF4-FFF2-40B4-BE49-F238E27FC236}">
                      <a16:creationId xmlns:a16="http://schemas.microsoft.com/office/drawing/2014/main" id="{7891B6D4-B1F5-425C-B355-1D6AD36344EA}"/>
                    </a:ext>
                  </a:extLst>
                </p:cNvPr>
                <p:cNvSpPr/>
                <p:nvPr/>
              </p:nvSpPr>
              <p:spPr>
                <a:xfrm>
                  <a:off x="5437486" y="4435644"/>
                  <a:ext cx="93551" cy="374201"/>
                </a:xfrm>
                <a:prstGeom prst="roundRect">
                  <a:avLst>
                    <a:gd name="adj" fmla="val 50000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13500000" scaled="1"/>
                  <a:tileRect/>
                </a:gradFill>
                <a:ln w="38100">
                  <a:noFill/>
                </a:ln>
                <a:effectLst>
                  <a:outerShdw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016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49" name="그룹 75">
                <a:extLst>
                  <a:ext uri="{FF2B5EF4-FFF2-40B4-BE49-F238E27FC236}">
                    <a16:creationId xmlns:a16="http://schemas.microsoft.com/office/drawing/2014/main" id="{CDE58D16-2C36-4806-AC5A-E4AC6787CF98}"/>
                  </a:ext>
                </a:extLst>
              </p:cNvPr>
              <p:cNvGrpSpPr/>
              <p:nvPr/>
            </p:nvGrpSpPr>
            <p:grpSpPr>
              <a:xfrm rot="5400000">
                <a:off x="2541472" y="1417329"/>
                <a:ext cx="140326" cy="468142"/>
                <a:chOff x="5416550" y="4383258"/>
                <a:chExt cx="140326" cy="468142"/>
              </a:xfrm>
            </p:grpSpPr>
            <p:sp>
              <p:nvSpPr>
                <p:cNvPr id="64" name="타원 63">
                  <a:extLst>
                    <a:ext uri="{FF2B5EF4-FFF2-40B4-BE49-F238E27FC236}">
                      <a16:creationId xmlns:a16="http://schemas.microsoft.com/office/drawing/2014/main" id="{747A41E0-17CD-46F1-B3AF-70EE2B7ECAA8}"/>
                    </a:ext>
                  </a:extLst>
                </p:cNvPr>
                <p:cNvSpPr/>
                <p:nvPr/>
              </p:nvSpPr>
              <p:spPr>
                <a:xfrm>
                  <a:off x="5416550" y="4711075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5" name="타원 64">
                  <a:extLst>
                    <a:ext uri="{FF2B5EF4-FFF2-40B4-BE49-F238E27FC236}">
                      <a16:creationId xmlns:a16="http://schemas.microsoft.com/office/drawing/2014/main" id="{E3817DD3-9537-4181-9A10-F998E840D8D3}"/>
                    </a:ext>
                  </a:extLst>
                </p:cNvPr>
                <p:cNvSpPr/>
                <p:nvPr/>
              </p:nvSpPr>
              <p:spPr>
                <a:xfrm>
                  <a:off x="5416550" y="4383258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6" name="모서리가 둥근 직사각형 167">
                  <a:extLst>
                    <a:ext uri="{FF2B5EF4-FFF2-40B4-BE49-F238E27FC236}">
                      <a16:creationId xmlns:a16="http://schemas.microsoft.com/office/drawing/2014/main" id="{040F0721-2C26-460D-ABA3-6417FE8DF34E}"/>
                    </a:ext>
                  </a:extLst>
                </p:cNvPr>
                <p:cNvSpPr/>
                <p:nvPr/>
              </p:nvSpPr>
              <p:spPr>
                <a:xfrm>
                  <a:off x="5437486" y="4435644"/>
                  <a:ext cx="93551" cy="374201"/>
                </a:xfrm>
                <a:prstGeom prst="roundRect">
                  <a:avLst>
                    <a:gd name="adj" fmla="val 50000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13500000" scaled="1"/>
                  <a:tileRect/>
                </a:gradFill>
                <a:ln w="38100">
                  <a:noFill/>
                </a:ln>
                <a:effectLst>
                  <a:outerShdw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016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B39868C-24C1-4BEB-9EF4-B3694B2248B8}"/>
                  </a:ext>
                </a:extLst>
              </p:cNvPr>
              <p:cNvSpPr txBox="1"/>
              <p:nvPr/>
            </p:nvSpPr>
            <p:spPr>
              <a:xfrm>
                <a:off x="2945416" y="1102967"/>
                <a:ext cx="3963624" cy="8371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학부 재학생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: 447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(2022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학년도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2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학기 기준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	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석사 재학생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: 129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 </a:t>
                </a:r>
                <a:endParaRPr lang="en-US" altLang="ko-KR" sz="1100" b="1" dirty="0">
                  <a:solidFill>
                    <a:srgbClr val="000000"/>
                  </a:solidFill>
                  <a:latin typeface="+mn-ea"/>
                  <a:cs typeface="BGPHMF+HYgprM"/>
                </a:endParaRP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박사 재학생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: 33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</a:t>
                </a:r>
                <a:endParaRPr lang="en-US" altLang="ko-KR" sz="1100" b="1" dirty="0">
                  <a:solidFill>
                    <a:srgbClr val="000000"/>
                  </a:solidFill>
                  <a:latin typeface="+mn-ea"/>
                  <a:cs typeface="BGPHMF+HYgprM"/>
                </a:endParaRP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매년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학사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100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,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석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/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박사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50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 배출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최근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3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년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평균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</a:rPr>
                  <a:t>학기 당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</a:rPr>
                  <a:t>55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여명의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학과목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조교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, 20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여명의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연구조교</a:t>
                </a:r>
                <a:endParaRPr lang="ko-KR" altLang="en-US" sz="1100" b="1" dirty="0">
                  <a:solidFill>
                    <a:srgbClr val="000000"/>
                  </a:solidFill>
                  <a:latin typeface="+mn-ea"/>
                </a:endParaRPr>
              </a:p>
            </p:txBody>
          </p:sp>
          <p:grpSp>
            <p:nvGrpSpPr>
              <p:cNvPr id="51" name="그룹 50">
                <a:extLst>
                  <a:ext uri="{FF2B5EF4-FFF2-40B4-BE49-F238E27FC236}">
                    <a16:creationId xmlns:a16="http://schemas.microsoft.com/office/drawing/2014/main" id="{7D17323F-A98B-40D3-A0C9-C6A77C2F1CD0}"/>
                  </a:ext>
                </a:extLst>
              </p:cNvPr>
              <p:cNvGrpSpPr/>
              <p:nvPr/>
            </p:nvGrpSpPr>
            <p:grpSpPr>
              <a:xfrm>
                <a:off x="3007464" y="1090025"/>
                <a:ext cx="91409" cy="76886"/>
                <a:chOff x="2133587" y="3601456"/>
                <a:chExt cx="91409" cy="76886"/>
              </a:xfrm>
            </p:grpSpPr>
            <p:sp>
              <p:nvSpPr>
                <p:cNvPr id="61" name="Oval 4">
                  <a:extLst>
                    <a:ext uri="{FF2B5EF4-FFF2-40B4-BE49-F238E27FC236}">
                      <a16:creationId xmlns:a16="http://schemas.microsoft.com/office/drawing/2014/main" id="{B34EF633-E1AB-4B88-A20E-0E0753E6F6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46284" y="3601456"/>
                  <a:ext cx="66185" cy="525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1000"/>
                      </a:schemeClr>
                    </a:gs>
                    <a:gs pos="78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62" name="Oval 4">
                  <a:extLst>
                    <a:ext uri="{FF2B5EF4-FFF2-40B4-BE49-F238E27FC236}">
                      <a16:creationId xmlns:a16="http://schemas.microsoft.com/office/drawing/2014/main" id="{C54C4E5B-FBB5-4A8B-9A14-364AB320B8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63" name="Oval 4">
                  <a:extLst>
                    <a:ext uri="{FF2B5EF4-FFF2-40B4-BE49-F238E27FC236}">
                      <a16:creationId xmlns:a16="http://schemas.microsoft.com/office/drawing/2014/main" id="{E839EF37-498D-459C-8BF3-B60FA2C6264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617980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2" name="Oval 4">
                <a:extLst>
                  <a:ext uri="{FF2B5EF4-FFF2-40B4-BE49-F238E27FC236}">
                    <a16:creationId xmlns:a16="http://schemas.microsoft.com/office/drawing/2014/main" id="{0D5EC446-AB2B-4B74-8EE8-BCB29ACBE7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023928" y="1325999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669DB647-9B72-4F8D-9669-A094643F1B43}"/>
                  </a:ext>
                </a:extLst>
              </p:cNvPr>
              <p:cNvGrpSpPr/>
              <p:nvPr/>
            </p:nvGrpSpPr>
            <p:grpSpPr>
              <a:xfrm>
                <a:off x="3007464" y="1391090"/>
                <a:ext cx="91409" cy="143603"/>
                <a:chOff x="2133587" y="3534739"/>
                <a:chExt cx="91409" cy="143603"/>
              </a:xfrm>
            </p:grpSpPr>
            <p:sp>
              <p:nvSpPr>
                <p:cNvPr id="59" name="Oval 4">
                  <a:extLst>
                    <a:ext uri="{FF2B5EF4-FFF2-40B4-BE49-F238E27FC236}">
                      <a16:creationId xmlns:a16="http://schemas.microsoft.com/office/drawing/2014/main" id="{BA3B412B-14D2-45F7-BC69-ECDAB4E88FD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60" name="Oval 4">
                  <a:extLst>
                    <a:ext uri="{FF2B5EF4-FFF2-40B4-BE49-F238E27FC236}">
                      <a16:creationId xmlns:a16="http://schemas.microsoft.com/office/drawing/2014/main" id="{BE63C2C8-771F-4F69-8EE6-F8129EDE4AC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534739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54" name="Oval 4">
                <a:extLst>
                  <a:ext uri="{FF2B5EF4-FFF2-40B4-BE49-F238E27FC236}">
                    <a16:creationId xmlns:a16="http://schemas.microsoft.com/office/drawing/2014/main" id="{69F5A409-DD14-4323-B5DD-C2AE0E3FE1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023928" y="1702499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80BA4DEB-3052-4639-AE42-85E72DA00621}"/>
                  </a:ext>
                </a:extLst>
              </p:cNvPr>
              <p:cNvGrpSpPr/>
              <p:nvPr/>
            </p:nvGrpSpPr>
            <p:grpSpPr>
              <a:xfrm>
                <a:off x="3007464" y="1833016"/>
                <a:ext cx="91409" cy="76886"/>
                <a:chOff x="2133587" y="3601456"/>
                <a:chExt cx="91409" cy="76886"/>
              </a:xfrm>
            </p:grpSpPr>
            <p:sp>
              <p:nvSpPr>
                <p:cNvPr id="56" name="Oval 4">
                  <a:extLst>
                    <a:ext uri="{FF2B5EF4-FFF2-40B4-BE49-F238E27FC236}">
                      <a16:creationId xmlns:a16="http://schemas.microsoft.com/office/drawing/2014/main" id="{4F973152-04B9-4655-8717-FA9AD9F335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46284" y="3601456"/>
                  <a:ext cx="66185" cy="525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1000"/>
                      </a:schemeClr>
                    </a:gs>
                    <a:gs pos="78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57" name="Oval 4">
                  <a:extLst>
                    <a:ext uri="{FF2B5EF4-FFF2-40B4-BE49-F238E27FC236}">
                      <a16:creationId xmlns:a16="http://schemas.microsoft.com/office/drawing/2014/main" id="{D2DD3304-3F67-4999-BC4F-FE3CF0C5C9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58" name="Oval 4">
                  <a:extLst>
                    <a:ext uri="{FF2B5EF4-FFF2-40B4-BE49-F238E27FC236}">
                      <a16:creationId xmlns:a16="http://schemas.microsoft.com/office/drawing/2014/main" id="{A4E2AE34-67D6-4457-878F-06535E20F9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617980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sp>
          <p:nvSpPr>
            <p:cNvPr id="35" name="Oval 3">
              <a:extLst>
                <a:ext uri="{FF2B5EF4-FFF2-40B4-BE49-F238E27FC236}">
                  <a16:creationId xmlns:a16="http://schemas.microsoft.com/office/drawing/2014/main" id="{655B7F6F-80AD-4502-A079-29D16F0579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181560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Oval 3">
              <a:extLst>
                <a:ext uri="{FF2B5EF4-FFF2-40B4-BE49-F238E27FC236}">
                  <a16:creationId xmlns:a16="http://schemas.microsoft.com/office/drawing/2014/main" id="{7434DDDD-0208-4234-A63F-DC90892B04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358405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Oval 3">
              <a:extLst>
                <a:ext uri="{FF2B5EF4-FFF2-40B4-BE49-F238E27FC236}">
                  <a16:creationId xmlns:a16="http://schemas.microsoft.com/office/drawing/2014/main" id="{638291F5-8073-44C0-A12A-611A930EAF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544775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Oval 3">
              <a:extLst>
                <a:ext uri="{FF2B5EF4-FFF2-40B4-BE49-F238E27FC236}">
                  <a16:creationId xmlns:a16="http://schemas.microsoft.com/office/drawing/2014/main" id="{C242E277-CB6D-4F2E-9136-3A009A8024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744734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Oval 3">
              <a:extLst>
                <a:ext uri="{FF2B5EF4-FFF2-40B4-BE49-F238E27FC236}">
                  <a16:creationId xmlns:a16="http://schemas.microsoft.com/office/drawing/2014/main" id="{7F39F3C2-5845-4C89-A4BE-4D09FAB58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2769" y="2928119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70" name="제목 1">
            <a:extLst>
              <a:ext uri="{FF2B5EF4-FFF2-40B4-BE49-F238E27FC236}">
                <a16:creationId xmlns:a16="http://schemas.microsoft.com/office/drawing/2014/main" id="{88BE8E39-6D17-4806-B159-F5E8F8AF42F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구성원</a:t>
            </a:r>
          </a:p>
        </p:txBody>
      </p:sp>
    </p:spTree>
    <p:extLst>
      <p:ext uri="{BB962C8B-B14F-4D97-AF65-F5344CB8AC3E}">
        <p14:creationId xmlns:p14="http://schemas.microsoft.com/office/powerpoint/2010/main" val="3326355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BC3F752-2F08-4D7B-9AF3-0DB767FD9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29A912-2C38-4D15-B591-16064313CCF9}"/>
              </a:ext>
            </a:extLst>
          </p:cNvPr>
          <p:cNvSpPr txBox="1">
            <a:spLocks/>
          </p:cNvSpPr>
          <p:nvPr/>
        </p:nvSpPr>
        <p:spPr>
          <a:xfrm>
            <a:off x="386535" y="1175175"/>
            <a:ext cx="8370930" cy="5062137"/>
          </a:xfrm>
          <a:prstGeom prst="rect">
            <a:avLst/>
          </a:prstGeom>
          <a:noFill/>
          <a:ln>
            <a:noFill/>
          </a:ln>
        </p:spPr>
        <p:txBody>
          <a:bodyPr wrap="square" lIns="144000" tIns="72000" rIns="144000" bIns="72000" anchor="t" anchorCtr="0">
            <a:spAutoFit/>
          </a:bodyPr>
          <a:lstStyle>
            <a:lvl1pPr marL="360000" marR="0" indent="-360000" algn="l" defTabSz="914400" rtl="0" eaLnBrk="0" fontAlgn="base" latinLnBrk="1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itchFamily="2" charset="2"/>
              <a:buChar char=""/>
              <a:tabLst/>
              <a:defRPr sz="1800" b="1" kern="1200" baseline="0">
                <a:solidFill>
                  <a:srgbClr val="00206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"/>
              <a:defRPr sz="1600" b="1" kern="1200" baseline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600" b="1" kern="1200" baseline="0">
                <a:solidFill>
                  <a:srgbClr val="00800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3pPr>
            <a:lvl4pPr marL="1162800" indent="-2052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5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2022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등록 대학원생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162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 대학원 진학률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39% (2022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월 졸업생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71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중 본교 진학자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4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대학원 교육 프로그램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대학원 연계 산학맞춤형 트랙프로그램 운영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BK21 Four 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개 연구단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반도체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헬스케어 연구단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4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최근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년간 국책 및 산학과제 실적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국책과제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170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468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대외연구비 수주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산학과제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97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대외연구비 수주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기술이전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83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기술료 징수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지적재산권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특허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150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출원 및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등록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4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최근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년간 </a:t>
            </a:r>
            <a:r>
              <a:rPr kumimoji="0" lang="ko-KR" altLang="en-US" b="0" dirty="0" err="1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학기별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교내 지원 장학금 수혜인원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RA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19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 TA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56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일반장학금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553C38D4-B31F-46DD-A71E-464F9237E9F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대학원 현황 </a:t>
            </a:r>
          </a:p>
        </p:txBody>
      </p:sp>
    </p:spTree>
    <p:extLst>
      <p:ext uri="{BB962C8B-B14F-4D97-AF65-F5344CB8AC3E}">
        <p14:creationId xmlns:p14="http://schemas.microsoft.com/office/powerpoint/2010/main" val="4040464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09A7ADD-90CA-4987-BE1E-F860C9B42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349367-9304-439A-9994-E88C862BB3E6}"/>
              </a:ext>
            </a:extLst>
          </p:cNvPr>
          <p:cNvSpPr txBox="1">
            <a:spLocks/>
          </p:cNvSpPr>
          <p:nvPr/>
        </p:nvSpPr>
        <p:spPr>
          <a:xfrm>
            <a:off x="265692" y="1196752"/>
            <a:ext cx="8856983" cy="5305793"/>
          </a:xfrm>
          <a:prstGeom prst="rect">
            <a:avLst/>
          </a:prstGeom>
          <a:noFill/>
          <a:ln>
            <a:noFill/>
          </a:ln>
        </p:spPr>
        <p:txBody>
          <a:bodyPr wrap="square" lIns="144000" tIns="72000" rIns="144000" bIns="72000" anchor="t" anchorCtr="0">
            <a:spAutoFit/>
          </a:bodyPr>
          <a:lstStyle>
            <a:lvl1pPr marL="360000" marR="0" indent="-360000" algn="l" defTabSz="914400" rtl="0" eaLnBrk="0" fontAlgn="base" latinLnBrk="1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itchFamily="2" charset="2"/>
              <a:buChar char=""/>
              <a:tabLst/>
              <a:defRPr sz="1800" b="1" kern="1200" baseline="0">
                <a:solidFill>
                  <a:srgbClr val="00206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"/>
              <a:defRPr sz="1600" b="1" kern="1200" baseline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600" b="1" kern="1200" baseline="0">
                <a:solidFill>
                  <a:srgbClr val="00800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3pPr>
            <a:lvl4pPr marL="1162800" indent="-2052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5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역량에 따라 많은 경우 중복 수혜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Albatross Fellowship: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 학부 성적 상위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10%,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입학금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+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100%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면제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Albatross Scholarship: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학부 성적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CGPA 3.5</a:t>
            </a:r>
            <a:r>
              <a:rPr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이상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중 선발하여 등록금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70%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면제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교내 지원금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(2022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기준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TA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58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/53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30%~50%)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RA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20%)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일반장학금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/20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60%~90%)</a:t>
            </a:r>
          </a:p>
          <a:p>
            <a:pPr lvl="5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인건비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)/100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총 연구비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5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BK21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55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인건비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)/77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총 연구비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삼성반도체트랙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LG</a:t>
            </a:r>
            <a:r>
              <a:rPr kumimoji="0" lang="ko-KR" altLang="en-US" b="0" dirty="0" err="1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이노텍트랙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LG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DB</a:t>
            </a:r>
            <a:r>
              <a:rPr kumimoji="0" lang="ko-KR" altLang="en-US" b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하이텍트랙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B2FAEB1B-8761-4956-8CBF-4C554DACBD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전자공학과 대학원 장학금 규모 </a:t>
            </a:r>
          </a:p>
        </p:txBody>
      </p:sp>
    </p:spTree>
    <p:extLst>
      <p:ext uri="{BB962C8B-B14F-4D97-AF65-F5344CB8AC3E}">
        <p14:creationId xmlns:p14="http://schemas.microsoft.com/office/powerpoint/2010/main" val="521832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35E0F93-2506-4FBA-9B96-6B0BBB98DDDC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B19F9DD-1F3C-4D14-A1F7-CB4E5F9DE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16" y="487604"/>
            <a:ext cx="8280167" cy="588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429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모서리가 둥근 직사각형 398">
            <a:extLst>
              <a:ext uri="{FF2B5EF4-FFF2-40B4-BE49-F238E27FC236}">
                <a16:creationId xmlns:a16="http://schemas.microsoft.com/office/drawing/2014/main" id="{8E281ADE-BC87-42C6-85C2-F71F62C835B5}"/>
              </a:ext>
            </a:extLst>
          </p:cNvPr>
          <p:cNvSpPr/>
          <p:nvPr/>
        </p:nvSpPr>
        <p:spPr>
          <a:xfrm>
            <a:off x="6875701" y="4065655"/>
            <a:ext cx="1742146" cy="1490492"/>
          </a:xfrm>
          <a:prstGeom prst="roundRect">
            <a:avLst>
              <a:gd name="adj" fmla="val 2937"/>
            </a:avLst>
          </a:prstGeom>
          <a:solidFill>
            <a:srgbClr val="047DC8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모서리가 둥근 직사각형 138"/>
          <p:cNvSpPr/>
          <p:nvPr/>
        </p:nvSpPr>
        <p:spPr>
          <a:xfrm>
            <a:off x="463657" y="4066269"/>
            <a:ext cx="1721254" cy="563791"/>
          </a:xfrm>
          <a:prstGeom prst="roundRect">
            <a:avLst>
              <a:gd name="adj" fmla="val 2937"/>
            </a:avLst>
          </a:prstGeom>
          <a:solidFill>
            <a:srgbClr val="3751A3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4" name="그룹 3"/>
          <p:cNvGrpSpPr/>
          <p:nvPr/>
        </p:nvGrpSpPr>
        <p:grpSpPr>
          <a:xfrm>
            <a:off x="1391367" y="1559029"/>
            <a:ext cx="1662134" cy="1653947"/>
            <a:chOff x="612542" y="2179083"/>
            <a:chExt cx="1624031" cy="1624031"/>
          </a:xfrm>
        </p:grpSpPr>
        <p:sp>
          <p:nvSpPr>
            <p:cNvPr id="130" name="타원 129"/>
            <p:cNvSpPr/>
            <p:nvPr/>
          </p:nvSpPr>
          <p:spPr>
            <a:xfrm>
              <a:off x="612542" y="2179083"/>
              <a:ext cx="1624031" cy="1624031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25400" cap="flat" cmpd="sng" algn="ctr">
              <a:noFill/>
              <a:prstDash val="solid"/>
            </a:ln>
            <a:effectLst>
              <a:outerShdw blurRad="88900" sx="102000" sy="102000" algn="ctr" rotWithShape="0">
                <a:prstClr val="black">
                  <a:alpha val="14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52400" h="31750" prst="coolSlant"/>
            </a:sp3d>
          </p:spPr>
          <p:txBody>
            <a:bodyPr rtlCol="0" anchor="ctr"/>
            <a:lstStyle/>
            <a:p>
              <a:pPr algn="ctr" latinLnBrk="0"/>
              <a:endParaRPr lang="ko-KR" altLang="en-US" sz="1600" kern="0" dirty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131" name="그룹 34"/>
            <p:cNvGrpSpPr/>
            <p:nvPr/>
          </p:nvGrpSpPr>
          <p:grpSpPr>
            <a:xfrm>
              <a:off x="781766" y="2305869"/>
              <a:ext cx="1260870" cy="1289948"/>
              <a:chOff x="750640" y="2286097"/>
              <a:chExt cx="1347835" cy="1378919"/>
            </a:xfrm>
          </p:grpSpPr>
          <p:sp>
            <p:nvSpPr>
              <p:cNvPr id="132" name="타원 131"/>
              <p:cNvSpPr/>
              <p:nvPr/>
            </p:nvSpPr>
            <p:spPr>
              <a:xfrm>
                <a:off x="750640" y="2317181"/>
                <a:ext cx="1347835" cy="1347835"/>
              </a:xfrm>
              <a:prstGeom prst="ellipse">
                <a:avLst/>
              </a:prstGeom>
              <a:solidFill>
                <a:schemeClr val="bg1"/>
              </a:solidFill>
              <a:ln w="127000" cap="flat" cmpd="sng" algn="ctr">
                <a:solidFill>
                  <a:srgbClr val="3751A3"/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9000"/>
                  </a:prstClr>
                </a:outerShdw>
              </a:effectLst>
            </p:spPr>
            <p:txBody>
              <a:bodyPr rtlCol="0" anchor="ctr"/>
              <a:lstStyle/>
              <a:p>
                <a:pPr algn="ctr" latinLnBrk="0"/>
                <a:endParaRPr lang="ko-KR" alt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34" name="타원 7"/>
              <p:cNvSpPr/>
              <p:nvPr/>
            </p:nvSpPr>
            <p:spPr>
              <a:xfrm>
                <a:off x="801535" y="2286097"/>
                <a:ext cx="1246045" cy="1039300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alpha val="65000"/>
                    </a:sysClr>
                  </a:gs>
                  <a:gs pos="45000">
                    <a:sysClr val="window" lastClr="FFFFFF">
                      <a:alpha val="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latinLnBrk="0"/>
                <a:endParaRPr lang="ko-KR" altLang="en-US" sz="1600" kern="0">
                  <a:solidFill>
                    <a:sysClr val="window" lastClr="FFFFFF"/>
                  </a:solidFill>
                </a:endParaRPr>
              </a:p>
            </p:txBody>
          </p:sp>
        </p:grpSp>
      </p:grpSp>
      <p:sp>
        <p:nvSpPr>
          <p:cNvPr id="171" name="타원 170"/>
          <p:cNvSpPr/>
          <p:nvPr/>
        </p:nvSpPr>
        <p:spPr>
          <a:xfrm rot="1800000" flipH="1">
            <a:off x="2391610" y="1752217"/>
            <a:ext cx="303188" cy="10248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grpSp>
        <p:nvGrpSpPr>
          <p:cNvPr id="174" name="그룹 118"/>
          <p:cNvGrpSpPr/>
          <p:nvPr/>
        </p:nvGrpSpPr>
        <p:grpSpPr>
          <a:xfrm>
            <a:off x="1524206" y="1707823"/>
            <a:ext cx="1349704" cy="1343056"/>
            <a:chOff x="1176291" y="2004993"/>
            <a:chExt cx="1353061" cy="1353060"/>
          </a:xfrm>
        </p:grpSpPr>
        <p:sp>
          <p:nvSpPr>
            <p:cNvPr id="175" name="타원 174"/>
            <p:cNvSpPr/>
            <p:nvPr/>
          </p:nvSpPr>
          <p:spPr>
            <a:xfrm>
              <a:off x="1176291" y="2004993"/>
              <a:ext cx="1353061" cy="1353060"/>
            </a:xfrm>
            <a:prstGeom prst="ellipse">
              <a:avLst/>
            </a:prstGeom>
            <a:gradFill flip="none" rotWithShape="1">
              <a:gsLst>
                <a:gs pos="80000">
                  <a:schemeClr val="bg1">
                    <a:alpha val="0"/>
                  </a:schemeClr>
                </a:gs>
                <a:gs pos="84000">
                  <a:schemeClr val="bg1">
                    <a:alpha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6" name="타원 175"/>
            <p:cNvSpPr/>
            <p:nvPr/>
          </p:nvSpPr>
          <p:spPr>
            <a:xfrm rot="2326258">
              <a:off x="1413235" y="3174265"/>
              <a:ext cx="95068" cy="917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8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83" name="TextBox 182"/>
          <p:cNvSpPr txBox="1"/>
          <p:nvPr/>
        </p:nvSpPr>
        <p:spPr>
          <a:xfrm>
            <a:off x="1645058" y="201080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산학 맞춤형</a:t>
            </a:r>
            <a:endParaRPr lang="en-US" altLang="ko-KR" sz="12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인재양성</a:t>
            </a:r>
            <a:endParaRPr lang="en-US" altLang="ko-KR" sz="12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교육프로그램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3797609" y="1559029"/>
            <a:ext cx="1662134" cy="1653947"/>
            <a:chOff x="3797609" y="1559029"/>
            <a:chExt cx="1662134" cy="1653947"/>
          </a:xfrm>
        </p:grpSpPr>
        <p:grpSp>
          <p:nvGrpSpPr>
            <p:cNvPr id="135" name="그룹 8"/>
            <p:cNvGrpSpPr/>
            <p:nvPr/>
          </p:nvGrpSpPr>
          <p:grpSpPr>
            <a:xfrm>
              <a:off x="3797609" y="1559029"/>
              <a:ext cx="1662134" cy="1653947"/>
              <a:chOff x="612542" y="2179083"/>
              <a:chExt cx="1624031" cy="1624031"/>
            </a:xfrm>
          </p:grpSpPr>
          <p:sp>
            <p:nvSpPr>
              <p:cNvPr id="136" name="타원 135"/>
              <p:cNvSpPr/>
              <p:nvPr/>
            </p:nvSpPr>
            <p:spPr>
              <a:xfrm>
                <a:off x="612542" y="2179083"/>
                <a:ext cx="1624031" cy="1624031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88900" sx="102000" sy="102000" algn="ctr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52400" h="31750" prst="coolSlant"/>
              </a:sp3d>
            </p:spPr>
            <p:txBody>
              <a:bodyPr rtlCol="0" anchor="ctr"/>
              <a:lstStyle/>
              <a:p>
                <a:pPr algn="ctr" latinLnBrk="0"/>
                <a:endParaRPr lang="ko-KR" altLang="en-US" sz="1600" kern="0" dirty="0">
                  <a:solidFill>
                    <a:sysClr val="window" lastClr="FFFFFF"/>
                  </a:solidFill>
                </a:endParaRPr>
              </a:p>
            </p:txBody>
          </p:sp>
          <p:grpSp>
            <p:nvGrpSpPr>
              <p:cNvPr id="137" name="그룹 34"/>
              <p:cNvGrpSpPr/>
              <p:nvPr/>
            </p:nvGrpSpPr>
            <p:grpSpPr>
              <a:xfrm>
                <a:off x="781766" y="2305869"/>
                <a:ext cx="1260870" cy="1289948"/>
                <a:chOff x="750640" y="2286097"/>
                <a:chExt cx="1347835" cy="1378919"/>
              </a:xfrm>
            </p:grpSpPr>
            <p:sp>
              <p:nvSpPr>
                <p:cNvPr id="162" name="타원 161"/>
                <p:cNvSpPr/>
                <p:nvPr/>
              </p:nvSpPr>
              <p:spPr>
                <a:xfrm>
                  <a:off x="750640" y="2317181"/>
                  <a:ext cx="1347835" cy="1347835"/>
                </a:xfrm>
                <a:prstGeom prst="ellipse">
                  <a:avLst/>
                </a:prstGeom>
                <a:solidFill>
                  <a:schemeClr val="bg1"/>
                </a:solidFill>
                <a:ln w="127000" cap="flat" cmpd="sng" algn="ctr">
                  <a:solidFill>
                    <a:srgbClr val="047DC8"/>
                  </a:solidFill>
                  <a:prstDash val="solid"/>
                </a:ln>
                <a:effectLst>
                  <a:outerShdw blurRad="63500" sx="102000" sy="102000" algn="ctr" rotWithShape="0">
                    <a:prstClr val="black">
                      <a:alpha val="9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  <p:sp>
              <p:nvSpPr>
                <p:cNvPr id="163" name="타원 12"/>
                <p:cNvSpPr/>
                <p:nvPr/>
              </p:nvSpPr>
              <p:spPr>
                <a:xfrm>
                  <a:off x="801535" y="2286097"/>
                  <a:ext cx="1246045" cy="1039300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>
                        <a:alpha val="65000"/>
                      </a:sysClr>
                    </a:gs>
                    <a:gs pos="45000">
                      <a:sysClr val="window" lastClr="FFFFFF">
                        <a:alpha val="0"/>
                      </a:sysClr>
                    </a:gs>
                  </a:gsLst>
                  <a:lin ang="54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</p:grpSp>
        </p:grpSp>
        <p:sp>
          <p:nvSpPr>
            <p:cNvPr id="172" name="타원 171"/>
            <p:cNvSpPr/>
            <p:nvPr/>
          </p:nvSpPr>
          <p:spPr>
            <a:xfrm rot="1800000" flipH="1">
              <a:off x="4803346" y="1752217"/>
              <a:ext cx="303188" cy="10248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grpSp>
          <p:nvGrpSpPr>
            <p:cNvPr id="177" name="그룹 119"/>
            <p:cNvGrpSpPr/>
            <p:nvPr/>
          </p:nvGrpSpPr>
          <p:grpSpPr>
            <a:xfrm>
              <a:off x="3921652" y="1707823"/>
              <a:ext cx="1349704" cy="1343056"/>
              <a:chOff x="1176291" y="2004993"/>
              <a:chExt cx="1353061" cy="1353060"/>
            </a:xfrm>
          </p:grpSpPr>
          <p:sp>
            <p:nvSpPr>
              <p:cNvPr id="178" name="타원 177"/>
              <p:cNvSpPr/>
              <p:nvPr/>
            </p:nvSpPr>
            <p:spPr>
              <a:xfrm>
                <a:off x="1176291" y="2004993"/>
                <a:ext cx="1353061" cy="1353060"/>
              </a:xfrm>
              <a:prstGeom prst="ellipse">
                <a:avLst/>
              </a:prstGeom>
              <a:gradFill flip="none" rotWithShape="1">
                <a:gsLst>
                  <a:gs pos="80000">
                    <a:schemeClr val="bg1">
                      <a:alpha val="0"/>
                    </a:schemeClr>
                  </a:gs>
                  <a:gs pos="84000">
                    <a:schemeClr val="bg1">
                      <a:alpha val="3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79" name="타원 178"/>
              <p:cNvSpPr/>
              <p:nvPr/>
            </p:nvSpPr>
            <p:spPr>
              <a:xfrm rot="2326258">
                <a:off x="1413235" y="3174265"/>
                <a:ext cx="95068" cy="917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8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4" name="TextBox 183"/>
            <p:cNvSpPr txBox="1"/>
            <p:nvPr/>
          </p:nvSpPr>
          <p:spPr>
            <a:xfrm>
              <a:off x="4042334" y="2021019"/>
              <a:ext cx="119455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산학트랙 </a:t>
              </a:r>
              <a:endParaRPr lang="en-US" altLang="ko-KR" sz="1200" b="1" kern="0" dirty="0">
                <a:solidFill>
                  <a:srgbClr val="047DC8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프로그램 이수 </a:t>
              </a:r>
              <a:endParaRPr lang="en-US" altLang="ko-KR" sz="1200" b="1" kern="0" dirty="0">
                <a:solidFill>
                  <a:srgbClr val="047DC8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후 취업보장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203852" y="1559029"/>
            <a:ext cx="1662134" cy="1653947"/>
            <a:chOff x="6203852" y="1559029"/>
            <a:chExt cx="1662134" cy="1653947"/>
          </a:xfrm>
        </p:grpSpPr>
        <p:grpSp>
          <p:nvGrpSpPr>
            <p:cNvPr id="164" name="그룹 13"/>
            <p:cNvGrpSpPr/>
            <p:nvPr/>
          </p:nvGrpSpPr>
          <p:grpSpPr>
            <a:xfrm>
              <a:off x="6203852" y="1559029"/>
              <a:ext cx="1662134" cy="1653947"/>
              <a:chOff x="612542" y="2179083"/>
              <a:chExt cx="1624031" cy="1624031"/>
            </a:xfrm>
          </p:grpSpPr>
          <p:sp>
            <p:nvSpPr>
              <p:cNvPr id="165" name="타원 164"/>
              <p:cNvSpPr/>
              <p:nvPr/>
            </p:nvSpPr>
            <p:spPr>
              <a:xfrm>
                <a:off x="612542" y="2179083"/>
                <a:ext cx="1624031" cy="1624031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88900" sx="102000" sy="102000" algn="ctr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52400" h="31750" prst="coolSlant"/>
              </a:sp3d>
            </p:spPr>
            <p:txBody>
              <a:bodyPr rtlCol="0" anchor="ctr"/>
              <a:lstStyle/>
              <a:p>
                <a:pPr algn="ctr" latinLnBrk="0"/>
                <a:endParaRPr lang="ko-KR" altLang="en-US" sz="1600" kern="0" dirty="0">
                  <a:solidFill>
                    <a:sysClr val="window" lastClr="FFFFFF"/>
                  </a:solidFill>
                </a:endParaRPr>
              </a:p>
            </p:txBody>
          </p:sp>
          <p:grpSp>
            <p:nvGrpSpPr>
              <p:cNvPr id="166" name="그룹 34"/>
              <p:cNvGrpSpPr/>
              <p:nvPr/>
            </p:nvGrpSpPr>
            <p:grpSpPr>
              <a:xfrm>
                <a:off x="781766" y="2305869"/>
                <a:ext cx="1260870" cy="1289948"/>
                <a:chOff x="750640" y="2286097"/>
                <a:chExt cx="1347835" cy="1378919"/>
              </a:xfrm>
            </p:grpSpPr>
            <p:sp>
              <p:nvSpPr>
                <p:cNvPr id="167" name="타원 166"/>
                <p:cNvSpPr/>
                <p:nvPr/>
              </p:nvSpPr>
              <p:spPr>
                <a:xfrm>
                  <a:off x="750640" y="2317181"/>
                  <a:ext cx="1347835" cy="1347835"/>
                </a:xfrm>
                <a:prstGeom prst="ellipse">
                  <a:avLst/>
                </a:prstGeom>
                <a:solidFill>
                  <a:schemeClr val="bg1"/>
                </a:solidFill>
                <a:ln w="127000" cap="flat" cmpd="sng" algn="ctr">
                  <a:solidFill>
                    <a:srgbClr val="29B18D"/>
                  </a:solidFill>
                  <a:prstDash val="solid"/>
                </a:ln>
                <a:effectLst>
                  <a:outerShdw blurRad="63500" sx="102000" sy="102000" algn="ctr" rotWithShape="0">
                    <a:prstClr val="black">
                      <a:alpha val="9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  <p:sp>
              <p:nvSpPr>
                <p:cNvPr id="168" name="타원 17"/>
                <p:cNvSpPr/>
                <p:nvPr/>
              </p:nvSpPr>
              <p:spPr>
                <a:xfrm>
                  <a:off x="801535" y="2286097"/>
                  <a:ext cx="1246045" cy="1039300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>
                        <a:alpha val="65000"/>
                      </a:sysClr>
                    </a:gs>
                    <a:gs pos="45000">
                      <a:sysClr val="window" lastClr="FFFFFF">
                        <a:alpha val="0"/>
                      </a:sysClr>
                    </a:gs>
                  </a:gsLst>
                  <a:lin ang="54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</p:grpSp>
        </p:grpSp>
        <p:sp>
          <p:nvSpPr>
            <p:cNvPr id="173" name="타원 172"/>
            <p:cNvSpPr/>
            <p:nvPr/>
          </p:nvSpPr>
          <p:spPr>
            <a:xfrm rot="1800000" flipH="1">
              <a:off x="7205385" y="1752217"/>
              <a:ext cx="303188" cy="10248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grpSp>
          <p:nvGrpSpPr>
            <p:cNvPr id="180" name="그룹 122"/>
            <p:cNvGrpSpPr/>
            <p:nvPr/>
          </p:nvGrpSpPr>
          <p:grpSpPr>
            <a:xfrm>
              <a:off x="6336072" y="1707823"/>
              <a:ext cx="1349704" cy="1343056"/>
              <a:chOff x="1176291" y="2004993"/>
              <a:chExt cx="1353061" cy="1353060"/>
            </a:xfrm>
          </p:grpSpPr>
          <p:sp>
            <p:nvSpPr>
              <p:cNvPr id="181" name="타원 180"/>
              <p:cNvSpPr/>
              <p:nvPr/>
            </p:nvSpPr>
            <p:spPr>
              <a:xfrm>
                <a:off x="1176291" y="2004993"/>
                <a:ext cx="1353061" cy="1353060"/>
              </a:xfrm>
              <a:prstGeom prst="ellipse">
                <a:avLst/>
              </a:prstGeom>
              <a:gradFill flip="none" rotWithShape="1">
                <a:gsLst>
                  <a:gs pos="80000">
                    <a:schemeClr val="bg1">
                      <a:alpha val="0"/>
                    </a:schemeClr>
                  </a:gs>
                  <a:gs pos="84000">
                    <a:schemeClr val="bg1">
                      <a:alpha val="3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82" name="타원 181"/>
              <p:cNvSpPr/>
              <p:nvPr/>
            </p:nvSpPr>
            <p:spPr>
              <a:xfrm rot="2326258">
                <a:off x="1413235" y="3174265"/>
                <a:ext cx="95068" cy="917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8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5" name="TextBox 184"/>
            <p:cNvSpPr txBox="1"/>
            <p:nvPr/>
          </p:nvSpPr>
          <p:spPr>
            <a:xfrm>
              <a:off x="6614959" y="1968774"/>
              <a:ext cx="85151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대학원 </a:t>
              </a:r>
              <a:endParaRPr lang="en-US" altLang="ko-KR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연계 지원</a:t>
              </a:r>
              <a:endParaRPr lang="en-US" altLang="ko-KR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(</a:t>
              </a: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등록금</a:t>
              </a: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,</a:t>
              </a: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생활비등</a:t>
              </a: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)</a:t>
              </a:r>
              <a:endParaRPr lang="ko-KR" altLang="en-US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86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1104962"/>
            <a:ext cx="364085" cy="34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" name="직사각형 186"/>
          <p:cNvSpPr/>
          <p:nvPr/>
        </p:nvSpPr>
        <p:spPr>
          <a:xfrm>
            <a:off x="641271" y="1048670"/>
            <a:ext cx="86231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기본개념</a:t>
            </a:r>
            <a:endParaRPr lang="ko-KR" altLang="ko-KR" sz="2000" b="1" dirty="0"/>
          </a:p>
        </p:txBody>
      </p:sp>
      <p:pic>
        <p:nvPicPr>
          <p:cNvPr id="188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3409218"/>
            <a:ext cx="364085" cy="34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" name="직사각형 188"/>
          <p:cNvSpPr/>
          <p:nvPr/>
        </p:nvSpPr>
        <p:spPr>
          <a:xfrm>
            <a:off x="665353" y="3352926"/>
            <a:ext cx="86231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참여기업</a:t>
            </a:r>
            <a:endParaRPr lang="ko-KR" altLang="ko-KR" sz="2000" b="1" dirty="0"/>
          </a:p>
        </p:txBody>
      </p:sp>
      <p:pic>
        <p:nvPicPr>
          <p:cNvPr id="190" name="Picture 42" descr="상하화살표"/>
          <p:cNvPicPr>
            <a:picLocks noChangeAspect="1" noChangeArrowheads="1"/>
          </p:cNvPicPr>
          <p:nvPr/>
        </p:nvPicPr>
        <p:blipFill>
          <a:blip r:embed="rId4" cstate="print">
            <a:lum bright="54000" contrast="-6000"/>
            <a:grayscl/>
          </a:blip>
          <a:srcRect/>
          <a:stretch>
            <a:fillRect/>
          </a:stretch>
        </p:blipFill>
        <p:spPr bwMode="auto">
          <a:xfrm>
            <a:off x="2643999" y="1473324"/>
            <a:ext cx="1052928" cy="18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" name="Picture 42" descr="상하화살표"/>
          <p:cNvPicPr>
            <a:picLocks noChangeAspect="1" noChangeArrowheads="1"/>
          </p:cNvPicPr>
          <p:nvPr/>
        </p:nvPicPr>
        <p:blipFill>
          <a:blip r:embed="rId4" cstate="print">
            <a:lum bright="54000" contrast="-6000"/>
            <a:grayscl/>
          </a:blip>
          <a:srcRect/>
          <a:stretch>
            <a:fillRect/>
          </a:stretch>
        </p:blipFill>
        <p:spPr bwMode="auto">
          <a:xfrm>
            <a:off x="5056887" y="1473324"/>
            <a:ext cx="1052928" cy="18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" name="그룹 3"/>
          <p:cNvGrpSpPr/>
          <p:nvPr/>
        </p:nvGrpSpPr>
        <p:grpSpPr>
          <a:xfrm>
            <a:off x="4358479" y="3527851"/>
            <a:ext cx="2588181" cy="3131401"/>
            <a:chOff x="234922" y="3597422"/>
            <a:chExt cx="2588181" cy="3099225"/>
          </a:xfrm>
        </p:grpSpPr>
        <p:grpSp>
          <p:nvGrpSpPr>
            <p:cNvPr id="193" name="그룹 168"/>
            <p:cNvGrpSpPr/>
            <p:nvPr/>
          </p:nvGrpSpPr>
          <p:grpSpPr>
            <a:xfrm>
              <a:off x="234922" y="4129701"/>
              <a:ext cx="2588181" cy="2566946"/>
              <a:chOff x="513131" y="4626233"/>
              <a:chExt cx="2596187" cy="2655423"/>
            </a:xfrm>
          </p:grpSpPr>
          <p:grpSp>
            <p:nvGrpSpPr>
              <p:cNvPr id="216" name="그룹 111"/>
              <p:cNvGrpSpPr/>
              <p:nvPr/>
            </p:nvGrpSpPr>
            <p:grpSpPr>
              <a:xfrm>
                <a:off x="836525" y="4626233"/>
                <a:ext cx="1818060" cy="2655423"/>
                <a:chOff x="708052" y="4609438"/>
                <a:chExt cx="2023175" cy="2889864"/>
              </a:xfrm>
            </p:grpSpPr>
            <p:sp>
              <p:nvSpPr>
                <p:cNvPr id="223" name="모서리가 둥근 직사각형 222"/>
                <p:cNvSpPr/>
                <p:nvPr/>
              </p:nvSpPr>
              <p:spPr>
                <a:xfrm>
                  <a:off x="708052" y="4609438"/>
                  <a:ext cx="2023175" cy="1671087"/>
                </a:xfrm>
                <a:prstGeom prst="roundRect">
                  <a:avLst>
                    <a:gd name="adj" fmla="val 2937"/>
                  </a:avLst>
                </a:prstGeom>
                <a:solidFill>
                  <a:srgbClr val="3751A3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24" name="모서리가 둥근 직사각형 223"/>
                <p:cNvSpPr/>
                <p:nvPr/>
              </p:nvSpPr>
              <p:spPr>
                <a:xfrm>
                  <a:off x="708052" y="4875622"/>
                  <a:ext cx="2023175" cy="2623680"/>
                </a:xfrm>
                <a:prstGeom prst="roundRect">
                  <a:avLst>
                    <a:gd name="adj" fmla="val 2937"/>
                  </a:avLst>
                </a:prstGeom>
                <a:solidFill>
                  <a:schemeClr val="bg1">
                    <a:lumMod val="95000"/>
                  </a:schemeClr>
                </a:solidFill>
                <a:ln w="1270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18" name="TextBox 217"/>
              <p:cNvSpPr txBox="1"/>
              <p:nvPr/>
            </p:nvSpPr>
            <p:spPr>
              <a:xfrm>
                <a:off x="971210" y="5543679"/>
                <a:ext cx="2129423" cy="2531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endPara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  <p:sp>
            <p:nvSpPr>
              <p:cNvPr id="219" name="타원 218"/>
              <p:cNvSpPr/>
              <p:nvPr/>
            </p:nvSpPr>
            <p:spPr>
              <a:xfrm>
                <a:off x="940906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0" name="타원 219"/>
              <p:cNvSpPr/>
              <p:nvPr/>
            </p:nvSpPr>
            <p:spPr>
              <a:xfrm>
                <a:off x="3061131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1" name="타원 220"/>
              <p:cNvSpPr/>
              <p:nvPr/>
            </p:nvSpPr>
            <p:spPr>
              <a:xfrm>
                <a:off x="940906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2" name="타원 221"/>
              <p:cNvSpPr/>
              <p:nvPr/>
            </p:nvSpPr>
            <p:spPr>
              <a:xfrm>
                <a:off x="3061132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513131" y="5034114"/>
                <a:ext cx="2481240" cy="264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extrusionH="57150">
                  <a:bevelT w="1270" h="1270"/>
                </a:sp3d>
              </a:bodyPr>
              <a:lstStyle/>
              <a:p>
                <a:pPr algn="ctr"/>
                <a:r>
                  <a:rPr lang="ko-KR" altLang="en-US" sz="1400" b="1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㈜ 삼성전자반도체</a:t>
                </a:r>
                <a:endParaRPr lang="en-US" altLang="ko-KR" sz="14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</p:grp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242" y="3597422"/>
              <a:ext cx="1908267" cy="1096705"/>
            </a:xfrm>
            <a:prstGeom prst="rect">
              <a:avLst/>
            </a:prstGeom>
          </p:spPr>
        </p:pic>
        <p:sp>
          <p:nvSpPr>
            <p:cNvPr id="10" name="직사각형 9"/>
            <p:cNvSpPr/>
            <p:nvPr/>
          </p:nvSpPr>
          <p:spPr>
            <a:xfrm>
              <a:off x="641079" y="4624465"/>
              <a:ext cx="1799444" cy="20256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endPara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트랙명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: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삼성전자반도체 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</a:b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전략산학협력 및 트랙 프로그램 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대상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: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 전자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컴퓨터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/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화공생명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기계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물리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화학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내용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: 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박사재학생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대상 산학협력 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</a:b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전략산학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MOU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체결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박사과정 대상 장학금 지급 및 지원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학부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학년의 본교 대학원 진학 시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석사 연계지원</a:t>
              </a:r>
              <a:endParaRPr lang="en-US" altLang="ko-KR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grpSp>
          <p:nvGrpSpPr>
            <p:cNvPr id="230" name="그룹 229"/>
            <p:cNvGrpSpPr/>
            <p:nvPr/>
          </p:nvGrpSpPr>
          <p:grpSpPr>
            <a:xfrm>
              <a:off x="613736" y="4844699"/>
              <a:ext cx="95284" cy="85218"/>
              <a:chOff x="2133587" y="3599013"/>
              <a:chExt cx="95284" cy="85218"/>
            </a:xfrm>
          </p:grpSpPr>
          <p:sp>
            <p:nvSpPr>
              <p:cNvPr id="231" name="Oval 3"/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32" name="Oval 4"/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3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4" name="Oval 4"/>
              <p:cNvSpPr>
                <a:spLocks noChangeArrowheads="1"/>
              </p:cNvSpPr>
              <p:nvPr/>
            </p:nvSpPr>
            <p:spPr bwMode="auto">
              <a:xfrm flipV="1">
                <a:off x="2133587" y="3618414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235" name="그룹 234"/>
            <p:cNvGrpSpPr/>
            <p:nvPr/>
          </p:nvGrpSpPr>
          <p:grpSpPr>
            <a:xfrm>
              <a:off x="606824" y="5211438"/>
              <a:ext cx="102196" cy="165746"/>
              <a:chOff x="2126675" y="3512596"/>
              <a:chExt cx="102196" cy="165746"/>
            </a:xfrm>
          </p:grpSpPr>
          <p:sp>
            <p:nvSpPr>
              <p:cNvPr id="236" name="Oval 3"/>
              <p:cNvSpPr>
                <a:spLocks noChangeArrowheads="1"/>
              </p:cNvSpPr>
              <p:nvPr/>
            </p:nvSpPr>
            <p:spPr bwMode="auto">
              <a:xfrm>
                <a:off x="2140461" y="3549174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37" name="Oval 4"/>
              <p:cNvSpPr>
                <a:spLocks noChangeArrowheads="1"/>
              </p:cNvSpPr>
              <p:nvPr/>
            </p:nvSpPr>
            <p:spPr bwMode="auto">
              <a:xfrm>
                <a:off x="2146284" y="3543648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8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39" name="Oval 4"/>
              <p:cNvSpPr>
                <a:spLocks noChangeArrowheads="1"/>
              </p:cNvSpPr>
              <p:nvPr/>
            </p:nvSpPr>
            <p:spPr bwMode="auto">
              <a:xfrm flipV="1">
                <a:off x="2126675" y="3512596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240" name="그룹 239"/>
            <p:cNvGrpSpPr/>
            <p:nvPr/>
          </p:nvGrpSpPr>
          <p:grpSpPr>
            <a:xfrm>
              <a:off x="620610" y="5673263"/>
              <a:ext cx="88410" cy="179667"/>
              <a:chOff x="2140461" y="3498675"/>
              <a:chExt cx="88410" cy="179667"/>
            </a:xfrm>
          </p:grpSpPr>
          <p:sp>
            <p:nvSpPr>
              <p:cNvPr id="241" name="Oval 3"/>
              <p:cNvSpPr>
                <a:spLocks noChangeArrowheads="1"/>
              </p:cNvSpPr>
              <p:nvPr/>
            </p:nvSpPr>
            <p:spPr bwMode="auto">
              <a:xfrm>
                <a:off x="2140461" y="3498675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42" name="Oval 4"/>
              <p:cNvSpPr>
                <a:spLocks noChangeArrowheads="1"/>
              </p:cNvSpPr>
              <p:nvPr/>
            </p:nvSpPr>
            <p:spPr bwMode="auto">
              <a:xfrm>
                <a:off x="2146284" y="3502168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43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244" name="Oval 4"/>
              <p:cNvSpPr>
                <a:spLocks noChangeArrowheads="1"/>
              </p:cNvSpPr>
              <p:nvPr/>
            </p:nvSpPr>
            <p:spPr bwMode="auto">
              <a:xfrm flipV="1">
                <a:off x="2142284" y="3527986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sp>
        <p:nvSpPr>
          <p:cNvPr id="142" name="모서리가 둥근 직사각형 141"/>
          <p:cNvSpPr/>
          <p:nvPr/>
        </p:nvSpPr>
        <p:spPr>
          <a:xfrm>
            <a:off x="468017" y="4332566"/>
            <a:ext cx="1709867" cy="2327154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8" name="그룹 327"/>
          <p:cNvGrpSpPr/>
          <p:nvPr/>
        </p:nvGrpSpPr>
        <p:grpSpPr>
          <a:xfrm>
            <a:off x="87945" y="3877965"/>
            <a:ext cx="6307841" cy="2831671"/>
            <a:chOff x="196150" y="3814298"/>
            <a:chExt cx="6307841" cy="2831671"/>
          </a:xfrm>
        </p:grpSpPr>
        <p:grpSp>
          <p:nvGrpSpPr>
            <p:cNvPr id="331" name="그룹 168"/>
            <p:cNvGrpSpPr/>
            <p:nvPr/>
          </p:nvGrpSpPr>
          <p:grpSpPr>
            <a:xfrm>
              <a:off x="196150" y="4353793"/>
              <a:ext cx="2626954" cy="2290138"/>
              <a:chOff x="474239" y="4858049"/>
              <a:chExt cx="2635079" cy="2369074"/>
            </a:xfrm>
          </p:grpSpPr>
          <p:sp>
            <p:nvSpPr>
              <p:cNvPr id="403" name="TextBox 402"/>
              <p:cNvSpPr txBox="1"/>
              <p:nvPr/>
            </p:nvSpPr>
            <p:spPr>
              <a:xfrm>
                <a:off x="971210" y="5543679"/>
                <a:ext cx="2129423" cy="2531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endParaRPr lang="en-US" altLang="ko-KR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endParaRPr>
              </a:p>
            </p:txBody>
          </p:sp>
          <p:sp>
            <p:nvSpPr>
              <p:cNvPr id="404" name="타원 403"/>
              <p:cNvSpPr/>
              <p:nvPr/>
            </p:nvSpPr>
            <p:spPr>
              <a:xfrm>
                <a:off x="940906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5" name="타원 404"/>
              <p:cNvSpPr/>
              <p:nvPr/>
            </p:nvSpPr>
            <p:spPr>
              <a:xfrm>
                <a:off x="3061131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6" name="타원 405"/>
              <p:cNvSpPr/>
              <p:nvPr/>
            </p:nvSpPr>
            <p:spPr>
              <a:xfrm>
                <a:off x="940906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7" name="타원 406"/>
              <p:cNvSpPr/>
              <p:nvPr/>
            </p:nvSpPr>
            <p:spPr>
              <a:xfrm>
                <a:off x="3061132" y="7178937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8" name="TextBox 407"/>
              <p:cNvSpPr txBox="1"/>
              <p:nvPr/>
            </p:nvSpPr>
            <p:spPr>
              <a:xfrm>
                <a:off x="474239" y="4900272"/>
                <a:ext cx="2481240" cy="264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extrusionH="57150">
                  <a:bevelT w="1270" h="1270"/>
                </a:sp3d>
              </a:bodyPr>
              <a:lstStyle/>
              <a:p>
                <a:pPr algn="ctr"/>
                <a:r>
                  <a:rPr lang="ko-KR" altLang="en-US" sz="1400" b="1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㈜ </a:t>
                </a:r>
                <a:r>
                  <a:rPr lang="en-US" altLang="ko-KR" sz="1400" b="1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LG</a:t>
                </a:r>
                <a:r>
                  <a:rPr lang="ko-KR" altLang="en-US" sz="1400" b="1" dirty="0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전자</a:t>
                </a:r>
                <a:endParaRPr lang="en-US" altLang="ko-KR" sz="14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</p:grpSp>
        <p:grpSp>
          <p:nvGrpSpPr>
            <p:cNvPr id="332" name="그룹 169"/>
            <p:cNvGrpSpPr/>
            <p:nvPr/>
          </p:nvGrpSpPr>
          <p:grpSpPr>
            <a:xfrm>
              <a:off x="2330108" y="3999739"/>
              <a:ext cx="3344040" cy="2646230"/>
              <a:chOff x="-247417" y="4491790"/>
              <a:chExt cx="3459301" cy="2737439"/>
            </a:xfrm>
          </p:grpSpPr>
          <p:grpSp>
            <p:nvGrpSpPr>
              <p:cNvPr id="393" name="그룹 170"/>
              <p:cNvGrpSpPr/>
              <p:nvPr/>
            </p:nvGrpSpPr>
            <p:grpSpPr>
              <a:xfrm>
                <a:off x="112852" y="4491790"/>
                <a:ext cx="1802194" cy="2685324"/>
                <a:chOff x="-97266" y="4463124"/>
                <a:chExt cx="2005519" cy="2922404"/>
              </a:xfrm>
            </p:grpSpPr>
            <p:sp>
              <p:nvSpPr>
                <p:cNvPr id="399" name="모서리가 둥근 직사각형 398"/>
                <p:cNvSpPr/>
                <p:nvPr/>
              </p:nvSpPr>
              <p:spPr>
                <a:xfrm>
                  <a:off x="-97266" y="4463124"/>
                  <a:ext cx="2005519" cy="1677993"/>
                </a:xfrm>
                <a:prstGeom prst="roundRect">
                  <a:avLst>
                    <a:gd name="adj" fmla="val 2937"/>
                  </a:avLst>
                </a:prstGeom>
                <a:solidFill>
                  <a:srgbClr val="047DC8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00" name="모서리가 둥근 직사각형 399"/>
                <p:cNvSpPr/>
                <p:nvPr/>
              </p:nvSpPr>
              <p:spPr>
                <a:xfrm>
                  <a:off x="-94349" y="4765622"/>
                  <a:ext cx="1994935" cy="2619906"/>
                </a:xfrm>
                <a:prstGeom prst="roundRect">
                  <a:avLst>
                    <a:gd name="adj" fmla="val 2937"/>
                  </a:avLst>
                </a:prstGeom>
                <a:solidFill>
                  <a:schemeClr val="bg1">
                    <a:lumMod val="95000"/>
                  </a:schemeClr>
                </a:solidFill>
                <a:ln w="1270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394" name="타원 393"/>
              <p:cNvSpPr/>
              <p:nvPr/>
            </p:nvSpPr>
            <p:spPr>
              <a:xfrm>
                <a:off x="940906" y="4858049"/>
                <a:ext cx="48185" cy="4818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5" name="타원 394"/>
              <p:cNvSpPr/>
              <p:nvPr/>
            </p:nvSpPr>
            <p:spPr>
              <a:xfrm>
                <a:off x="3163697" y="4858049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6" name="타원 395"/>
              <p:cNvSpPr/>
              <p:nvPr/>
            </p:nvSpPr>
            <p:spPr>
              <a:xfrm>
                <a:off x="940906" y="7181043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7" name="타원 396"/>
              <p:cNvSpPr/>
              <p:nvPr/>
            </p:nvSpPr>
            <p:spPr>
              <a:xfrm>
                <a:off x="3163698" y="7181043"/>
                <a:ext cx="48186" cy="48186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8" name="TextBox 397"/>
              <p:cNvSpPr txBox="1"/>
              <p:nvPr/>
            </p:nvSpPr>
            <p:spPr>
              <a:xfrm>
                <a:off x="-247417" y="4907621"/>
                <a:ext cx="2481240" cy="264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extrusionH="57150">
                  <a:bevelT w="1270" h="1270"/>
                </a:sp3d>
              </a:bodyPr>
              <a:lstStyle/>
              <a:p>
                <a:pPr algn="ctr"/>
                <a:r>
                  <a:rPr lang="ko-KR" altLang="en-US" sz="1400" b="1" dirty="0">
                    <a:solidFill>
                      <a:srgbClr val="047DC8"/>
                    </a:solidFill>
                    <a:latin typeface="+mn-ea"/>
                    <a:cs typeface="Arial" pitchFamily="34" charset="0"/>
                  </a:rPr>
                  <a:t>㈜ </a:t>
                </a:r>
                <a:r>
                  <a:rPr lang="en-US" altLang="ko-KR" sz="1400" b="1" dirty="0">
                    <a:solidFill>
                      <a:srgbClr val="047DC8"/>
                    </a:solidFill>
                    <a:latin typeface="+mn-ea"/>
                    <a:cs typeface="Arial" pitchFamily="34" charset="0"/>
                  </a:rPr>
                  <a:t>LG</a:t>
                </a:r>
                <a:r>
                  <a:rPr lang="ko-KR" altLang="en-US" sz="1400" b="1" dirty="0" err="1">
                    <a:solidFill>
                      <a:srgbClr val="047DC8"/>
                    </a:solidFill>
                    <a:latin typeface="+mn-ea"/>
                    <a:cs typeface="Arial" pitchFamily="34" charset="0"/>
                  </a:rPr>
                  <a:t>이노텍</a:t>
                </a:r>
                <a:endParaRPr lang="en-US" altLang="ko-KR" sz="1400" b="1" dirty="0">
                  <a:solidFill>
                    <a:srgbClr val="047DC8"/>
                  </a:solidFill>
                  <a:latin typeface="+mn-ea"/>
                  <a:cs typeface="Arial" pitchFamily="34" charset="0"/>
                </a:endParaRPr>
              </a:p>
            </p:txBody>
          </p:sp>
        </p:grpSp>
        <p:sp>
          <p:nvSpPr>
            <p:cNvPr id="334" name="직사각형 333"/>
            <p:cNvSpPr/>
            <p:nvPr/>
          </p:nvSpPr>
          <p:spPr>
            <a:xfrm>
              <a:off x="695260" y="4688775"/>
              <a:ext cx="1591777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트랙명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LG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 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스마트융합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특성학과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트랙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</a:b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대상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컴퓨터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기계</a:t>
              </a: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</a:br>
              <a:b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</a:b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내용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LG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 사업 맞춤형 인재 및 기본 역량 우수 인재 양성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kern="0" spc="50" dirty="0">
                  <a:ln w="11430"/>
                  <a:latin typeface="+mn-ea"/>
                </a:rPr>
                <a:t>학부 </a:t>
              </a:r>
              <a:r>
                <a:rPr lang="en-US" altLang="ko-KR" sz="900" kern="0" spc="50" dirty="0">
                  <a:ln w="11430"/>
                  <a:latin typeface="+mn-ea"/>
                </a:rPr>
                <a:t>3~4</a:t>
              </a:r>
              <a:r>
                <a:rPr lang="ko-KR" altLang="en-US" sz="900" kern="0" spc="50" dirty="0">
                  <a:ln w="11430"/>
                  <a:latin typeface="+mn-ea"/>
                </a:rPr>
                <a:t>학년 재학생 중 석사과정 진학 희망자 선발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지원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5" name="직사각형 334"/>
            <p:cNvSpPr/>
            <p:nvPr/>
          </p:nvSpPr>
          <p:spPr>
            <a:xfrm>
              <a:off x="2840716" y="4657975"/>
              <a:ext cx="1502134" cy="16158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트랙명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LG</a:t>
              </a:r>
              <a:r>
                <a:rPr lang="ko-KR" altLang="en-US" sz="900" dirty="0" err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이노텍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트랙 프로그램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대상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 </a:t>
              </a: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전자</a:t>
              </a: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endPara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>
                <a:defRPr/>
              </a:pPr>
              <a:r>
                <a:rPr lang="ko-KR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내용 </a:t>
              </a:r>
              <a:r>
                <a:rPr lang="en-US" altLang="ko-KR" sz="9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: 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kern="0" spc="50" dirty="0">
                  <a:ln w="11430"/>
                  <a:latin typeface="+mn-ea"/>
                </a:rPr>
                <a:t>전자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부품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시스템 및 </a:t>
              </a:r>
              <a:r>
                <a:rPr lang="ko-KR" altLang="en-US" sz="900" kern="0" spc="50" dirty="0" err="1">
                  <a:ln w="11430"/>
                  <a:latin typeface="+mn-ea"/>
                </a:rPr>
                <a:t>소재분야의</a:t>
              </a:r>
              <a:r>
                <a:rPr lang="ko-KR" altLang="en-US" sz="900" kern="0" spc="50" dirty="0">
                  <a:ln w="11430"/>
                  <a:latin typeface="+mn-ea"/>
                </a:rPr>
                <a:t> 고급인력 양성</a:t>
              </a:r>
              <a:endParaRPr lang="en-US" altLang="ko-KR" sz="900" kern="0" spc="50" dirty="0">
                <a:ln w="11430"/>
                <a:latin typeface="+mn-ea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ko-KR" altLang="en-US" sz="900" kern="0" spc="50" dirty="0">
                  <a:ln w="11430"/>
                  <a:latin typeface="+mn-ea"/>
                </a:rPr>
                <a:t>학부 </a:t>
              </a:r>
              <a:r>
                <a:rPr lang="en-US" altLang="ko-KR" sz="900" kern="0" spc="50" dirty="0">
                  <a:ln w="11430"/>
                  <a:latin typeface="+mn-ea"/>
                </a:rPr>
                <a:t>4</a:t>
              </a:r>
              <a:r>
                <a:rPr lang="ko-KR" altLang="en-US" sz="900" kern="0" spc="50" dirty="0">
                  <a:ln w="11430"/>
                  <a:latin typeface="+mn-ea"/>
                </a:rPr>
                <a:t>학년</a:t>
              </a:r>
              <a:r>
                <a:rPr lang="en-US" altLang="ko-KR" sz="900" kern="0" spc="50" dirty="0">
                  <a:ln w="11430"/>
                  <a:latin typeface="+mn-ea"/>
                </a:rPr>
                <a:t>+</a:t>
              </a:r>
              <a:r>
                <a:rPr lang="ko-KR" altLang="en-US" sz="900" kern="0" spc="50" dirty="0" err="1">
                  <a:ln w="11430"/>
                  <a:latin typeface="+mn-ea"/>
                </a:rPr>
                <a:t>석박사</a:t>
              </a:r>
              <a:r>
                <a:rPr lang="ko-KR" altLang="en-US" sz="900" kern="0" spc="50" dirty="0">
                  <a:ln w="11430"/>
                  <a:latin typeface="+mn-ea"/>
                </a:rPr>
                <a:t> 대학원생 선발</a:t>
              </a:r>
              <a:r>
                <a:rPr lang="en-US" altLang="ko-KR" sz="900" kern="0" spc="50" dirty="0">
                  <a:ln w="11430"/>
                  <a:latin typeface="+mn-ea"/>
                </a:rPr>
                <a:t>/</a:t>
              </a:r>
              <a:r>
                <a:rPr lang="ko-KR" altLang="en-US" sz="900" kern="0" spc="50" dirty="0">
                  <a:ln w="11430"/>
                  <a:latin typeface="+mn-ea"/>
                </a:rPr>
                <a:t>지원</a:t>
              </a:r>
              <a:endParaRPr lang="en-US" altLang="ko-KR" sz="900" dirty="0"/>
            </a:p>
          </p:txBody>
        </p:sp>
        <p:grpSp>
          <p:nvGrpSpPr>
            <p:cNvPr id="337" name="그룹 336"/>
            <p:cNvGrpSpPr/>
            <p:nvPr/>
          </p:nvGrpSpPr>
          <p:grpSpPr>
            <a:xfrm>
              <a:off x="613736" y="4754991"/>
              <a:ext cx="112068" cy="86506"/>
              <a:chOff x="2133587" y="3238824"/>
              <a:chExt cx="112068" cy="86506"/>
            </a:xfrm>
          </p:grpSpPr>
          <p:sp>
            <p:nvSpPr>
              <p:cNvPr id="380" name="Oval 3"/>
              <p:cNvSpPr>
                <a:spLocks noChangeArrowheads="1"/>
              </p:cNvSpPr>
              <p:nvPr/>
            </p:nvSpPr>
            <p:spPr bwMode="auto">
              <a:xfrm>
                <a:off x="2157245" y="3238824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81" name="Oval 4"/>
              <p:cNvSpPr>
                <a:spLocks noChangeArrowheads="1"/>
              </p:cNvSpPr>
              <p:nvPr/>
            </p:nvSpPr>
            <p:spPr bwMode="auto">
              <a:xfrm>
                <a:off x="2153766" y="3261782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82" name="Oval 4"/>
              <p:cNvSpPr>
                <a:spLocks noChangeArrowheads="1"/>
              </p:cNvSpPr>
              <p:nvPr/>
            </p:nvSpPr>
            <p:spPr bwMode="auto">
              <a:xfrm flipV="1">
                <a:off x="2150051" y="3280953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83" name="Oval 4"/>
              <p:cNvSpPr>
                <a:spLocks noChangeArrowheads="1"/>
              </p:cNvSpPr>
              <p:nvPr/>
            </p:nvSpPr>
            <p:spPr bwMode="auto">
              <a:xfrm flipV="1">
                <a:off x="2133587" y="3270870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38" name="그룹 337"/>
            <p:cNvGrpSpPr/>
            <p:nvPr/>
          </p:nvGrpSpPr>
          <p:grpSpPr>
            <a:xfrm>
              <a:off x="613736" y="5120506"/>
              <a:ext cx="103689" cy="404047"/>
              <a:chOff x="2133587" y="3274295"/>
              <a:chExt cx="103689" cy="404047"/>
            </a:xfrm>
          </p:grpSpPr>
          <p:sp>
            <p:nvSpPr>
              <p:cNvPr id="376" name="Oval 3"/>
              <p:cNvSpPr>
                <a:spLocks noChangeArrowheads="1"/>
              </p:cNvSpPr>
              <p:nvPr/>
            </p:nvSpPr>
            <p:spPr bwMode="auto">
              <a:xfrm>
                <a:off x="2148866" y="3306383"/>
                <a:ext cx="88410" cy="85218"/>
              </a:xfrm>
              <a:prstGeom prst="ellipse">
                <a:avLst/>
              </a:prstGeom>
              <a:solidFill>
                <a:srgbClr val="3751A3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77" name="Oval 4"/>
              <p:cNvSpPr>
                <a:spLocks noChangeArrowheads="1"/>
              </p:cNvSpPr>
              <p:nvPr/>
            </p:nvSpPr>
            <p:spPr bwMode="auto">
              <a:xfrm>
                <a:off x="2162526" y="3340620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8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9" name="Oval 4"/>
              <p:cNvSpPr>
                <a:spLocks noChangeArrowheads="1"/>
              </p:cNvSpPr>
              <p:nvPr/>
            </p:nvSpPr>
            <p:spPr bwMode="auto">
              <a:xfrm flipV="1">
                <a:off x="2133587" y="3274295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39" name="그룹 338"/>
            <p:cNvGrpSpPr/>
            <p:nvPr/>
          </p:nvGrpSpPr>
          <p:grpSpPr>
            <a:xfrm>
              <a:off x="554171" y="4977297"/>
              <a:ext cx="165594" cy="858082"/>
              <a:chOff x="2074022" y="2820260"/>
              <a:chExt cx="165594" cy="858082"/>
            </a:xfrm>
          </p:grpSpPr>
          <p:sp>
            <p:nvSpPr>
              <p:cNvPr id="373" name="Oval 4"/>
              <p:cNvSpPr>
                <a:spLocks noChangeArrowheads="1"/>
              </p:cNvSpPr>
              <p:nvPr/>
            </p:nvSpPr>
            <p:spPr bwMode="auto">
              <a:xfrm>
                <a:off x="2173431" y="3408864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4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5" name="Oval 4"/>
              <p:cNvSpPr>
                <a:spLocks noChangeArrowheads="1"/>
              </p:cNvSpPr>
              <p:nvPr/>
            </p:nvSpPr>
            <p:spPr bwMode="auto">
              <a:xfrm flipV="1">
                <a:off x="2074022" y="2820260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40" name="그룹 339"/>
            <p:cNvGrpSpPr/>
            <p:nvPr/>
          </p:nvGrpSpPr>
          <p:grpSpPr>
            <a:xfrm>
              <a:off x="2767386" y="4718995"/>
              <a:ext cx="863690" cy="471249"/>
              <a:chOff x="1361306" y="3207093"/>
              <a:chExt cx="863690" cy="471249"/>
            </a:xfrm>
          </p:grpSpPr>
          <p:sp>
            <p:nvSpPr>
              <p:cNvPr id="368" name="Oval 3"/>
              <p:cNvSpPr>
                <a:spLocks noChangeArrowheads="1"/>
              </p:cNvSpPr>
              <p:nvPr/>
            </p:nvSpPr>
            <p:spPr bwMode="auto">
              <a:xfrm>
                <a:off x="1361306" y="3207093"/>
                <a:ext cx="88410" cy="85218"/>
              </a:xfrm>
              <a:prstGeom prst="ellipse">
                <a:avLst/>
              </a:prstGeom>
              <a:solidFill>
                <a:srgbClr val="047DC8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9" name="Oval 4"/>
              <p:cNvSpPr>
                <a:spLocks noChangeArrowheads="1"/>
              </p:cNvSpPr>
              <p:nvPr/>
            </p:nvSpPr>
            <p:spPr bwMode="auto">
              <a:xfrm>
                <a:off x="1609624" y="333959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0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71" name="Oval 4"/>
              <p:cNvSpPr>
                <a:spLocks noChangeArrowheads="1"/>
              </p:cNvSpPr>
              <p:nvPr/>
            </p:nvSpPr>
            <p:spPr bwMode="auto">
              <a:xfrm flipV="1">
                <a:off x="1545933" y="3545619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41" name="그룹 340"/>
            <p:cNvGrpSpPr/>
            <p:nvPr/>
          </p:nvGrpSpPr>
          <p:grpSpPr>
            <a:xfrm>
              <a:off x="2766176" y="5138919"/>
              <a:ext cx="864900" cy="371639"/>
              <a:chOff x="1360096" y="3306703"/>
              <a:chExt cx="864900" cy="371639"/>
            </a:xfrm>
          </p:grpSpPr>
          <p:sp>
            <p:nvSpPr>
              <p:cNvPr id="364" name="Oval 3"/>
              <p:cNvSpPr>
                <a:spLocks noChangeArrowheads="1"/>
              </p:cNvSpPr>
              <p:nvPr/>
            </p:nvSpPr>
            <p:spPr bwMode="auto">
              <a:xfrm>
                <a:off x="1360096" y="3306703"/>
                <a:ext cx="88410" cy="85218"/>
              </a:xfrm>
              <a:prstGeom prst="ellipse">
                <a:avLst/>
              </a:prstGeom>
              <a:solidFill>
                <a:srgbClr val="047DC8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5" name="Oval 4"/>
              <p:cNvSpPr>
                <a:spLocks noChangeArrowheads="1"/>
              </p:cNvSpPr>
              <p:nvPr/>
            </p:nvSpPr>
            <p:spPr bwMode="auto">
              <a:xfrm>
                <a:off x="1566490" y="3475542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6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7" name="Oval 4"/>
              <p:cNvSpPr>
                <a:spLocks noChangeArrowheads="1"/>
              </p:cNvSpPr>
              <p:nvPr/>
            </p:nvSpPr>
            <p:spPr bwMode="auto">
              <a:xfrm flipV="1">
                <a:off x="1453838" y="3440610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342" name="그룹 341"/>
            <p:cNvGrpSpPr/>
            <p:nvPr/>
          </p:nvGrpSpPr>
          <p:grpSpPr>
            <a:xfrm>
              <a:off x="2615234" y="5405220"/>
              <a:ext cx="1015842" cy="429374"/>
              <a:chOff x="1209154" y="3248968"/>
              <a:chExt cx="1015842" cy="429374"/>
            </a:xfrm>
          </p:grpSpPr>
          <p:sp>
            <p:nvSpPr>
              <p:cNvPr id="360" name="Oval 3"/>
              <p:cNvSpPr>
                <a:spLocks noChangeArrowheads="1"/>
              </p:cNvSpPr>
              <p:nvPr/>
            </p:nvSpPr>
            <p:spPr bwMode="auto">
              <a:xfrm>
                <a:off x="1358030" y="3248968"/>
                <a:ext cx="88410" cy="85218"/>
              </a:xfrm>
              <a:prstGeom prst="ellipse">
                <a:avLst/>
              </a:prstGeom>
              <a:solidFill>
                <a:srgbClr val="047DC8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361" name="Oval 4"/>
              <p:cNvSpPr>
                <a:spLocks noChangeArrowheads="1"/>
              </p:cNvSpPr>
              <p:nvPr/>
            </p:nvSpPr>
            <p:spPr bwMode="auto">
              <a:xfrm>
                <a:off x="1558630" y="3528661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2" name="Oval 4"/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363" name="Oval 4"/>
              <p:cNvSpPr>
                <a:spLocks noChangeArrowheads="1"/>
              </p:cNvSpPr>
              <p:nvPr/>
            </p:nvSpPr>
            <p:spPr bwMode="auto">
              <a:xfrm flipV="1">
                <a:off x="1209154" y="3417061"/>
                <a:ext cx="84764" cy="54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358" name="Oval 4"/>
            <p:cNvSpPr>
              <a:spLocks noChangeArrowheads="1"/>
            </p:cNvSpPr>
            <p:nvPr/>
          </p:nvSpPr>
          <p:spPr bwMode="auto">
            <a:xfrm flipV="1">
              <a:off x="6429046" y="523063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4" name="Oval 4"/>
            <p:cNvSpPr>
              <a:spLocks noChangeArrowheads="1"/>
            </p:cNvSpPr>
            <p:nvPr/>
          </p:nvSpPr>
          <p:spPr bwMode="auto">
            <a:xfrm flipV="1">
              <a:off x="6429046" y="5556581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50" name="Oval 4"/>
            <p:cNvSpPr>
              <a:spLocks noChangeArrowheads="1"/>
            </p:cNvSpPr>
            <p:nvPr/>
          </p:nvSpPr>
          <p:spPr bwMode="auto">
            <a:xfrm flipV="1">
              <a:off x="6429046" y="5864709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pic>
          <p:nvPicPr>
            <p:cNvPr id="346" name="그림 3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466" y="3814298"/>
              <a:ext cx="1861179" cy="535048"/>
            </a:xfrm>
            <a:prstGeom prst="rect">
              <a:avLst/>
            </a:prstGeom>
          </p:spPr>
        </p:pic>
        <p:pic>
          <p:nvPicPr>
            <p:cNvPr id="347" name="그림 34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24" t="8883" r="27663"/>
            <a:stretch/>
          </p:blipFill>
          <p:spPr>
            <a:xfrm>
              <a:off x="2418187" y="3819154"/>
              <a:ext cx="2252850" cy="613239"/>
            </a:xfrm>
            <a:prstGeom prst="rect">
              <a:avLst/>
            </a:prstGeom>
          </p:spPr>
        </p:pic>
      </p:grpSp>
      <p:grpSp>
        <p:nvGrpSpPr>
          <p:cNvPr id="133" name="그룹 132">
            <a:extLst>
              <a:ext uri="{FF2B5EF4-FFF2-40B4-BE49-F238E27FC236}">
                <a16:creationId xmlns:a16="http://schemas.microsoft.com/office/drawing/2014/main" id="{D2A8780B-51D2-47D5-A4C9-D607A9AF7947}"/>
              </a:ext>
            </a:extLst>
          </p:cNvPr>
          <p:cNvGrpSpPr/>
          <p:nvPr/>
        </p:nvGrpSpPr>
        <p:grpSpPr>
          <a:xfrm>
            <a:off x="4855628" y="192357"/>
            <a:ext cx="4072856" cy="1400439"/>
            <a:chOff x="384629" y="2146429"/>
            <a:chExt cx="4072856" cy="1400439"/>
          </a:xfrm>
        </p:grpSpPr>
        <p:sp>
          <p:nvSpPr>
            <p:cNvPr id="138" name="AutoShape 42">
              <a:extLst>
                <a:ext uri="{FF2B5EF4-FFF2-40B4-BE49-F238E27FC236}">
                  <a16:creationId xmlns:a16="http://schemas.microsoft.com/office/drawing/2014/main" id="{E67DA3B2-C696-49D8-9884-2FC42E21E41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84629" y="2146429"/>
              <a:ext cx="3987103" cy="1188000"/>
            </a:xfrm>
            <a:prstGeom prst="roundRect">
              <a:avLst>
                <a:gd name="adj" fmla="val 7361"/>
              </a:avLst>
            </a:prstGeom>
            <a:solidFill>
              <a:schemeClr val="bg1"/>
            </a:solidFill>
            <a:ln w="3175" algn="ctr">
              <a:solidFill>
                <a:srgbClr val="DDDDDD"/>
              </a:solidFill>
              <a:round/>
              <a:headEnd/>
              <a:tailEnd/>
            </a:ln>
            <a:effectLst>
              <a:outerShdw dist="45791" dir="2021404" algn="ctr" rotWithShape="0">
                <a:schemeClr val="bg2"/>
              </a:outerShdw>
            </a:effectLst>
          </p:spPr>
          <p:txBody>
            <a:bodyPr wrap="square" anchor="ctr">
              <a:spAutoFit/>
            </a:bodyPr>
            <a:lstStyle/>
            <a:p>
              <a:endParaRPr lang="ko-KR" altLang="en-US" dirty="0"/>
            </a:p>
          </p:txBody>
        </p:sp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id="{A5F0ED82-6A3A-4E57-95BC-841A9D4FE39E}"/>
                </a:ext>
              </a:extLst>
            </p:cNvPr>
            <p:cNvSpPr/>
            <p:nvPr/>
          </p:nvSpPr>
          <p:spPr>
            <a:xfrm>
              <a:off x="611560" y="2192651"/>
              <a:ext cx="3845925" cy="13542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ko-KR" altLang="en-US" sz="1600" b="1" dirty="0">
                  <a:latin typeface="+mn-ea"/>
                </a:rPr>
                <a:t>전자공학과 맞춤형 교육</a:t>
              </a:r>
              <a:r>
                <a:rPr lang="en-US" altLang="ko-KR" sz="1600" b="1" dirty="0">
                  <a:latin typeface="+mn-ea"/>
                </a:rPr>
                <a:t>/</a:t>
              </a:r>
              <a:r>
                <a:rPr lang="ko-KR" altLang="en-US" sz="1600" b="1" dirty="0">
                  <a:latin typeface="+mn-ea"/>
                </a:rPr>
                <a:t>산학 프로그램</a:t>
              </a:r>
              <a:endParaRPr lang="en-US" altLang="ko-KR" sz="1600" b="1" dirty="0">
                <a:latin typeface="+mn-ea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400" dirty="0">
                  <a:latin typeface="+mn-ea"/>
                </a:rPr>
                <a:t>  </a:t>
              </a:r>
              <a:r>
                <a:rPr lang="ko-KR" altLang="en-US" sz="1400" dirty="0">
                  <a:latin typeface="+mn-ea"/>
                </a:rPr>
                <a:t>학부 </a:t>
              </a:r>
              <a:r>
                <a:rPr lang="en-US" altLang="ko-KR" sz="1400" dirty="0">
                  <a:latin typeface="+mn-ea"/>
                </a:rPr>
                <a:t>3</a:t>
              </a:r>
              <a:r>
                <a:rPr lang="ko-KR" altLang="en-US" sz="1400" dirty="0">
                  <a:latin typeface="+mn-ea"/>
                </a:rPr>
                <a:t>학년 또는 </a:t>
              </a:r>
              <a:r>
                <a:rPr lang="en-US" altLang="ko-KR" sz="1400" dirty="0">
                  <a:latin typeface="+mn-ea"/>
                </a:rPr>
                <a:t>4</a:t>
              </a:r>
              <a:r>
                <a:rPr lang="ko-KR" altLang="en-US" sz="1400" dirty="0">
                  <a:latin typeface="+mn-ea"/>
                </a:rPr>
                <a:t>학년에서 선발</a:t>
              </a:r>
              <a:endParaRPr lang="en-US" altLang="ko-KR" sz="1400" dirty="0">
                <a:latin typeface="+mn-ea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ko-KR" altLang="en-US" sz="1400" dirty="0">
                  <a:latin typeface="+mn-ea"/>
                </a:rPr>
                <a:t>  산학장학생은 등록금</a:t>
              </a:r>
              <a:r>
                <a:rPr lang="en-US" altLang="ko-KR" sz="1400" dirty="0">
                  <a:latin typeface="+mn-ea"/>
                </a:rPr>
                <a:t>+</a:t>
              </a:r>
              <a:r>
                <a:rPr lang="ko-KR" altLang="en-US" sz="1400" dirty="0">
                  <a:latin typeface="+mn-ea"/>
                </a:rPr>
                <a:t>학업 보조금 지급</a:t>
              </a:r>
            </a:p>
            <a:p>
              <a:pPr>
                <a:defRPr/>
              </a:pPr>
              <a:endParaRPr lang="ko-KR" altLang="en-US" sz="1600" b="1" dirty="0">
                <a:latin typeface="+mn-ea"/>
              </a:endParaRPr>
            </a:p>
          </p:txBody>
        </p:sp>
        <p:sp>
          <p:nvSpPr>
            <p:cNvPr id="143" name="직사각형 142">
              <a:extLst>
                <a:ext uri="{FF2B5EF4-FFF2-40B4-BE49-F238E27FC236}">
                  <a16:creationId xmlns:a16="http://schemas.microsoft.com/office/drawing/2014/main" id="{E395023E-DF80-4B61-924B-A8BA6B0E14BB}"/>
                </a:ext>
              </a:extLst>
            </p:cNvPr>
            <p:cNvSpPr/>
            <p:nvPr/>
          </p:nvSpPr>
          <p:spPr>
            <a:xfrm>
              <a:off x="485826" y="2354069"/>
              <a:ext cx="144000" cy="144000"/>
            </a:xfrm>
            <a:prstGeom prst="rect">
              <a:avLst/>
            </a:prstGeom>
            <a:solidFill>
              <a:srgbClr val="047DC8"/>
            </a:solidFill>
            <a:ln w="254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grpSp>
          <p:nvGrpSpPr>
            <p:cNvPr id="144" name="그룹 143">
              <a:extLst>
                <a:ext uri="{FF2B5EF4-FFF2-40B4-BE49-F238E27FC236}">
                  <a16:creationId xmlns:a16="http://schemas.microsoft.com/office/drawing/2014/main" id="{E7F1DE72-E3A5-48BE-A5DE-471BBA9BDD13}"/>
                </a:ext>
              </a:extLst>
            </p:cNvPr>
            <p:cNvGrpSpPr/>
            <p:nvPr/>
          </p:nvGrpSpPr>
          <p:grpSpPr>
            <a:xfrm>
              <a:off x="662601" y="2742168"/>
              <a:ext cx="95284" cy="85218"/>
              <a:chOff x="2133587" y="3599013"/>
              <a:chExt cx="95284" cy="85218"/>
            </a:xfrm>
          </p:grpSpPr>
          <p:sp>
            <p:nvSpPr>
              <p:cNvPr id="150" name="Oval 3">
                <a:extLst>
                  <a:ext uri="{FF2B5EF4-FFF2-40B4-BE49-F238E27FC236}">
                    <a16:creationId xmlns:a16="http://schemas.microsoft.com/office/drawing/2014/main" id="{8A95F8EE-DD11-45C1-9CFE-0D230852DD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0070C0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1" name="Oval 4">
                <a:extLst>
                  <a:ext uri="{FF2B5EF4-FFF2-40B4-BE49-F238E27FC236}">
                    <a16:creationId xmlns:a16="http://schemas.microsoft.com/office/drawing/2014/main" id="{88402294-28CC-4BB8-A8F7-36534F3A0D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52" name="Oval 4">
                <a:extLst>
                  <a:ext uri="{FF2B5EF4-FFF2-40B4-BE49-F238E27FC236}">
                    <a16:creationId xmlns:a16="http://schemas.microsoft.com/office/drawing/2014/main" id="{6294D14E-DA25-4982-97D7-B6B88C7330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53" name="Oval 4">
                <a:extLst>
                  <a:ext uri="{FF2B5EF4-FFF2-40B4-BE49-F238E27FC236}">
                    <a16:creationId xmlns:a16="http://schemas.microsoft.com/office/drawing/2014/main" id="{CD3BC8F8-96A0-41EE-9BBD-C51CAAE4CB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33587" y="3617980"/>
                <a:ext cx="74403" cy="5489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145" name="그룹 144">
              <a:extLst>
                <a:ext uri="{FF2B5EF4-FFF2-40B4-BE49-F238E27FC236}">
                  <a16:creationId xmlns:a16="http://schemas.microsoft.com/office/drawing/2014/main" id="{7ED10633-C525-4968-ABAA-3CA106248319}"/>
                </a:ext>
              </a:extLst>
            </p:cNvPr>
            <p:cNvGrpSpPr/>
            <p:nvPr/>
          </p:nvGrpSpPr>
          <p:grpSpPr>
            <a:xfrm>
              <a:off x="662601" y="3046666"/>
              <a:ext cx="95284" cy="85218"/>
              <a:chOff x="2133587" y="3599013"/>
              <a:chExt cx="95284" cy="85218"/>
            </a:xfrm>
          </p:grpSpPr>
          <p:sp>
            <p:nvSpPr>
              <p:cNvPr id="146" name="Oval 3">
                <a:extLst>
                  <a:ext uri="{FF2B5EF4-FFF2-40B4-BE49-F238E27FC236}">
                    <a16:creationId xmlns:a16="http://schemas.microsoft.com/office/drawing/2014/main" id="{51F7098A-B2B2-4A4F-B524-ECA85402C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0070C0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7" name="Oval 4">
                <a:extLst>
                  <a:ext uri="{FF2B5EF4-FFF2-40B4-BE49-F238E27FC236}">
                    <a16:creationId xmlns:a16="http://schemas.microsoft.com/office/drawing/2014/main" id="{FCD96472-74DC-471E-BC30-88306A6E9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8" name="Oval 4">
                <a:extLst>
                  <a:ext uri="{FF2B5EF4-FFF2-40B4-BE49-F238E27FC236}">
                    <a16:creationId xmlns:a16="http://schemas.microsoft.com/office/drawing/2014/main" id="{141D438E-2280-461E-8A7A-A8F9B7D5D5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9" name="Oval 4">
                <a:extLst>
                  <a:ext uri="{FF2B5EF4-FFF2-40B4-BE49-F238E27FC236}">
                    <a16:creationId xmlns:a16="http://schemas.microsoft.com/office/drawing/2014/main" id="{CE0BF1E5-1688-497C-B005-656A65075A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33587" y="3617980"/>
                <a:ext cx="74403" cy="5489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sp>
        <p:nvSpPr>
          <p:cNvPr id="154" name="모서리가 둥근 직사각형 399">
            <a:extLst>
              <a:ext uri="{FF2B5EF4-FFF2-40B4-BE49-F238E27FC236}">
                <a16:creationId xmlns:a16="http://schemas.microsoft.com/office/drawing/2014/main" id="{6782CD48-CA80-49CA-A49E-C4805D01FEFD}"/>
              </a:ext>
            </a:extLst>
          </p:cNvPr>
          <p:cNvSpPr/>
          <p:nvPr/>
        </p:nvSpPr>
        <p:spPr>
          <a:xfrm>
            <a:off x="6868552" y="4292075"/>
            <a:ext cx="1749295" cy="2367177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A9CCD83-DB4C-4049-A8F6-2A8281E97238}"/>
              </a:ext>
            </a:extLst>
          </p:cNvPr>
          <p:cNvSpPr txBox="1"/>
          <p:nvPr/>
        </p:nvSpPr>
        <p:spPr>
          <a:xfrm>
            <a:off x="6553736" y="4465382"/>
            <a:ext cx="2398567" cy="255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/>
          <a:p>
            <a:pPr algn="ctr"/>
            <a:r>
              <a:rPr lang="ko-KR" altLang="en-US" sz="1400" b="1">
                <a:solidFill>
                  <a:srgbClr val="047DC8"/>
                </a:solidFill>
                <a:latin typeface="+mn-ea"/>
                <a:cs typeface="Arial" pitchFamily="34" charset="0"/>
              </a:rPr>
              <a:t>㈜ 현대모비스</a:t>
            </a:r>
            <a:endParaRPr lang="en-US" altLang="ko-KR" sz="1400" b="1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3076" name="Picture 4" descr="파일:Hyundai Mobis Logo.svg">
            <a:extLst>
              <a:ext uri="{FF2B5EF4-FFF2-40B4-BE49-F238E27FC236}">
                <a16:creationId xmlns:a16="http://schemas.microsoft.com/office/drawing/2014/main" id="{B64A8042-91F1-42B9-8C72-5485DC6CB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441" y="3845120"/>
            <a:ext cx="1188669" cy="42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Oval 3">
            <a:extLst>
              <a:ext uri="{FF2B5EF4-FFF2-40B4-BE49-F238E27FC236}">
                <a16:creationId xmlns:a16="http://schemas.microsoft.com/office/drawing/2014/main" id="{147C2F85-41CF-48DA-B340-2F0119CF4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090" y="5499122"/>
            <a:ext cx="88410" cy="85218"/>
          </a:xfrm>
          <a:prstGeom prst="ellipse">
            <a:avLst/>
          </a:prstGeom>
          <a:solidFill>
            <a:srgbClr val="3751A3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58" name="직사각형 157">
            <a:extLst>
              <a:ext uri="{FF2B5EF4-FFF2-40B4-BE49-F238E27FC236}">
                <a16:creationId xmlns:a16="http://schemas.microsoft.com/office/drawing/2014/main" id="{2B7157B3-7DE2-427C-A0D5-8688F831B6C3}"/>
              </a:ext>
            </a:extLst>
          </p:cNvPr>
          <p:cNvSpPr/>
          <p:nvPr/>
        </p:nvSpPr>
        <p:spPr>
          <a:xfrm>
            <a:off x="7040716" y="4721229"/>
            <a:ext cx="149804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트랙명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현대모비스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SW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인력양성 프로그램 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컴퓨터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900" kern="0" spc="50" dirty="0" err="1">
                <a:ln w="11430"/>
                <a:latin typeface="+mn-ea"/>
              </a:rPr>
              <a:t>자교</a:t>
            </a:r>
            <a:r>
              <a:rPr lang="ko-KR" altLang="en-US" sz="900" kern="0" spc="50" dirty="0">
                <a:ln w="11430"/>
                <a:latin typeface="+mn-ea"/>
              </a:rPr>
              <a:t> 출신 대학원 석사 </a:t>
            </a:r>
            <a:r>
              <a:rPr lang="ko-KR" altLang="en-US" sz="900" kern="0" spc="50" dirty="0" err="1">
                <a:ln w="11430"/>
                <a:latin typeface="+mn-ea"/>
              </a:rPr>
              <a:t>진학예정자</a:t>
            </a:r>
            <a:r>
              <a:rPr lang="ko-KR" altLang="en-US" sz="900" kern="0" spc="50" dirty="0">
                <a:ln w="11430"/>
                <a:latin typeface="+mn-ea"/>
              </a:rPr>
              <a:t> 선발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지원</a:t>
            </a:r>
            <a:endParaRPr lang="en-US" altLang="ko-KR" sz="900" dirty="0"/>
          </a:p>
        </p:txBody>
      </p:sp>
      <p:sp>
        <p:nvSpPr>
          <p:cNvPr id="159" name="Oval 3">
            <a:extLst>
              <a:ext uri="{FF2B5EF4-FFF2-40B4-BE49-F238E27FC236}">
                <a16:creationId xmlns:a16="http://schemas.microsoft.com/office/drawing/2014/main" id="{3587811A-3227-470E-AE4F-C23253082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515" y="4783382"/>
            <a:ext cx="88410" cy="8521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0" name="Oval 3">
            <a:extLst>
              <a:ext uri="{FF2B5EF4-FFF2-40B4-BE49-F238E27FC236}">
                <a16:creationId xmlns:a16="http://schemas.microsoft.com/office/drawing/2014/main" id="{007FD402-EB87-4FB4-8E81-92C08C334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515" y="5193775"/>
            <a:ext cx="88410" cy="8521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1" name="Oval 3">
            <a:extLst>
              <a:ext uri="{FF2B5EF4-FFF2-40B4-BE49-F238E27FC236}">
                <a16:creationId xmlns:a16="http://schemas.microsoft.com/office/drawing/2014/main" id="{B05A4EE1-827C-46F9-B8B4-AA43B3CA0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2515" y="5468968"/>
            <a:ext cx="88410" cy="8521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9" name="슬라이드 번호 개체 틀 1">
            <a:extLst>
              <a:ext uri="{FF2B5EF4-FFF2-40B4-BE49-F238E27FC236}">
                <a16:creationId xmlns:a16="http://schemas.microsoft.com/office/drawing/2014/main" id="{0E18C8D9-4C3B-4046-8D22-1EE587DDFA87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170" name="제목 1">
            <a:extLst>
              <a:ext uri="{FF2B5EF4-FFF2-40B4-BE49-F238E27FC236}">
                <a16:creationId xmlns:a16="http://schemas.microsoft.com/office/drawing/2014/main" id="{406CE22F-D7FB-4731-B1CE-603350EC43C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 연계 프로그램</a:t>
            </a:r>
          </a:p>
        </p:txBody>
      </p:sp>
    </p:spTree>
    <p:extLst>
      <p:ext uri="{BB962C8B-B14F-4D97-AF65-F5344CB8AC3E}">
        <p14:creationId xmlns:p14="http://schemas.microsoft.com/office/powerpoint/2010/main" val="4039328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-34399" y="3897052"/>
            <a:ext cx="3437292" cy="3240360"/>
            <a:chOff x="1226820" y="1400592"/>
            <a:chExt cx="6522720" cy="3041868"/>
          </a:xfrm>
        </p:grpSpPr>
        <p:pic>
          <p:nvPicPr>
            <p:cNvPr id="9" name="Picture 5" descr="C:\Users\권순호\Desktop\111.png"/>
            <p:cNvPicPr>
              <a:picLocks noChangeAspect="1" noChangeArrowheads="1"/>
            </p:cNvPicPr>
            <p:nvPr/>
          </p:nvPicPr>
          <p:blipFill rotWithShape="1">
            <a:blip r:embed="rId3"/>
            <a:srcRect l="5440" t="64690" r="5760" b="14910"/>
            <a:stretch>
              <a:fillRect/>
            </a:stretch>
          </p:blipFill>
          <p:spPr>
            <a:xfrm>
              <a:off x="1226820" y="3543300"/>
              <a:ext cx="6522720" cy="899160"/>
            </a:xfrm>
            <a:prstGeom prst="rect">
              <a:avLst/>
            </a:prstGeom>
            <a:noFill/>
          </p:spPr>
        </p:pic>
        <p:sp>
          <p:nvSpPr>
            <p:cNvPr id="10" name="모서리가 둥근 직사각형 9"/>
            <p:cNvSpPr/>
            <p:nvPr/>
          </p:nvSpPr>
          <p:spPr>
            <a:xfrm>
              <a:off x="1675068" y="1400592"/>
              <a:ext cx="5626224" cy="2592288"/>
            </a:xfrm>
            <a:prstGeom prst="roundRect">
              <a:avLst>
                <a:gd name="adj" fmla="val 4909"/>
              </a:avLst>
            </a:prstGeom>
            <a:solidFill>
              <a:srgbClr val="FAFAFA"/>
            </a:solidFill>
            <a:ln w="3175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aphicFrame>
        <p:nvGraphicFramePr>
          <p:cNvPr id="14" name="차트 22"/>
          <p:cNvGraphicFramePr/>
          <p:nvPr>
            <p:extLst>
              <p:ext uri="{D42A27DB-BD31-4B8C-83A1-F6EECF244321}">
                <p14:modId xmlns:p14="http://schemas.microsoft.com/office/powerpoint/2010/main" val="794981660"/>
              </p:ext>
            </p:extLst>
          </p:nvPr>
        </p:nvGraphicFramePr>
        <p:xfrm>
          <a:off x="195804" y="4417195"/>
          <a:ext cx="2950493" cy="2253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직사각형 15"/>
          <p:cNvSpPr/>
          <p:nvPr/>
        </p:nvSpPr>
        <p:spPr>
          <a:xfrm>
            <a:off x="645584" y="4029660"/>
            <a:ext cx="2185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200" b="1" dirty="0">
                <a:latin typeface="+mn-ea"/>
              </a:rPr>
              <a:t>최근 </a:t>
            </a:r>
            <a:r>
              <a:rPr lang="en-US" altLang="ko-KR" sz="1200" b="1" dirty="0">
                <a:latin typeface="+mn-ea"/>
              </a:rPr>
              <a:t>3</a:t>
            </a:r>
            <a:r>
              <a:rPr lang="ko-KR" altLang="en-US" sz="1200" b="1" dirty="0">
                <a:latin typeface="+mn-ea"/>
              </a:rPr>
              <a:t>년 석사 졸업생 취업률</a:t>
            </a:r>
            <a:endParaRPr lang="ko-KR" altLang="en-US" sz="1200" dirty="0"/>
          </a:p>
        </p:txBody>
      </p:sp>
      <p:grpSp>
        <p:nvGrpSpPr>
          <p:cNvPr id="18" name="그룹 50"/>
          <p:cNvGrpSpPr>
            <a:grpSpLocks/>
          </p:cNvGrpSpPr>
          <p:nvPr/>
        </p:nvGrpSpPr>
        <p:grpSpPr>
          <a:xfrm>
            <a:off x="3690471" y="4097200"/>
            <a:ext cx="2684931" cy="2644168"/>
            <a:chOff x="1519930" y="1937983"/>
            <a:chExt cx="6191057" cy="4382503"/>
          </a:xfrm>
        </p:grpSpPr>
        <p:sp>
          <p:nvSpPr>
            <p:cNvPr id="19" name="타원 18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20" name="차트 19"/>
            <p:cNvGraphicFramePr/>
            <p:nvPr>
              <p:extLst>
                <p:ext uri="{D42A27DB-BD31-4B8C-83A1-F6EECF244321}">
                  <p14:modId xmlns:p14="http://schemas.microsoft.com/office/powerpoint/2010/main" val="2096993386"/>
                </p:ext>
              </p:extLst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타원 20"/>
            <p:cNvSpPr/>
            <p:nvPr/>
          </p:nvSpPr>
          <p:spPr>
            <a:xfrm rot="2326258">
              <a:off x="3021269" y="4785430"/>
              <a:ext cx="385949" cy="37243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자유형 21"/>
            <p:cNvSpPr/>
            <p:nvPr/>
          </p:nvSpPr>
          <p:spPr>
            <a:xfrm>
              <a:off x="2039051" y="2208728"/>
              <a:ext cx="5171305" cy="1457521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5338513" y="4333252"/>
            <a:ext cx="89479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 dirty="0">
                <a:solidFill>
                  <a:srgbClr val="3853A5"/>
                </a:solidFill>
                <a:latin typeface="+mn-ea"/>
              </a:rPr>
              <a:t>대기업</a:t>
            </a:r>
            <a:r>
              <a:rPr lang="en-US" altLang="ko-KR" sz="1100" b="1" dirty="0">
                <a:solidFill>
                  <a:srgbClr val="3853A5"/>
                </a:solidFill>
                <a:latin typeface="+mn-ea"/>
              </a:rPr>
              <a:t>71%</a:t>
            </a:r>
            <a:endParaRPr lang="ko-KR" altLang="en-US" sz="1100" dirty="0">
              <a:solidFill>
                <a:srgbClr val="3853A5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447549" y="5979620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>
                <a:solidFill>
                  <a:srgbClr val="FF0000"/>
                </a:solidFill>
                <a:latin typeface="+mn-ea"/>
              </a:rPr>
              <a:t>공기업</a:t>
            </a:r>
            <a:r>
              <a:rPr lang="en-US" altLang="ko-KR" sz="1100" b="1">
                <a:solidFill>
                  <a:srgbClr val="FF0000"/>
                </a:solidFill>
                <a:latin typeface="+mn-ea"/>
              </a:rPr>
              <a:t>1%</a:t>
            </a:r>
            <a:endParaRPr lang="ko-KR" altLang="en-US" sz="110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166679" y="5242989"/>
            <a:ext cx="7489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 dirty="0">
                <a:solidFill>
                  <a:srgbClr val="2BB38F"/>
                </a:solidFill>
                <a:latin typeface="+mn-ea"/>
              </a:rPr>
              <a:t>중소기업</a:t>
            </a:r>
          </a:p>
          <a:p>
            <a:pPr algn="ctr">
              <a:defRPr/>
            </a:pPr>
            <a:r>
              <a:rPr lang="en-US" altLang="ko-KR" sz="1100" b="1" dirty="0">
                <a:solidFill>
                  <a:srgbClr val="2BB38F"/>
                </a:solidFill>
                <a:latin typeface="+mn-ea"/>
              </a:rPr>
              <a:t>14%</a:t>
            </a:r>
            <a:endParaRPr lang="ko-KR" altLang="en-US" sz="1100" dirty="0">
              <a:solidFill>
                <a:srgbClr val="2BB38F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168969" y="4787352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 dirty="0">
                <a:solidFill>
                  <a:srgbClr val="FEAB16"/>
                </a:solidFill>
                <a:latin typeface="+mn-ea"/>
              </a:rPr>
              <a:t>연구소</a:t>
            </a:r>
            <a:r>
              <a:rPr lang="en-US" altLang="ko-KR" sz="1100" b="1" dirty="0">
                <a:solidFill>
                  <a:srgbClr val="FEAB16"/>
                </a:solidFill>
                <a:latin typeface="+mn-ea"/>
              </a:rPr>
              <a:t>2%</a:t>
            </a:r>
            <a:endParaRPr lang="ko-KR" altLang="en-US" sz="1100" dirty="0">
              <a:solidFill>
                <a:srgbClr val="FEAB16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521464" y="4408407"/>
            <a:ext cx="7537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진학</a:t>
            </a:r>
            <a:r>
              <a:rPr lang="en-US" altLang="ko-KR" sz="11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10%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339978" y="4202447"/>
            <a:ext cx="67198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rgbClr val="7030A0"/>
                </a:solidFill>
                <a:latin typeface="+mn-ea"/>
              </a:rPr>
              <a:t>기타</a:t>
            </a:r>
            <a:r>
              <a:rPr lang="en-US" altLang="ko-KR" sz="1100" b="1">
                <a:solidFill>
                  <a:srgbClr val="7030A0"/>
                </a:solidFill>
                <a:latin typeface="+mn-ea"/>
              </a:rPr>
              <a:t>2%</a:t>
            </a:r>
            <a:endParaRPr lang="ko-KR" altLang="en-US" sz="1100">
              <a:solidFill>
                <a:srgbClr val="7030A0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103794" y="3812881"/>
            <a:ext cx="17652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600" b="1" dirty="0">
                <a:latin typeface="+mn-ea"/>
              </a:rPr>
              <a:t>석사 졸업생 진로</a:t>
            </a:r>
            <a:endParaRPr lang="ko-KR" altLang="en-US" sz="1600" dirty="0"/>
          </a:p>
        </p:txBody>
      </p:sp>
      <p:sp>
        <p:nvSpPr>
          <p:cNvPr id="31" name="직사각형 30"/>
          <p:cNvSpPr/>
          <p:nvPr/>
        </p:nvSpPr>
        <p:spPr>
          <a:xfrm>
            <a:off x="6252815" y="3809359"/>
            <a:ext cx="27302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600" b="1">
                <a:latin typeface="+mn-ea"/>
              </a:rPr>
              <a:t>본교 학부 출신 석사 졸업생</a:t>
            </a:r>
            <a:endParaRPr lang="ko-KR" altLang="en-US" sz="1600"/>
          </a:p>
        </p:txBody>
      </p:sp>
      <p:grpSp>
        <p:nvGrpSpPr>
          <p:cNvPr id="32" name="그룹 50"/>
          <p:cNvGrpSpPr>
            <a:grpSpLocks/>
          </p:cNvGrpSpPr>
          <p:nvPr/>
        </p:nvGrpSpPr>
        <p:grpSpPr>
          <a:xfrm>
            <a:off x="6626341" y="4111788"/>
            <a:ext cx="2561487" cy="2624878"/>
            <a:chOff x="1519930" y="1937983"/>
            <a:chExt cx="6191057" cy="4382503"/>
          </a:xfrm>
        </p:grpSpPr>
        <p:sp>
          <p:nvSpPr>
            <p:cNvPr id="33" name="타원 32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34" name="차트 33"/>
            <p:cNvGraphicFramePr/>
            <p:nvPr>
              <p:extLst>
                <p:ext uri="{D42A27DB-BD31-4B8C-83A1-F6EECF244321}">
                  <p14:modId xmlns:p14="http://schemas.microsoft.com/office/powerpoint/2010/main" val="1963307576"/>
                </p:ext>
              </p:extLst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35" name="타원 34"/>
            <p:cNvSpPr/>
            <p:nvPr/>
          </p:nvSpPr>
          <p:spPr>
            <a:xfrm rot="2326258">
              <a:off x="2896989" y="4654673"/>
              <a:ext cx="385948" cy="37243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6" name="자유형 35"/>
            <p:cNvSpPr/>
            <p:nvPr/>
          </p:nvSpPr>
          <p:spPr>
            <a:xfrm>
              <a:off x="1955034" y="2208727"/>
              <a:ext cx="5134229" cy="1457520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8251316" y="4381770"/>
            <a:ext cx="89479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 dirty="0">
                <a:solidFill>
                  <a:srgbClr val="3853A5"/>
                </a:solidFill>
                <a:latin typeface="+mn-ea"/>
              </a:rPr>
              <a:t>대기업</a:t>
            </a:r>
            <a:r>
              <a:rPr lang="en-US" altLang="ko-KR" sz="1100" b="1" dirty="0">
                <a:solidFill>
                  <a:srgbClr val="3853A5"/>
                </a:solidFill>
                <a:latin typeface="+mn-ea"/>
              </a:rPr>
              <a:t>72%</a:t>
            </a:r>
            <a:endParaRPr lang="ko-KR" altLang="en-US" sz="1100" dirty="0">
              <a:solidFill>
                <a:srgbClr val="3853A5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228823" y="5715964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>
                <a:solidFill>
                  <a:srgbClr val="FF0000"/>
                </a:solidFill>
                <a:latin typeface="+mn-ea"/>
              </a:rPr>
              <a:t>공기업</a:t>
            </a:r>
            <a:r>
              <a:rPr lang="en-US" altLang="ko-KR" sz="1100" b="1">
                <a:solidFill>
                  <a:srgbClr val="FF0000"/>
                </a:solidFill>
                <a:latin typeface="+mn-ea"/>
              </a:rPr>
              <a:t>1%</a:t>
            </a:r>
            <a:endParaRPr lang="ko-KR" altLang="en-US" sz="1100">
              <a:solidFill>
                <a:srgbClr val="FF0000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141054" y="5153598"/>
            <a:ext cx="7489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solidFill>
                  <a:srgbClr val="2BB38F"/>
                </a:solidFill>
                <a:latin typeface="+mn-ea"/>
              </a:rPr>
              <a:t>중소기업</a:t>
            </a:r>
          </a:p>
          <a:p>
            <a:pPr algn="ctr">
              <a:defRPr/>
            </a:pPr>
            <a:r>
              <a:rPr lang="en-US" altLang="ko-KR" sz="1050" b="1" dirty="0">
                <a:solidFill>
                  <a:srgbClr val="2BB38F"/>
                </a:solidFill>
                <a:latin typeface="+mn-ea"/>
              </a:rPr>
              <a:t>12%</a:t>
            </a:r>
            <a:endParaRPr lang="ko-KR" altLang="en-US" sz="1050" dirty="0">
              <a:solidFill>
                <a:srgbClr val="2BB38F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201251" y="4770116"/>
            <a:ext cx="8130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rgbClr val="FEAB16"/>
                </a:solidFill>
                <a:latin typeface="+mn-ea"/>
              </a:rPr>
              <a:t>연구소</a:t>
            </a:r>
            <a:r>
              <a:rPr lang="en-US" altLang="ko-KR" sz="1100" b="1">
                <a:solidFill>
                  <a:srgbClr val="FEAB16"/>
                </a:solidFill>
                <a:latin typeface="+mn-ea"/>
              </a:rPr>
              <a:t>2%</a:t>
            </a:r>
            <a:endParaRPr lang="ko-KR" altLang="en-US" sz="1100">
              <a:solidFill>
                <a:srgbClr val="FEAB16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636250" y="4408407"/>
            <a:ext cx="7537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chemeClr val="bg1">
                    <a:lumMod val="50000"/>
                  </a:schemeClr>
                </a:solidFill>
                <a:latin typeface="+mn-ea"/>
              </a:rPr>
              <a:t>진학</a:t>
            </a:r>
            <a:r>
              <a:rPr lang="en-US" altLang="ko-KR" sz="1100" b="1">
                <a:solidFill>
                  <a:schemeClr val="bg1">
                    <a:lumMod val="50000"/>
                  </a:schemeClr>
                </a:solidFill>
                <a:latin typeface="+mn-ea"/>
              </a:rPr>
              <a:t>11%</a:t>
            </a:r>
            <a:endParaRPr lang="ko-KR" altLang="en-US" sz="11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7358675" y="4285203"/>
            <a:ext cx="67198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100" b="1">
                <a:solidFill>
                  <a:srgbClr val="7030A0"/>
                </a:solidFill>
                <a:latin typeface="+mn-ea"/>
              </a:rPr>
              <a:t>기타</a:t>
            </a:r>
            <a:r>
              <a:rPr lang="en-US" altLang="ko-KR" sz="1100" b="1">
                <a:solidFill>
                  <a:srgbClr val="7030A0"/>
                </a:solidFill>
                <a:latin typeface="+mn-ea"/>
              </a:rPr>
              <a:t>2%</a:t>
            </a:r>
            <a:endParaRPr lang="ko-KR" altLang="en-US" sz="1100">
              <a:solidFill>
                <a:srgbClr val="7030A0"/>
              </a:solidFill>
            </a:endParaRPr>
          </a:p>
        </p:txBody>
      </p:sp>
      <p:grpSp>
        <p:nvGrpSpPr>
          <p:cNvPr id="55" name="그룹 54"/>
          <p:cNvGrpSpPr/>
          <p:nvPr/>
        </p:nvGrpSpPr>
        <p:grpSpPr>
          <a:xfrm>
            <a:off x="-57920" y="1119350"/>
            <a:ext cx="3437292" cy="3096344"/>
            <a:chOff x="1226820" y="1252208"/>
            <a:chExt cx="6522720" cy="3190252"/>
          </a:xfrm>
        </p:grpSpPr>
        <p:pic>
          <p:nvPicPr>
            <p:cNvPr id="56" name="Picture 5" descr="C:\Users\권순호\Desktop\111.png"/>
            <p:cNvPicPr>
              <a:picLocks noChangeAspect="1" noChangeArrowheads="1"/>
            </p:cNvPicPr>
            <p:nvPr/>
          </p:nvPicPr>
          <p:blipFill rotWithShape="1">
            <a:blip r:embed="rId3"/>
            <a:srcRect l="5440" t="64690" r="5760" b="14910"/>
            <a:stretch>
              <a:fillRect/>
            </a:stretch>
          </p:blipFill>
          <p:spPr>
            <a:xfrm>
              <a:off x="1226820" y="3543300"/>
              <a:ext cx="6522720" cy="899160"/>
            </a:xfrm>
            <a:prstGeom prst="rect">
              <a:avLst/>
            </a:prstGeom>
            <a:noFill/>
          </p:spPr>
        </p:pic>
        <p:sp>
          <p:nvSpPr>
            <p:cNvPr id="57" name="모서리가 둥근 직사각형 56"/>
            <p:cNvSpPr/>
            <p:nvPr/>
          </p:nvSpPr>
          <p:spPr>
            <a:xfrm>
              <a:off x="1675068" y="1252208"/>
              <a:ext cx="5626225" cy="2740672"/>
            </a:xfrm>
            <a:prstGeom prst="roundRect">
              <a:avLst>
                <a:gd name="adj" fmla="val 4909"/>
              </a:avLst>
            </a:prstGeom>
            <a:solidFill>
              <a:srgbClr val="FAFAFA"/>
            </a:solidFill>
            <a:ln w="3175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aphicFrame>
        <p:nvGraphicFramePr>
          <p:cNvPr id="58" name="차트 17"/>
          <p:cNvGraphicFramePr/>
          <p:nvPr>
            <p:extLst>
              <p:ext uri="{D42A27DB-BD31-4B8C-83A1-F6EECF244321}">
                <p14:modId xmlns:p14="http://schemas.microsoft.com/office/powerpoint/2010/main" val="2747252157"/>
              </p:ext>
            </p:extLst>
          </p:nvPr>
        </p:nvGraphicFramePr>
        <p:xfrm>
          <a:off x="188562" y="1623629"/>
          <a:ext cx="2906964" cy="2232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9" name="직사각형 58"/>
          <p:cNvSpPr/>
          <p:nvPr/>
        </p:nvSpPr>
        <p:spPr>
          <a:xfrm>
            <a:off x="643337" y="1283628"/>
            <a:ext cx="2185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200" b="1" dirty="0">
                <a:latin typeface="+mn-ea"/>
              </a:rPr>
              <a:t>최근 </a:t>
            </a:r>
            <a:r>
              <a:rPr lang="en-US" altLang="ko-KR" sz="1200" b="1" dirty="0">
                <a:latin typeface="+mn-ea"/>
              </a:rPr>
              <a:t>3</a:t>
            </a:r>
            <a:r>
              <a:rPr lang="ko-KR" altLang="en-US" sz="1200" b="1" dirty="0">
                <a:latin typeface="+mn-ea"/>
              </a:rPr>
              <a:t>년 학부 졸업생 취업률</a:t>
            </a:r>
            <a:endParaRPr lang="ko-KR" altLang="en-US" sz="1200" dirty="0"/>
          </a:p>
        </p:txBody>
      </p:sp>
      <p:grpSp>
        <p:nvGrpSpPr>
          <p:cNvPr id="75" name="그룹 50"/>
          <p:cNvGrpSpPr>
            <a:grpSpLocks/>
          </p:cNvGrpSpPr>
          <p:nvPr/>
        </p:nvGrpSpPr>
        <p:grpSpPr>
          <a:xfrm>
            <a:off x="4572973" y="1182220"/>
            <a:ext cx="3103554" cy="2728227"/>
            <a:chOff x="1519930" y="1937983"/>
            <a:chExt cx="6191057" cy="4382503"/>
          </a:xfrm>
        </p:grpSpPr>
        <p:sp>
          <p:nvSpPr>
            <p:cNvPr id="76" name="타원 75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77" name="차트 76"/>
            <p:cNvGraphicFramePr/>
            <p:nvPr>
              <p:extLst>
                <p:ext uri="{D42A27DB-BD31-4B8C-83A1-F6EECF244321}">
                  <p14:modId xmlns:p14="http://schemas.microsoft.com/office/powerpoint/2010/main" val="55448098"/>
                </p:ext>
              </p:extLst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sp>
          <p:nvSpPr>
            <p:cNvPr id="78" name="타원 77"/>
            <p:cNvSpPr/>
            <p:nvPr/>
          </p:nvSpPr>
          <p:spPr>
            <a:xfrm rot="2326258">
              <a:off x="2883080" y="5032245"/>
              <a:ext cx="385949" cy="37243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79" name="자유형 78"/>
            <p:cNvSpPr/>
            <p:nvPr/>
          </p:nvSpPr>
          <p:spPr>
            <a:xfrm>
              <a:off x="2240400" y="2208728"/>
              <a:ext cx="4681066" cy="1457520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6310417" y="1834875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대기업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40%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6550062" y="2510011"/>
            <a:ext cx="90922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기타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12%</a:t>
            </a:r>
          </a:p>
          <a:p>
            <a:pPr algn="ctr">
              <a:defRPr/>
            </a:pP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800" b="1" dirty="0">
                <a:solidFill>
                  <a:schemeClr val="bg1"/>
                </a:solidFill>
                <a:latin typeface="+mn-ea"/>
              </a:rPr>
              <a:t>중소기업</a:t>
            </a: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,</a:t>
            </a:r>
          </a:p>
          <a:p>
            <a:pPr algn="ctr">
              <a:defRPr/>
            </a:pPr>
            <a:r>
              <a:rPr lang="ko-KR" altLang="en-US" sz="800" b="1" dirty="0" err="1">
                <a:solidFill>
                  <a:schemeClr val="bg1"/>
                </a:solidFill>
                <a:latin typeface="+mn-ea"/>
              </a:rPr>
              <a:t>공기업등</a:t>
            </a: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bg1"/>
              </a:solidFill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5276040" y="2392446"/>
            <a:ext cx="9092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진학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39%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288885" y="152190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b="1" dirty="0" err="1">
                <a:latin typeface="+mn-ea"/>
              </a:rPr>
              <a:t>미취업</a:t>
            </a:r>
            <a:endParaRPr lang="ko-KR" altLang="en-US" sz="1400" b="1" dirty="0">
              <a:latin typeface="+mn-ea"/>
            </a:endParaRPr>
          </a:p>
          <a:p>
            <a:pPr algn="ctr">
              <a:defRPr/>
            </a:pPr>
            <a:r>
              <a:rPr lang="en-US" altLang="ko-KR" sz="1400" b="1" dirty="0">
                <a:latin typeface="+mn-ea"/>
              </a:rPr>
              <a:t>9%</a:t>
            </a:r>
            <a:endParaRPr lang="ko-KR" altLang="en-US" sz="1400" dirty="0"/>
          </a:p>
        </p:txBody>
      </p:sp>
      <p:sp>
        <p:nvSpPr>
          <p:cNvPr id="85" name="직사각형 84"/>
          <p:cNvSpPr/>
          <p:nvPr/>
        </p:nvSpPr>
        <p:spPr>
          <a:xfrm>
            <a:off x="5364088" y="1104999"/>
            <a:ext cx="15664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latin typeface="+mn-ea"/>
              </a:rPr>
              <a:t>학부 졸업생 진로</a:t>
            </a:r>
            <a:endParaRPr lang="ko-KR" altLang="en-US" sz="1400" dirty="0"/>
          </a:p>
        </p:txBody>
      </p:sp>
      <p:sp>
        <p:nvSpPr>
          <p:cNvPr id="53" name="슬라이드 번호 개체 틀 1">
            <a:extLst>
              <a:ext uri="{FF2B5EF4-FFF2-40B4-BE49-F238E27FC236}">
                <a16:creationId xmlns:a16="http://schemas.microsoft.com/office/drawing/2014/main" id="{84E60A45-30F7-4D05-9324-729E68EA4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54" name="제목 1">
            <a:extLst>
              <a:ext uri="{FF2B5EF4-FFF2-40B4-BE49-F238E27FC236}">
                <a16:creationId xmlns:a16="http://schemas.microsoft.com/office/drawing/2014/main" id="{D051B9C4-0B81-4136-B465-6B6B1898C0B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취업률 </a:t>
            </a:r>
          </a:p>
        </p:txBody>
      </p:sp>
    </p:spTree>
    <p:extLst>
      <p:ext uri="{BB962C8B-B14F-4D97-AF65-F5344CB8AC3E}">
        <p14:creationId xmlns:p14="http://schemas.microsoft.com/office/powerpoint/2010/main" val="62438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5318DE4-9C28-4AB9-92DB-C34AA1260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42BD052-33DE-4D7A-8058-757E944F5766}"/>
              </a:ext>
            </a:extLst>
          </p:cNvPr>
          <p:cNvSpPr/>
          <p:nvPr/>
        </p:nvSpPr>
        <p:spPr>
          <a:xfrm>
            <a:off x="323528" y="1052736"/>
            <a:ext cx="8496944" cy="544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석박통합과정 학생의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6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학기 이상 이수 </a:t>
            </a: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조기 수료 허가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(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대학원 학칙 시행세칙 개정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)</a:t>
            </a:r>
          </a:p>
          <a:p>
            <a:endParaRPr lang="en-US" altLang="ko-KR" sz="1600" dirty="0"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제</a:t>
            </a:r>
            <a:r>
              <a:rPr lang="en-US" altLang="ko-KR" sz="1600" dirty="0">
                <a:latin typeface="+mn-ea"/>
                <a:ea typeface="+mn-ea"/>
              </a:rPr>
              <a:t>50</a:t>
            </a:r>
            <a:r>
              <a:rPr lang="ko-KR" altLang="en-US" sz="1600" dirty="0">
                <a:latin typeface="+mn-ea"/>
                <a:ea typeface="+mn-ea"/>
              </a:rPr>
              <a:t>조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>
                <a:latin typeface="+mn-ea"/>
                <a:ea typeface="+mn-ea"/>
              </a:rPr>
              <a:t>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en-US" altLang="ko-KR" sz="1600" dirty="0">
                <a:latin typeface="+mn-ea"/>
                <a:ea typeface="+mn-ea"/>
              </a:rPr>
              <a:t>) </a:t>
            </a:r>
            <a:r>
              <a:rPr lang="ko-KR" altLang="en-US" sz="1600" dirty="0">
                <a:latin typeface="+mn-ea"/>
                <a:ea typeface="+mn-ea"/>
              </a:rPr>
              <a:t>① 각 학과의 수료 학점 이상을 취득하고 총성적평점평균이 </a:t>
            </a:r>
            <a:r>
              <a:rPr lang="en-US" altLang="ko-KR" sz="1600" dirty="0">
                <a:latin typeface="+mn-ea"/>
                <a:ea typeface="+mn-ea"/>
              </a:rPr>
              <a:t>3.9</a:t>
            </a:r>
            <a:r>
              <a:rPr lang="ko-KR" altLang="en-US" sz="1600" dirty="0">
                <a:latin typeface="+mn-ea"/>
                <a:ea typeface="+mn-ea"/>
              </a:rPr>
              <a:t>이상이며 자격시험 및 학위청구논문이 심사를 통과한 경우에는 학칙 제</a:t>
            </a:r>
            <a:r>
              <a:rPr lang="en-US" altLang="ko-KR" sz="1600" dirty="0">
                <a:latin typeface="+mn-ea"/>
                <a:ea typeface="+mn-ea"/>
              </a:rPr>
              <a:t>6</a:t>
            </a:r>
            <a:r>
              <a:rPr lang="ko-KR" altLang="en-US" sz="1600" dirty="0">
                <a:latin typeface="+mn-ea"/>
                <a:ea typeface="+mn-ea"/>
              </a:rPr>
              <a:t>조에 의거하여 학과 대학원운영위원회의 심의와 </a:t>
            </a:r>
            <a:r>
              <a:rPr lang="ko-KR" altLang="en-US" sz="1600" dirty="0" err="1">
                <a:latin typeface="+mn-ea"/>
                <a:ea typeface="+mn-ea"/>
              </a:rPr>
              <a:t>대학원장의</a:t>
            </a:r>
            <a:r>
              <a:rPr lang="ko-KR" altLang="en-US" sz="1600" dirty="0">
                <a:latin typeface="+mn-ea"/>
                <a:ea typeface="+mn-ea"/>
              </a:rPr>
              <a:t> 승인을 거쳐 총장은 박사과정은 </a:t>
            </a:r>
            <a:r>
              <a:rPr lang="en-US" altLang="ko-KR" sz="1600" dirty="0">
                <a:latin typeface="+mn-ea"/>
                <a:ea typeface="+mn-ea"/>
              </a:rPr>
              <a:t>1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석사과정은 </a:t>
            </a:r>
            <a:r>
              <a:rPr lang="en-US" altLang="ko-KR" sz="1600" dirty="0">
                <a:latin typeface="+mn-ea"/>
                <a:ea typeface="+mn-ea"/>
              </a:rPr>
              <a:t>2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석박사통합과정은 </a:t>
            </a:r>
            <a:r>
              <a:rPr lang="en-US" altLang="ko-KR" sz="1600" dirty="0">
                <a:latin typeface="+mn-ea"/>
                <a:ea typeface="+mn-ea"/>
              </a:rPr>
              <a:t>3</a:t>
            </a:r>
            <a:r>
              <a:rPr lang="ko-KR" altLang="en-US" sz="1600" dirty="0">
                <a:latin typeface="+mn-ea"/>
                <a:ea typeface="+mn-ea"/>
              </a:rPr>
              <a:t>학기의 범위 내에서 조기졸업을 허가할 수 있다</a:t>
            </a:r>
            <a:r>
              <a:rPr lang="en-US" altLang="ko-KR" sz="1600" dirty="0">
                <a:latin typeface="+mn-ea"/>
                <a:ea typeface="+mn-ea"/>
              </a:rPr>
              <a:t>. </a:t>
            </a:r>
            <a:r>
              <a:rPr lang="ko-KR" altLang="en-US" sz="1600" dirty="0">
                <a:latin typeface="+mn-ea"/>
                <a:ea typeface="+mn-ea"/>
              </a:rPr>
              <a:t>다만 </a:t>
            </a:r>
            <a:r>
              <a:rPr lang="ko-KR" altLang="en-US" sz="1600" dirty="0" err="1">
                <a:latin typeface="+mn-ea"/>
                <a:ea typeface="+mn-ea"/>
              </a:rPr>
              <a:t>학∙석사</a:t>
            </a:r>
            <a:r>
              <a:rPr lang="ko-KR" altLang="en-US" sz="1600" dirty="0">
                <a:latin typeface="+mn-ea"/>
                <a:ea typeface="+mn-ea"/>
              </a:rPr>
              <a:t> 연계과정으로 입학한 학생은 예외로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2014.8.20., 2015.4.8., 2017.6.26., 2019.1.31&gt;</a:t>
            </a:r>
            <a:endParaRPr lang="ko-KR" altLang="en-US" sz="1600" dirty="0">
              <a:latin typeface="+mn-ea"/>
              <a:ea typeface="+mn-ea"/>
            </a:endParaRPr>
          </a:p>
          <a:p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② 석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박사통합과정의 경우 각 학과의 수료 학점 이상을 취득하고 각 학과의 조기 수료 조건을 만족하는 경우 학과 대학원운영위원회의 심의를 거쳐 대학원장의 승인을 받아 최대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학기 범위 내에서 조기 수료를 허가할 수 있다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각 학과의 조기 수료 세부 사항은 학과 내규에 따르며 관련 내규는 대학원위원회의 심의를 거쳐야 한다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&lt;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개정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2019.1.31&gt;</a:t>
            </a:r>
            <a:endParaRPr lang="ko-KR" altLang="en-US" sz="16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③ 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ko-KR" altLang="en-US" sz="1600" dirty="0">
                <a:latin typeface="+mn-ea"/>
                <a:ea typeface="+mn-ea"/>
              </a:rPr>
              <a:t> 희망자는 졸업 또는 수료하고자 하는 학기 등록기간까지 조기졸업 또는 조기수료 </a:t>
            </a:r>
            <a:r>
              <a:rPr lang="ko-KR" altLang="en-US" sz="1600" dirty="0" err="1">
                <a:latin typeface="+mn-ea"/>
                <a:ea typeface="+mn-ea"/>
              </a:rPr>
              <a:t>희망원을</a:t>
            </a:r>
            <a:r>
              <a:rPr lang="ko-KR" altLang="en-US" sz="1600" dirty="0">
                <a:latin typeface="+mn-ea"/>
                <a:ea typeface="+mn-ea"/>
              </a:rPr>
              <a:t> 제출하여야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2015.4.8., 2019.1.31&gt;</a:t>
            </a:r>
            <a:endParaRPr lang="ko-KR" altLang="en-US" sz="1600" dirty="0">
              <a:latin typeface="+mn-ea"/>
              <a:ea typeface="+mn-ea"/>
            </a:endParaRPr>
          </a:p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대학원 학칙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22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석박통합과정 각 학과의 수료학점이상 이수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24,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박사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36(18), </a:t>
            </a:r>
            <a:r>
              <a:rPr kumimoji="0" lang="ko-KR" altLang="en-US" sz="1600" spc="-1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석박통합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54(18)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kumimoji="0" lang="ko-KR" altLang="en-US" sz="1600" spc="-1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총성적평점평균이 대학원 학칙 시행세칙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25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수료 요건 이상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3.0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이상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SCI(E)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논문을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편 이상 게재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예정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하여야 함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C97B13D1-5E35-4A56-871E-730192F2FD5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석박사통합 조기수료  </a:t>
            </a:r>
          </a:p>
        </p:txBody>
      </p:sp>
    </p:spTree>
    <p:extLst>
      <p:ext uri="{BB962C8B-B14F-4D97-AF65-F5344CB8AC3E}">
        <p14:creationId xmlns:p14="http://schemas.microsoft.com/office/powerpoint/2010/main" val="280659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5" descr="D:\박세정\콘텐츠제작\다이어그램\실루엣_psd\03_png\4.png"/>
          <p:cNvPicPr>
            <a:picLocks noChangeAspect="1" noChangeArrowheads="1"/>
          </p:cNvPicPr>
          <p:nvPr/>
        </p:nvPicPr>
        <p:blipFill rotWithShape="1">
          <a:blip r:embed="rId3"/>
          <a:srcRect l="28792" t="77" r="828" b="4160"/>
          <a:stretch/>
        </p:blipFill>
        <p:spPr bwMode="auto">
          <a:xfrm>
            <a:off x="0" y="1430472"/>
            <a:ext cx="2341827" cy="4861066"/>
          </a:xfrm>
          <a:prstGeom prst="rect">
            <a:avLst/>
          </a:prstGeom>
          <a:noFill/>
          <a:effectLst>
            <a:reflection blurRad="6350" stA="52000" endA="300" endPos="15000" dir="5400000" sy="-100000" algn="bl" rotWithShape="0"/>
          </a:effectLst>
        </p:spPr>
      </p:pic>
      <p:sp>
        <p:nvSpPr>
          <p:cNvPr id="79" name="타원 78"/>
          <p:cNvSpPr/>
          <p:nvPr/>
        </p:nvSpPr>
        <p:spPr>
          <a:xfrm rot="2326258">
            <a:off x="8751753" y="3924063"/>
            <a:ext cx="265945" cy="18345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19672" y="1772816"/>
            <a:ext cx="7272807" cy="3493585"/>
          </a:xfrm>
          <a:prstGeom prst="rect">
            <a:avLst/>
          </a:prstGeom>
          <a:scene3d>
            <a:camera prst="perspectiveHeroicExtremeLeftFacing">
              <a:rot lat="21542988" lon="1265206" rev="21599847"/>
            </a:camera>
            <a:lightRig rig="threePt" dir="t"/>
          </a:scene3d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1. </a:t>
            </a:r>
            <a:r>
              <a:rPr lang="ko-KR" altLang="en-US" b="1" dirty="0">
                <a:latin typeface="+mn-ea"/>
              </a:rPr>
              <a:t>높은 취업률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96%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2. </a:t>
            </a:r>
            <a:r>
              <a:rPr lang="ko-KR" altLang="en-US" b="1" dirty="0">
                <a:latin typeface="+mn-ea"/>
              </a:rPr>
              <a:t>높은 대기업 취업률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71%</a:t>
            </a:r>
          </a:p>
          <a:p>
            <a:pPr>
              <a:lnSpc>
                <a:spcPct val="150000"/>
              </a:lnSpc>
            </a:pPr>
            <a:endParaRPr lang="en-US" altLang="ko-KR" sz="500" b="1" dirty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3. </a:t>
            </a:r>
            <a:r>
              <a:rPr lang="ko-KR" altLang="en-US" b="1" dirty="0">
                <a:latin typeface="+mn-ea"/>
              </a:rPr>
              <a:t>다양한 산학 트랙을 통한 장학금</a:t>
            </a:r>
            <a:r>
              <a:rPr lang="en-US" altLang="ko-KR" b="1" dirty="0">
                <a:latin typeface="+mn-ea"/>
              </a:rPr>
              <a:t> (</a:t>
            </a:r>
            <a:r>
              <a:rPr lang="ko-KR" altLang="en-US" b="1" dirty="0">
                <a:latin typeface="+mn-ea"/>
              </a:rPr>
              <a:t>다중 수혜 가능</a:t>
            </a:r>
            <a:r>
              <a:rPr lang="en-US" altLang="ko-KR" b="1" dirty="0">
                <a:latin typeface="+mn-ea"/>
              </a:rPr>
              <a:t>)</a:t>
            </a:r>
            <a:r>
              <a:rPr lang="ko-KR" altLang="en-US" b="1" dirty="0">
                <a:latin typeface="+mn-ea"/>
              </a:rPr>
              <a:t> 및 취업 보장</a:t>
            </a:r>
            <a:r>
              <a:rPr lang="en-US" altLang="ko-KR" b="1" dirty="0">
                <a:latin typeface="+mn-ea"/>
              </a:rPr>
              <a:t> </a:t>
            </a:r>
          </a:p>
          <a:p>
            <a:r>
              <a:rPr lang="ko-KR" altLang="en-US" b="1" dirty="0">
                <a:latin typeface="+mn-ea"/>
              </a:rPr>
              <a:t>   년간 약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16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억</a:t>
            </a:r>
            <a:r>
              <a:rPr lang="ko-KR" altLang="en-US" b="1" dirty="0">
                <a:latin typeface="+mn-ea"/>
              </a:rPr>
              <a:t> 산학 장학금 수혜</a:t>
            </a:r>
            <a:endParaRPr lang="en-US" altLang="ko-KR" b="1" dirty="0">
              <a:latin typeface="+mn-ea"/>
            </a:endParaRPr>
          </a:p>
          <a:p>
            <a:endParaRPr lang="en-US" altLang="ko-KR" sz="1000" b="1" dirty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4. </a:t>
            </a:r>
            <a:r>
              <a:rPr lang="ko-KR" altLang="en-US" b="1" dirty="0">
                <a:latin typeface="+mn-ea"/>
              </a:rPr>
              <a:t>우수한 연구성과</a:t>
            </a:r>
            <a:r>
              <a:rPr lang="en-US" altLang="ko-KR" b="1" dirty="0">
                <a:latin typeface="+mn-ea"/>
              </a:rPr>
              <a:t>: </a:t>
            </a:r>
          </a:p>
          <a:p>
            <a:r>
              <a:rPr lang="en-US" altLang="ko-KR" b="1" dirty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중앙일보 평가 기술이전 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위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논문 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4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위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, BK21 Four 2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개 팀</a:t>
            </a:r>
            <a:endParaRPr lang="en-US" altLang="ko-KR" b="1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5. </a:t>
            </a:r>
            <a:r>
              <a:rPr lang="ko-KR" altLang="en-US" b="1" dirty="0">
                <a:latin typeface="+mn-ea"/>
              </a:rPr>
              <a:t>다양하고 특화된 연구 분야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원하는 연구 분야 연구 가능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6. </a:t>
            </a:r>
            <a:r>
              <a:rPr lang="ko-KR" altLang="en-US" b="1" dirty="0">
                <a:latin typeface="+mn-ea"/>
              </a:rPr>
              <a:t>학부 </a:t>
            </a:r>
            <a:r>
              <a:rPr lang="en-US" altLang="ko-KR" b="1" dirty="0">
                <a:latin typeface="+mn-ea"/>
              </a:rPr>
              <a:t>4</a:t>
            </a:r>
            <a:r>
              <a:rPr lang="ko-KR" altLang="en-US" b="1" dirty="0">
                <a:latin typeface="+mn-ea"/>
              </a:rPr>
              <a:t>학년부터 대학원과정까지 연구의 연속성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7. </a:t>
            </a:r>
            <a:r>
              <a:rPr lang="ko-KR" altLang="en-US" b="1" dirty="0">
                <a:latin typeface="+mn-ea"/>
              </a:rPr>
              <a:t>전문연구요원 지원 가능</a:t>
            </a:r>
          </a:p>
        </p:txBody>
      </p:sp>
      <p:sp>
        <p:nvSpPr>
          <p:cNvPr id="10" name="슬라이드 번호 개체 틀 1">
            <a:extLst>
              <a:ext uri="{FF2B5EF4-FFF2-40B4-BE49-F238E27FC236}">
                <a16:creationId xmlns:a16="http://schemas.microsoft.com/office/drawing/2014/main" id="{61AE74B3-0DA0-471B-B3C8-F22214561E7B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052C59BF-4315-4CC3-BDA1-294E810ACD9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대학원 현황 요약  </a:t>
            </a:r>
          </a:p>
        </p:txBody>
      </p:sp>
    </p:spTree>
    <p:extLst>
      <p:ext uri="{BB962C8B-B14F-4D97-AF65-F5344CB8AC3E}">
        <p14:creationId xmlns:p14="http://schemas.microsoft.com/office/powerpoint/2010/main" val="729893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모서리가 둥근 직사각형 3">
            <a:extLst>
              <a:ext uri="{FF2B5EF4-FFF2-40B4-BE49-F238E27FC236}">
                <a16:creationId xmlns:a16="http://schemas.microsoft.com/office/drawing/2014/main" id="{4D062CAD-3321-4282-80E0-E2EB07120776}"/>
              </a:ext>
            </a:extLst>
          </p:cNvPr>
          <p:cNvSpPr/>
          <p:nvPr/>
        </p:nvSpPr>
        <p:spPr>
          <a:xfrm>
            <a:off x="4275816" y="5308218"/>
            <a:ext cx="4652774" cy="1478095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highlight>
                <a:srgbClr val="42B2BA"/>
              </a:highlight>
            </a:endParaRPr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392459" y="762492"/>
            <a:ext cx="8547962" cy="1453270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5" name="모서리가 둥근 직사각형 194"/>
          <p:cNvSpPr/>
          <p:nvPr/>
        </p:nvSpPr>
        <p:spPr>
          <a:xfrm>
            <a:off x="392459" y="2276872"/>
            <a:ext cx="8547962" cy="1454557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2" name="모서리가 둥근 직사각형 191"/>
          <p:cNvSpPr/>
          <p:nvPr/>
        </p:nvSpPr>
        <p:spPr>
          <a:xfrm>
            <a:off x="392458" y="3802204"/>
            <a:ext cx="8547963" cy="1460545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0" name="Picture 9" descr="김경환사진"/>
          <p:cNvPicPr>
            <a:picLocks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106285" y="848119"/>
            <a:ext cx="900165" cy="109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그림 1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2188311" y="850497"/>
            <a:ext cx="875986" cy="109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Picture 10" descr="img_enc"/>
          <p:cNvPicPr>
            <a:picLocks noChangeArrowheads="1"/>
          </p:cNvPicPr>
          <p:nvPr/>
        </p:nvPicPr>
        <p:blipFill rotWithShape="1">
          <a:blip r:embed="rId5"/>
          <a:srcRect l="1130" t="900" r="2270" b="4500"/>
          <a:stretch>
            <a:fillRect/>
          </a:stretch>
        </p:blipFill>
        <p:spPr>
          <a:xfrm>
            <a:off x="5945569" y="850497"/>
            <a:ext cx="900165" cy="1087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Picture 3"/>
          <p:cNvPicPr>
            <a:picLocks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7813108" y="848119"/>
            <a:ext cx="832143" cy="1098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Picture 54"/>
          <p:cNvPicPr>
            <a:picLocks noChangeAspect="1" noChangeArrowheads="1"/>
          </p:cNvPicPr>
          <p:nvPr/>
        </p:nvPicPr>
        <p:blipFill rotWithShape="1">
          <a:blip r:embed="rId7"/>
          <a:srcRect t="2181"/>
          <a:stretch/>
        </p:blipFill>
        <p:spPr>
          <a:xfrm>
            <a:off x="3108794" y="2375394"/>
            <a:ext cx="894317" cy="1109234"/>
          </a:xfrm>
          <a:prstGeom prst="rect">
            <a:avLst/>
          </a:prstGeom>
          <a:noFill/>
          <a:ln w="9525">
            <a:solidFill>
              <a:schemeClr val="bg1"/>
            </a:solidFill>
            <a:miter/>
          </a:ln>
        </p:spPr>
      </p:pic>
      <p:graphicFrame>
        <p:nvGraphicFramePr>
          <p:cNvPr id="120" name="개체 119"/>
          <p:cNvGraphicFramePr/>
          <p:nvPr>
            <p:extLst>
              <p:ext uri="{D42A27DB-BD31-4B8C-83A1-F6EECF244321}">
                <p14:modId xmlns:p14="http://schemas.microsoft.com/office/powerpoint/2010/main" val="1963092161"/>
              </p:ext>
            </p:extLst>
          </p:nvPr>
        </p:nvGraphicFramePr>
        <p:xfrm>
          <a:off x="4047460" y="2373669"/>
          <a:ext cx="900164" cy="1109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비트맵 이미지" r:id="rId8" imgW="1409897" imgH="1876190" progId="PBrush">
                  <p:embed/>
                </p:oleObj>
              </mc:Choice>
              <mc:Fallback>
                <p:oleObj name="비트맵 이미지" r:id="rId8" imgW="1409897" imgH="1876190" progId="PBrush">
                  <p:embed/>
                  <p:pic>
                    <p:nvPicPr>
                      <p:cNvPr id="120" name="개체 1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8826"/>
                      <a:stretch>
                        <a:fillRect/>
                      </a:stretch>
                    </p:blipFill>
                    <p:spPr bwMode="auto">
                      <a:xfrm>
                        <a:off x="4047460" y="2373669"/>
                        <a:ext cx="900164" cy="11092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5" name="Picture 36" descr="이행선"/>
          <p:cNvPicPr>
            <a:picLocks noChangeArrowheads="1"/>
          </p:cNvPicPr>
          <p:nvPr/>
        </p:nvPicPr>
        <p:blipFill rotWithShape="1">
          <a:blip r:embed="rId10"/>
          <a:srcRect l="4590" t="5910" r="6890" b="10750"/>
          <a:stretch>
            <a:fillRect/>
          </a:stretch>
        </p:blipFill>
        <p:spPr>
          <a:xfrm>
            <a:off x="5945372" y="2364107"/>
            <a:ext cx="894317" cy="112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Picture 2" descr="http://hompi.sogang.ac.kr/ee/images/sub/photo/23.jpg"/>
          <p:cNvPicPr>
            <a:picLocks noChangeAspect="1" noChangeArrowheads="1"/>
          </p:cNvPicPr>
          <p:nvPr/>
        </p:nvPicPr>
        <p:blipFill rotWithShape="1">
          <a:blip r:embed="rId11"/>
          <a:srcRect/>
          <a:stretch>
            <a:fillRect/>
          </a:stretch>
        </p:blipFill>
        <p:spPr>
          <a:xfrm>
            <a:off x="7807173" y="2364920"/>
            <a:ext cx="834739" cy="1119583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TextBox 146"/>
          <p:cNvSpPr txBox="1"/>
          <p:nvPr/>
        </p:nvSpPr>
        <p:spPr>
          <a:xfrm>
            <a:off x="2108701" y="196226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강석주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(2015)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3983752" y="197367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남창주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4950963" y="196706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박형민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5878522" y="1979258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송태경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6812772" y="197367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유양모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(2009)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7813108" y="1973562"/>
            <a:ext cx="8931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최용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054999" y="347016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김홍석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3999339" y="3479189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성원진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4931940" y="349127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소재우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5902823" y="3491430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이행선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(2004)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2148771" y="5036145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김광수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3241558" y="503269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김상완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6486226" y="6520587"/>
            <a:ext cx="1137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김영록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(2003)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7565914" y="6531622"/>
            <a:ext cx="1137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장주욱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(1995)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3" name="가로로 말린 두루마리 모양 192"/>
          <p:cNvSpPr/>
          <p:nvPr/>
        </p:nvSpPr>
        <p:spPr>
          <a:xfrm>
            <a:off x="156816" y="842204"/>
            <a:ext cx="1191553" cy="436901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TextBox 193"/>
          <p:cNvSpPr txBox="1"/>
          <p:nvPr/>
        </p:nvSpPr>
        <p:spPr>
          <a:xfrm>
            <a:off x="156815" y="932048"/>
            <a:ext cx="11915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정보</a:t>
            </a:r>
            <a:r>
              <a:rPr lang="en-US" altLang="ko-KR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>
                <a:solidFill>
                  <a:schemeClr val="bg1"/>
                </a:solidFill>
              </a:rPr>
              <a:t>및 시스템</a:t>
            </a:r>
          </a:p>
        </p:txBody>
      </p:sp>
      <p:sp>
        <p:nvSpPr>
          <p:cNvPr id="196" name="가로로 말린 두루마리 모양 195"/>
          <p:cNvSpPr/>
          <p:nvPr/>
        </p:nvSpPr>
        <p:spPr>
          <a:xfrm>
            <a:off x="147830" y="2338445"/>
            <a:ext cx="1191553" cy="436901"/>
          </a:xfrm>
          <a:prstGeom prst="horizontalScroll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7" name="TextBox 196"/>
          <p:cNvSpPr txBox="1"/>
          <p:nvPr/>
        </p:nvSpPr>
        <p:spPr>
          <a:xfrm>
            <a:off x="154606" y="2418395"/>
            <a:ext cx="11844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RF </a:t>
            </a:r>
            <a:r>
              <a:rPr lang="ko-KR" altLang="en-US" sz="1100" b="1" dirty="0">
                <a:solidFill>
                  <a:schemeClr val="bg1"/>
                </a:solidFill>
              </a:rPr>
              <a:t>및 통신</a:t>
            </a:r>
          </a:p>
        </p:txBody>
      </p:sp>
      <p:sp>
        <p:nvSpPr>
          <p:cNvPr id="199" name="가로로 말린 두루마리 모양 198"/>
          <p:cNvSpPr/>
          <p:nvPr/>
        </p:nvSpPr>
        <p:spPr>
          <a:xfrm>
            <a:off x="162919" y="3869624"/>
            <a:ext cx="1345060" cy="436901"/>
          </a:xfrm>
          <a:prstGeom prst="horizontalScroll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TextBox 199"/>
          <p:cNvSpPr txBox="1"/>
          <p:nvPr/>
        </p:nvSpPr>
        <p:spPr>
          <a:xfrm>
            <a:off x="160528" y="3964963"/>
            <a:ext cx="13450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반도체 및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집적회로</a:t>
            </a:r>
            <a:endParaRPr lang="en-US" altLang="ko-KR" sz="10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" name="그림 9" descr="사람, 의류, 가장, 정장이(가) 표시된 사진&#10;&#10;자동 생성된 설명">
            <a:extLst>
              <a:ext uri="{FF2B5EF4-FFF2-40B4-BE49-F238E27FC236}">
                <a16:creationId xmlns:a16="http://schemas.microsoft.com/office/drawing/2014/main" id="{C17A386C-B49C-4F7A-A1BA-3840B19C3BF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207" y="854029"/>
            <a:ext cx="905639" cy="1085178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9B08BDDC-523D-4905-8EE5-6818803BF73E}"/>
              </a:ext>
            </a:extLst>
          </p:cNvPr>
          <p:cNvSpPr txBox="1"/>
          <p:nvPr/>
        </p:nvSpPr>
        <p:spPr>
          <a:xfrm>
            <a:off x="3039238" y="196706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김경환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74" name="Picture 8" descr="김영록사진_2006">
            <a:extLst>
              <a:ext uri="{FF2B5EF4-FFF2-40B4-BE49-F238E27FC236}">
                <a16:creationId xmlns:a16="http://schemas.microsoft.com/office/drawing/2014/main" id="{AEE833DF-1C66-4346-B6CC-378C54654B7C}"/>
              </a:ext>
            </a:extLst>
          </p:cNvPr>
          <p:cNvPicPr>
            <a:picLocks noChangeArrowheads="1"/>
          </p:cNvPicPr>
          <p:nvPr/>
        </p:nvPicPr>
        <p:blipFill rotWithShape="1">
          <a:blip r:embed="rId13"/>
          <a:srcRect b="2990"/>
          <a:stretch>
            <a:fillRect/>
          </a:stretch>
        </p:blipFill>
        <p:spPr>
          <a:xfrm>
            <a:off x="6563022" y="5399715"/>
            <a:ext cx="982421" cy="1144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Picture 36">
            <a:extLst>
              <a:ext uri="{FF2B5EF4-FFF2-40B4-BE49-F238E27FC236}">
                <a16:creationId xmlns:a16="http://schemas.microsoft.com/office/drawing/2014/main" id="{A3E4D60F-D863-4FE0-BD4A-B16FBBA60694}"/>
              </a:ext>
            </a:extLst>
          </p:cNvPr>
          <p:cNvPicPr>
            <a:picLocks noChangeArrowheads="1"/>
          </p:cNvPicPr>
          <p:nvPr/>
        </p:nvPicPr>
        <p:blipFill rotWithShape="1">
          <a:blip r:embed="rId14"/>
          <a:srcRect l="9270" t="6880" r="6950" b="14330"/>
          <a:stretch>
            <a:fillRect/>
          </a:stretch>
        </p:blipFill>
        <p:spPr>
          <a:xfrm>
            <a:off x="7647605" y="5400211"/>
            <a:ext cx="982421" cy="1144202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가로로 말린 두루마리 모양 5">
            <a:extLst>
              <a:ext uri="{FF2B5EF4-FFF2-40B4-BE49-F238E27FC236}">
                <a16:creationId xmlns:a16="http://schemas.microsoft.com/office/drawing/2014/main" id="{BD7073E6-BED1-44FC-9A99-9FD393ADB409}"/>
              </a:ext>
            </a:extLst>
          </p:cNvPr>
          <p:cNvSpPr/>
          <p:nvPr/>
        </p:nvSpPr>
        <p:spPr>
          <a:xfrm>
            <a:off x="3453726" y="5400116"/>
            <a:ext cx="2491646" cy="480125"/>
          </a:xfrm>
          <a:prstGeom prst="horizontalScroll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1FF91BF-DF43-4C5A-9035-012C3A73BCF7}"/>
              </a:ext>
            </a:extLst>
          </p:cNvPr>
          <p:cNvSpPr txBox="1"/>
          <p:nvPr/>
        </p:nvSpPr>
        <p:spPr>
          <a:xfrm>
            <a:off x="3469280" y="5517140"/>
            <a:ext cx="249164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컴퓨터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임베디드 시스템 및 인터넷</a:t>
            </a:r>
          </a:p>
        </p:txBody>
      </p:sp>
      <p:pic>
        <p:nvPicPr>
          <p:cNvPr id="2063" name="Picture 15" descr="유양모 교수">
            <a:extLst>
              <a:ext uri="{FF2B5EF4-FFF2-40B4-BE49-F238E27FC236}">
                <a16:creationId xmlns:a16="http://schemas.microsoft.com/office/drawing/2014/main" id="{E037490C-0D32-48FD-B88B-076B9B523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636" y="859251"/>
            <a:ext cx="886530" cy="108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소재우 교수">
            <a:extLst>
              <a:ext uri="{FF2B5EF4-FFF2-40B4-BE49-F238E27FC236}">
                <a16:creationId xmlns:a16="http://schemas.microsoft.com/office/drawing/2014/main" id="{D1195FBA-4EC2-414D-81C1-079193927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422" y="2371775"/>
            <a:ext cx="894317" cy="112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C2AF29AB-1FBD-454B-A425-6B87B612667D}"/>
              </a:ext>
            </a:extLst>
          </p:cNvPr>
          <p:cNvSpPr txBox="1"/>
          <p:nvPr/>
        </p:nvSpPr>
        <p:spPr>
          <a:xfrm>
            <a:off x="7743220" y="347127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정진호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2067" name="Picture 19" descr="김광수 교수">
            <a:extLst>
              <a:ext uri="{FF2B5EF4-FFF2-40B4-BE49-F238E27FC236}">
                <a16:creationId xmlns:a16="http://schemas.microsoft.com/office/drawing/2014/main" id="{480E4E33-B380-4C0F-94A9-4C4B90417B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3"/>
          <a:stretch/>
        </p:blipFill>
        <p:spPr bwMode="auto">
          <a:xfrm>
            <a:off x="2184971" y="3905822"/>
            <a:ext cx="902591" cy="112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범진욱 교수">
            <a:extLst>
              <a:ext uri="{FF2B5EF4-FFF2-40B4-BE49-F238E27FC236}">
                <a16:creationId xmlns:a16="http://schemas.microsoft.com/office/drawing/2014/main" id="{72703224-497B-48D1-8B1A-B045C7AF1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955" y="3905820"/>
            <a:ext cx="892914" cy="111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8" descr="C:\Users\gkim\Desktop\gilcho.jpg">
            <a:extLst>
              <a:ext uri="{FF2B5EF4-FFF2-40B4-BE49-F238E27FC236}">
                <a16:creationId xmlns:a16="http://schemas.microsoft.com/office/drawing/2014/main" id="{745D76D9-9BF9-4409-A722-8AD265AFF774}"/>
              </a:ext>
            </a:extLst>
          </p:cNvPr>
          <p:cNvPicPr>
            <a:picLocks noChangeArrowheads="1"/>
          </p:cNvPicPr>
          <p:nvPr/>
        </p:nvPicPr>
        <p:blipFill rotWithShape="1">
          <a:blip r:embed="rId19"/>
          <a:srcRect b="5000"/>
          <a:stretch>
            <a:fillRect/>
          </a:stretch>
        </p:blipFill>
        <p:spPr>
          <a:xfrm>
            <a:off x="5500976" y="3905820"/>
            <a:ext cx="892644" cy="1114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Picture 6" descr="ksyun1">
            <a:extLst>
              <a:ext uri="{FF2B5EF4-FFF2-40B4-BE49-F238E27FC236}">
                <a16:creationId xmlns:a16="http://schemas.microsoft.com/office/drawing/2014/main" id="{1E8A81E3-B288-443D-8124-39ED94AD32E9}"/>
              </a:ext>
            </a:extLst>
          </p:cNvPr>
          <p:cNvPicPr>
            <a:picLocks noChangeArrowheads="1"/>
          </p:cNvPicPr>
          <p:nvPr/>
        </p:nvPicPr>
        <p:blipFill rotWithShape="1">
          <a:blip r:embed="rId20"/>
          <a:srcRect b="13210"/>
          <a:stretch>
            <a:fillRect/>
          </a:stretch>
        </p:blipFill>
        <p:spPr>
          <a:xfrm>
            <a:off x="6639727" y="3905821"/>
            <a:ext cx="864061" cy="1114367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73873FBC-8D9D-47FC-A1D3-7A01BF03AE96}"/>
              </a:ext>
            </a:extLst>
          </p:cNvPr>
          <p:cNvSpPr txBox="1"/>
          <p:nvPr/>
        </p:nvSpPr>
        <p:spPr>
          <a:xfrm>
            <a:off x="4313182" y="501564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범진욱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B878B0A-7ED3-4A4E-8F89-058247A9F79B}"/>
              </a:ext>
            </a:extLst>
          </p:cNvPr>
          <p:cNvSpPr txBox="1"/>
          <p:nvPr/>
        </p:nvSpPr>
        <p:spPr>
          <a:xfrm>
            <a:off x="7681628" y="5039598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홍성완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0A85F55-3AE0-42A1-9CB6-A69DF0941046}"/>
              </a:ext>
            </a:extLst>
          </p:cNvPr>
          <p:cNvSpPr txBox="1"/>
          <p:nvPr/>
        </p:nvSpPr>
        <p:spPr>
          <a:xfrm>
            <a:off x="6841054" y="349127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정옥현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2074" name="Picture 26" descr="정옥현 교수">
            <a:extLst>
              <a:ext uri="{FF2B5EF4-FFF2-40B4-BE49-F238E27FC236}">
                <a16:creationId xmlns:a16="http://schemas.microsoft.com/office/drawing/2014/main" id="{091ABBC4-7686-42CC-9DB7-57B417975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909" y="2362173"/>
            <a:ext cx="888918" cy="112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20D4265-7B6D-4591-910E-A1038DF1493B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799" y="850777"/>
            <a:ext cx="900164" cy="109348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1DD90BD-6E01-4EAF-963D-E57C64CA34B1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3" b="15316"/>
          <a:stretch/>
        </p:blipFill>
        <p:spPr>
          <a:xfrm>
            <a:off x="2184971" y="2372713"/>
            <a:ext cx="875773" cy="1116863"/>
          </a:xfrm>
          <a:prstGeom prst="rect">
            <a:avLst/>
          </a:prstGeom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CCBFD1B-6004-4160-BA0A-965BAFB33A87}"/>
              </a:ext>
            </a:extLst>
          </p:cNvPr>
          <p:cNvSpPr txBox="1"/>
          <p:nvPr/>
        </p:nvSpPr>
        <p:spPr>
          <a:xfrm>
            <a:off x="2102343" y="346586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김영욱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EFB998A-162F-48DB-87E6-89D22311AF1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95" y="3905821"/>
            <a:ext cx="892914" cy="11268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5F0A8F6-1004-4F68-822C-9C0D4E33B4C8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393" y="3919926"/>
            <a:ext cx="910729" cy="110026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85874186-49CA-4FD8-9516-4DE34C4E288C}"/>
              </a:ext>
            </a:extLst>
          </p:cNvPr>
          <p:cNvSpPr txBox="1"/>
          <p:nvPr/>
        </p:nvSpPr>
        <p:spPr>
          <a:xfrm>
            <a:off x="6557466" y="502062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윤광석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746E1CC-CBAB-4CB2-B8C6-05FAA444F43C}"/>
              </a:ext>
            </a:extLst>
          </p:cNvPr>
          <p:cNvSpPr txBox="1"/>
          <p:nvPr/>
        </p:nvSpPr>
        <p:spPr>
          <a:xfrm>
            <a:off x="5466470" y="501614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안길초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61" name="슬라이드 번호 개체 틀 1">
            <a:extLst>
              <a:ext uri="{FF2B5EF4-FFF2-40B4-BE49-F238E27FC236}">
                <a16:creationId xmlns:a16="http://schemas.microsoft.com/office/drawing/2014/main" id="{373B0772-FA15-43F8-8C3B-71152B56F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65" name="제목 1">
            <a:extLst>
              <a:ext uri="{FF2B5EF4-FFF2-40B4-BE49-F238E27FC236}">
                <a16:creationId xmlns:a16="http://schemas.microsoft.com/office/drawing/2014/main" id="{A9C74397-1782-48FD-9545-30033B7D28F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전자공학과 교수진 </a:t>
            </a:r>
          </a:p>
        </p:txBody>
      </p:sp>
    </p:spTree>
    <p:extLst>
      <p:ext uri="{BB962C8B-B14F-4D97-AF65-F5344CB8AC3E}">
        <p14:creationId xmlns:p14="http://schemas.microsoft.com/office/powerpoint/2010/main" val="30861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제목 1">
            <a:extLst>
              <a:ext uri="{FF2B5EF4-FFF2-40B4-BE49-F238E27FC236}">
                <a16:creationId xmlns:a16="http://schemas.microsoft.com/office/drawing/2014/main" id="{B4D1BB44-D688-4AC4-8FB8-A2DE7AE3E9F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 분야 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52" name="그룹 95"/>
          <p:cNvGrpSpPr/>
          <p:nvPr/>
        </p:nvGrpSpPr>
        <p:grpSpPr>
          <a:xfrm>
            <a:off x="-508" y="634013"/>
            <a:ext cx="9299636" cy="6143361"/>
            <a:chOff x="-508" y="1065785"/>
            <a:chExt cx="9299636" cy="5711587"/>
          </a:xfrm>
        </p:grpSpPr>
        <p:sp>
          <p:nvSpPr>
            <p:cNvPr id="53" name="직사각형 52"/>
            <p:cNvSpPr/>
            <p:nvPr/>
          </p:nvSpPr>
          <p:spPr>
            <a:xfrm rot="10800000" flipH="1">
              <a:off x="-508" y="3786232"/>
              <a:ext cx="4583620" cy="2991140"/>
            </a:xfrm>
            <a:prstGeom prst="rect">
              <a:avLst/>
            </a:prstGeom>
            <a:gradFill flip="none" rotWithShape="1">
              <a:gsLst>
                <a:gs pos="0">
                  <a:srgbClr val="54BDD6">
                    <a:alpha val="0"/>
                  </a:srgbClr>
                </a:gs>
                <a:gs pos="34000">
                  <a:schemeClr val="bg1">
                    <a:lumMod val="85000"/>
                    <a:alpha val="42000"/>
                  </a:schemeClr>
                </a:gs>
                <a:gs pos="60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sp>
          <p:nvSpPr>
            <p:cNvPr id="54" name="직사각형 53"/>
            <p:cNvSpPr/>
            <p:nvPr/>
          </p:nvSpPr>
          <p:spPr>
            <a:xfrm flipH="1">
              <a:off x="4511104" y="1079433"/>
              <a:ext cx="4788024" cy="2730613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047DC8">
                    <a:alpha val="13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1112" y="1065785"/>
              <a:ext cx="4499992" cy="2732069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3751A3">
                    <a:alpha val="11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cxnSp>
          <p:nvCxnSpPr>
            <p:cNvPr id="56" name="직선 연결선 55"/>
            <p:cNvCxnSpPr/>
            <p:nvPr/>
          </p:nvCxnSpPr>
          <p:spPr>
            <a:xfrm rot="5400000" flipH="1" flipV="1">
              <a:off x="7398120" y="2023381"/>
              <a:ext cx="0" cy="349200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>
                      <a:lumMod val="65000"/>
                      <a:lumOff val="35000"/>
                      <a:alpha val="0"/>
                    </a:schemeClr>
                  </a:gs>
                </a:gsLst>
                <a:lin ang="30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/>
            <p:nvPr/>
          </p:nvCxnSpPr>
          <p:spPr>
            <a:xfrm flipV="1">
              <a:off x="-508" y="3799706"/>
              <a:ext cx="3456000" cy="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65000"/>
                      <a:lumOff val="35000"/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8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rot="16200000" flipH="1">
              <a:off x="3607417" y="1990756"/>
              <a:ext cx="1807370" cy="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75000"/>
                      <a:lumOff val="25000"/>
                      <a:alpha val="14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직사각형 58"/>
            <p:cNvSpPr/>
            <p:nvPr/>
          </p:nvSpPr>
          <p:spPr>
            <a:xfrm rot="10800000">
              <a:off x="4594732" y="3810043"/>
              <a:ext cx="4560380" cy="2965336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29B18D">
                    <a:alpha val="13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</p:grpSp>
      <p:sp>
        <p:nvSpPr>
          <p:cNvPr id="60" name="타원 59"/>
          <p:cNvSpPr/>
          <p:nvPr/>
        </p:nvSpPr>
        <p:spPr>
          <a:xfrm>
            <a:off x="3473448" y="2477223"/>
            <a:ext cx="2127252" cy="212725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2" name="그룹 158"/>
          <p:cNvGrpSpPr/>
          <p:nvPr/>
        </p:nvGrpSpPr>
        <p:grpSpPr>
          <a:xfrm>
            <a:off x="3388698" y="2390176"/>
            <a:ext cx="2285174" cy="2293243"/>
            <a:chOff x="3053301" y="2368285"/>
            <a:chExt cx="2647859" cy="2657210"/>
          </a:xfrm>
        </p:grpSpPr>
        <p:sp>
          <p:nvSpPr>
            <p:cNvPr id="72" name="막힌 원호 71"/>
            <p:cNvSpPr/>
            <p:nvPr/>
          </p:nvSpPr>
          <p:spPr>
            <a:xfrm rot="12572326">
              <a:off x="3063115" y="2368285"/>
              <a:ext cx="2638045" cy="2638042"/>
            </a:xfrm>
            <a:prstGeom prst="blockArc">
              <a:avLst>
                <a:gd name="adj1" fmla="val 9078229"/>
                <a:gd name="adj2" fmla="val 14418256"/>
                <a:gd name="adj3" fmla="val 25619"/>
              </a:avLst>
            </a:prstGeom>
            <a:solidFill>
              <a:srgbClr val="29B1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3" name="막힌 원호 72"/>
            <p:cNvSpPr/>
            <p:nvPr/>
          </p:nvSpPr>
          <p:spPr>
            <a:xfrm rot="18067786">
              <a:off x="3062661" y="2368283"/>
              <a:ext cx="2638042" cy="2638045"/>
            </a:xfrm>
            <a:prstGeom prst="blockArc">
              <a:avLst>
                <a:gd name="adj1" fmla="val 8856387"/>
                <a:gd name="adj2" fmla="val 14294534"/>
                <a:gd name="adj3" fmla="val 25706"/>
              </a:avLst>
            </a:prstGeom>
            <a:solidFill>
              <a:schemeClr val="bg1">
                <a:lumMod val="65000"/>
              </a:schemeClr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4" name="막힌 원호 73"/>
            <p:cNvSpPr/>
            <p:nvPr/>
          </p:nvSpPr>
          <p:spPr>
            <a:xfrm rot="1841849">
              <a:off x="3062660" y="2386571"/>
              <a:ext cx="2638045" cy="2638042"/>
            </a:xfrm>
            <a:prstGeom prst="blockArc">
              <a:avLst>
                <a:gd name="adj1" fmla="val 8856669"/>
                <a:gd name="adj2" fmla="val 14294534"/>
                <a:gd name="adj3" fmla="val 25706"/>
              </a:avLst>
            </a:prstGeom>
            <a:solidFill>
              <a:srgbClr val="3751A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5" name="막힌 원호 74"/>
            <p:cNvSpPr/>
            <p:nvPr/>
          </p:nvSpPr>
          <p:spPr>
            <a:xfrm rot="7342110">
              <a:off x="3053303" y="2387451"/>
              <a:ext cx="2638042" cy="2638045"/>
            </a:xfrm>
            <a:prstGeom prst="blockArc">
              <a:avLst>
                <a:gd name="adj1" fmla="val 8776293"/>
                <a:gd name="adj2" fmla="val 14294534"/>
                <a:gd name="adj3" fmla="val 25706"/>
              </a:avLst>
            </a:prstGeom>
            <a:solidFill>
              <a:srgbClr val="047DC8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5" name="타원 64"/>
          <p:cNvSpPr/>
          <p:nvPr/>
        </p:nvSpPr>
        <p:spPr>
          <a:xfrm>
            <a:off x="3438208" y="2534670"/>
            <a:ext cx="2090712" cy="2090710"/>
          </a:xfrm>
          <a:prstGeom prst="ellipse">
            <a:avLst/>
          </a:prstGeom>
          <a:gradFill flip="none" rotWithShape="1">
            <a:gsLst>
              <a:gs pos="81000">
                <a:schemeClr val="bg1">
                  <a:alpha val="0"/>
                </a:schemeClr>
              </a:gs>
              <a:gs pos="84000">
                <a:schemeClr val="bg1">
                  <a:alpha val="56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67" name="그룹 92"/>
          <p:cNvGrpSpPr/>
          <p:nvPr/>
        </p:nvGrpSpPr>
        <p:grpSpPr>
          <a:xfrm>
            <a:off x="3951284" y="2475406"/>
            <a:ext cx="1582744" cy="1134994"/>
            <a:chOff x="4416733" y="1685680"/>
            <a:chExt cx="1064911" cy="763653"/>
          </a:xfrm>
        </p:grpSpPr>
        <p:sp>
          <p:nvSpPr>
            <p:cNvPr id="68" name="타원 67"/>
            <p:cNvSpPr/>
            <p:nvPr/>
          </p:nvSpPr>
          <p:spPr>
            <a:xfrm rot="1357518">
              <a:off x="4416733" y="1685680"/>
              <a:ext cx="1064911" cy="76365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4000"/>
                  </a:schemeClr>
                </a:gs>
                <a:gs pos="28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1" name="타원 70"/>
            <p:cNvSpPr/>
            <p:nvPr/>
          </p:nvSpPr>
          <p:spPr>
            <a:xfrm rot="2326258">
              <a:off x="5049916" y="1773378"/>
              <a:ext cx="386450" cy="17727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</p:grpSp>
      <p:cxnSp>
        <p:nvCxnSpPr>
          <p:cNvPr id="77" name="직선 연결선 76"/>
          <p:cNvCxnSpPr/>
          <p:nvPr/>
        </p:nvCxnSpPr>
        <p:spPr>
          <a:xfrm rot="16200000" flipH="1">
            <a:off x="3521113" y="5787380"/>
            <a:ext cx="2124000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 rot="18963883">
            <a:off x="3703498" y="2509684"/>
            <a:ext cx="83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1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2820894">
            <a:off x="4837816" y="2782046"/>
            <a:ext cx="83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2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86874" y="3825044"/>
            <a:ext cx="837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4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806756" y="3861048"/>
            <a:ext cx="83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5" name="제목 6"/>
          <p:cNvSpPr txBox="1">
            <a:spLocks/>
          </p:cNvSpPr>
          <p:nvPr/>
        </p:nvSpPr>
        <p:spPr>
          <a:xfrm>
            <a:off x="3894198" y="3285703"/>
            <a:ext cx="1256692" cy="5345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150" normalizeH="0" baseline="0" noProof="0" dirty="0">
                <a:ln w="2540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+mn-ea"/>
                <a:cs typeface="Arial" pitchFamily="34" charset="0"/>
              </a:rPr>
              <a:t>연구</a:t>
            </a:r>
            <a:endParaRPr kumimoji="0" lang="en-US" altLang="ko-KR" sz="2400" b="1" i="0" u="none" strike="noStrike" kern="1200" cap="none" spc="-150" normalizeH="0" baseline="0" noProof="0" dirty="0">
              <a:ln w="2540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latin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150" normalizeH="0" baseline="0" noProof="0" dirty="0">
                <a:ln w="2540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+mn-ea"/>
                <a:cs typeface="Arial" pitchFamily="34" charset="0"/>
              </a:rPr>
              <a:t>분야</a:t>
            </a:r>
            <a:endParaRPr kumimoji="0" lang="en-US" altLang="ko-KR" sz="2400" b="1" i="0" u="none" strike="noStrike" kern="1200" cap="none" spc="-150" normalizeH="0" baseline="0" noProof="0" dirty="0">
              <a:ln w="2540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532860" y="1339604"/>
            <a:ext cx="2219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RF </a:t>
            </a:r>
            <a:r>
              <a:rPr lang="ko-KR" altLang="en-US" sz="1200" dirty="0">
                <a:latin typeface="+mn-ea"/>
              </a:rPr>
              <a:t>회로 및 시스템 설계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이동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무선 통신시스템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통신네트워크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에너지 </a:t>
            </a:r>
            <a:r>
              <a:rPr lang="en-US" altLang="ko-KR" sz="1200" dirty="0">
                <a:latin typeface="+mn-ea"/>
              </a:rPr>
              <a:t>ICT</a:t>
            </a:r>
            <a:endParaRPr lang="ko-KR" altLang="en-US" sz="12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653890" y="4701198"/>
            <a:ext cx="22061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멀티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미디어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로보틱스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신호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영상처리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컴퓨터비전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문서인식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의료영상 시스템</a:t>
            </a: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620281" y="1292732"/>
            <a:ext cx="2467086" cy="225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IC/VLSI </a:t>
            </a:r>
            <a:r>
              <a:rPr lang="ko-KR" altLang="en-US" sz="1200" dirty="0">
                <a:latin typeface="+mn-ea"/>
              </a:rPr>
              <a:t>설계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패키징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MEMS/NEMS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센서 및 구동기</a:t>
            </a:r>
            <a:r>
              <a:rPr lang="en-US" altLang="ko-KR" sz="12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>
                <a:latin typeface="+mn-ea"/>
              </a:rPr>
              <a:t>              삼차원집적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>
                <a:latin typeface="+mn-ea"/>
              </a:rPr>
              <a:t>            </a:t>
            </a:r>
            <a:r>
              <a:rPr lang="ko-KR" altLang="en-US" sz="500" dirty="0"/>
              <a:t>   </a:t>
            </a:r>
            <a:r>
              <a:rPr lang="ko-KR" altLang="en-US" sz="800" dirty="0"/>
              <a:t>     </a:t>
            </a:r>
            <a:r>
              <a:rPr lang="ko-KR" altLang="en-US" sz="1200" dirty="0">
                <a:latin typeface="+mn-ea"/>
              </a:rPr>
              <a:t>반도체소자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재료</a:t>
            </a:r>
          </a:p>
          <a:p>
            <a:pPr lvl="0" algn="r">
              <a:lnSpc>
                <a:spcPct val="150000"/>
              </a:lnSpc>
            </a:pPr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algn="r">
              <a:lnSpc>
                <a:spcPct val="150000"/>
              </a:lnSpc>
            </a:pPr>
            <a:endParaRPr lang="en-US" altLang="ko-KR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687111" y="3861048"/>
            <a:ext cx="2929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컴퓨터</a:t>
            </a:r>
            <a:r>
              <a:rPr lang="en-US" altLang="ko-KR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/</a:t>
            </a:r>
            <a:r>
              <a:rPr lang="ko-KR" altLang="en-US" sz="2400" b="1" kern="0" dirty="0" err="1">
                <a:solidFill>
                  <a:srgbClr val="29B18D"/>
                </a:solidFill>
                <a:latin typeface="+mn-ea"/>
                <a:cs typeface="Arial" pitchFamily="34" charset="0"/>
              </a:rPr>
              <a:t>임베디드</a:t>
            </a:r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 </a:t>
            </a:r>
            <a:endParaRPr lang="en-US" altLang="ko-KR" sz="2400" b="1" kern="0" dirty="0">
              <a:solidFill>
                <a:srgbClr val="29B18D"/>
              </a:solidFill>
              <a:latin typeface="+mn-ea"/>
              <a:cs typeface="Arial" pitchFamily="34" charset="0"/>
            </a:endParaRPr>
          </a:p>
          <a:p>
            <a:pPr lvl="0" algn="ctr"/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시스템 및 인터넷</a:t>
            </a:r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pic>
        <p:nvPicPr>
          <p:cNvPr id="107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76" y="1412776"/>
            <a:ext cx="2257595" cy="16158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8" name="Picture 2" descr="http://hompi.sogang.ac.kr/ee/html/kor/img/areas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2" y="1484784"/>
            <a:ext cx="2077787" cy="15719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직사각형 3"/>
          <p:cNvSpPr/>
          <p:nvPr/>
        </p:nvSpPr>
        <p:spPr>
          <a:xfrm>
            <a:off x="5264510" y="2513292"/>
            <a:ext cx="253596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" dirty="0"/>
              <a:t>● </a:t>
            </a:r>
            <a:endParaRPr lang="ko-KR" altLang="en-US" sz="1100" dirty="0"/>
          </a:p>
        </p:txBody>
      </p:sp>
      <p:sp>
        <p:nvSpPr>
          <p:cNvPr id="109" name="직사각형 108"/>
          <p:cNvSpPr/>
          <p:nvPr/>
        </p:nvSpPr>
        <p:spPr>
          <a:xfrm>
            <a:off x="5434279" y="2779074"/>
            <a:ext cx="253596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" dirty="0"/>
              <a:t>● </a:t>
            </a:r>
            <a:endParaRPr lang="ko-KR" altLang="en-US" sz="1100" dirty="0"/>
          </a:p>
        </p:txBody>
      </p:sp>
      <p:pic>
        <p:nvPicPr>
          <p:cNvPr id="110" name="Picture 4" descr="http://hompi.sogang.ac.kr/ee/html/kor/img/areas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80" y="4742039"/>
            <a:ext cx="2378660" cy="17024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직사각형 4"/>
          <p:cNvSpPr/>
          <p:nvPr/>
        </p:nvSpPr>
        <p:spPr>
          <a:xfrm>
            <a:off x="4617564" y="908720"/>
            <a:ext cx="2864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kern="0" dirty="0">
                <a:solidFill>
                  <a:srgbClr val="047DC8"/>
                </a:solidFill>
                <a:latin typeface="+mn-ea"/>
                <a:cs typeface="Arial" pitchFamily="34" charset="0"/>
              </a:rPr>
              <a:t>반도체 및 집적회로</a:t>
            </a:r>
            <a:endParaRPr lang="en-US" altLang="ko-KR" sz="2400" b="1" kern="0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3933" y="4011451"/>
            <a:ext cx="2358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kern="0" dirty="0">
                <a:solidFill>
                  <a:schemeClr val="bg1">
                    <a:lumMod val="50000"/>
                  </a:schemeClr>
                </a:solidFill>
                <a:latin typeface="+mn-ea"/>
                <a:cs typeface="Arial" pitchFamily="34" charset="0"/>
              </a:rPr>
              <a:t>정보 및 시스템 </a:t>
            </a:r>
            <a:endParaRPr lang="en-US" altLang="ko-KR" sz="2400" b="1" kern="0" dirty="0">
              <a:solidFill>
                <a:schemeClr val="bg1">
                  <a:lumMod val="50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6251" y="872716"/>
            <a:ext cx="1689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4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RF </a:t>
            </a:r>
            <a:r>
              <a:rPr lang="ko-KR" altLang="en-US" sz="2400" b="1" kern="0">
                <a:solidFill>
                  <a:srgbClr val="3751A3"/>
                </a:solidFill>
                <a:latin typeface="+mn-ea"/>
                <a:cs typeface="Arial" pitchFamily="34" charset="0"/>
              </a:rPr>
              <a:t>및 통신</a:t>
            </a:r>
            <a:endParaRPr lang="en-US" altLang="ko-KR" sz="24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</p:txBody>
      </p:sp>
      <p:sp>
        <p:nvSpPr>
          <p:cNvPr id="111" name="직사각형 110"/>
          <p:cNvSpPr/>
          <p:nvPr/>
        </p:nvSpPr>
        <p:spPr bwMode="auto">
          <a:xfrm>
            <a:off x="4637149" y="4766819"/>
            <a:ext cx="223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임베디드</a:t>
            </a:r>
            <a:r>
              <a:rPr lang="ko-KR" altLang="en-US" sz="1200" dirty="0">
                <a:latin typeface="+mn-ea"/>
              </a:rPr>
              <a:t> 시스템</a:t>
            </a: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인터넷 및 </a:t>
            </a:r>
            <a:r>
              <a:rPr lang="ko-KR" altLang="en-US" sz="1200" dirty="0" err="1">
                <a:latin typeface="+mn-ea"/>
              </a:rPr>
              <a:t>모바일</a:t>
            </a:r>
            <a:r>
              <a:rPr lang="ko-KR" altLang="en-US" sz="1200" dirty="0">
                <a:latin typeface="+mn-ea"/>
              </a:rPr>
              <a:t> 네트워크</a:t>
            </a:r>
            <a:endParaRPr lang="en-US" altLang="ko-KR" sz="1200" dirty="0">
              <a:latin typeface="+mn-ea"/>
            </a:endParaRPr>
          </a:p>
          <a:p>
            <a:pPr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컴퓨터 </a:t>
            </a:r>
            <a:r>
              <a:rPr lang="ko-KR" altLang="en-US" sz="1200" dirty="0" err="1">
                <a:latin typeface="+mn-ea"/>
              </a:rPr>
              <a:t>아키텍쳐</a:t>
            </a: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SOC </a:t>
            </a:r>
            <a:r>
              <a:rPr lang="ko-KR" altLang="en-US" sz="1200" dirty="0">
                <a:latin typeface="+mn-ea"/>
              </a:rPr>
              <a:t>설계 및 설계 </a:t>
            </a:r>
            <a:endParaRPr lang="en-US" altLang="ko-KR" sz="1200" dirty="0">
              <a:latin typeface="+mn-ea"/>
            </a:endParaRPr>
          </a:p>
          <a:p>
            <a:pPr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자동화</a:t>
            </a:r>
          </a:p>
        </p:txBody>
      </p:sp>
      <p:pic>
        <p:nvPicPr>
          <p:cNvPr id="112" name="Picture 6" descr="http://hompi.sogang.ac.kr/ee/html/kor/img/areas_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2" y="4788307"/>
            <a:ext cx="2063243" cy="15187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3" name="슬라이드 번호 개체 틀 1">
            <a:extLst>
              <a:ext uri="{FF2B5EF4-FFF2-40B4-BE49-F238E27FC236}">
                <a16:creationId xmlns:a16="http://schemas.microsoft.com/office/drawing/2014/main" id="{748C890F-D367-4482-8CE5-9FAAB2D9D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960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en-US" altLang="ko-KR" sz="2400" b="1" dirty="0">
                <a:latin typeface="+mn-ea"/>
                <a:ea typeface="+mn-ea"/>
              </a:rPr>
              <a:t>RF </a:t>
            </a:r>
            <a:r>
              <a:rPr lang="ko-KR" altLang="en-US" sz="2400" b="1" dirty="0">
                <a:latin typeface="+mn-ea"/>
                <a:ea typeface="+mn-ea"/>
              </a:rPr>
              <a:t>및 통신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615503"/>
            <a:ext cx="9144508" cy="23198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44551" y="656692"/>
            <a:ext cx="8503804" cy="2663147"/>
            <a:chOff x="244551" y="908720"/>
            <a:chExt cx="8503804" cy="2663147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32" y="1736812"/>
              <a:ext cx="8388823" cy="183505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76796" y="1156682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000" b="1" kern="0" dirty="0">
                  <a:latin typeface="+mn-ea"/>
                </a:rPr>
                <a:t>LTE-A</a:t>
              </a:r>
              <a:r>
                <a:rPr lang="ko-KR" altLang="en-US" sz="2000" b="1" kern="0" dirty="0">
                  <a:latin typeface="+mn-ea"/>
                </a:rPr>
                <a:t>의 </a:t>
              </a:r>
              <a:r>
                <a:rPr lang="en-US" altLang="ko-KR" sz="2000" b="1" kern="0" dirty="0">
                  <a:latin typeface="+mn-ea"/>
                </a:rPr>
                <a:t>1000</a:t>
              </a:r>
              <a:r>
                <a:rPr lang="ko-KR" altLang="en-US" sz="2000" b="1" kern="0" dirty="0">
                  <a:latin typeface="+mn-ea"/>
                </a:rPr>
                <a:t>배 빠른 속도</a:t>
              </a:r>
              <a:r>
                <a:rPr lang="en-US" altLang="ko-KR" sz="2000" b="1" kern="0" dirty="0">
                  <a:latin typeface="+mn-ea"/>
                </a:rPr>
                <a:t>!</a:t>
              </a:r>
              <a:r>
                <a:rPr lang="ko-KR" altLang="en-US" sz="2000" b="1" kern="0" dirty="0">
                  <a:latin typeface="+mn-ea"/>
                </a:rPr>
                <a:t> 그 이상의 차세대통신네트워크</a:t>
              </a:r>
              <a:r>
                <a:rPr lang="en-US" altLang="ko-KR" sz="2000" b="1" kern="0" dirty="0">
                  <a:latin typeface="+mn-ea"/>
                </a:rPr>
                <a:t> </a:t>
              </a:r>
              <a:endParaRPr lang="en-US" altLang="ko-KR" sz="1600" b="1" kern="0" dirty="0">
                <a:latin typeface="+mn-ea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44551" y="3460585"/>
            <a:ext cx="8611925" cy="2524699"/>
            <a:chOff x="244551" y="3712613"/>
            <a:chExt cx="8611925" cy="2524699"/>
          </a:xfrm>
        </p:grpSpPr>
        <p:pic>
          <p:nvPicPr>
            <p:cNvPr id="83" name="그림 8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3712613"/>
              <a:ext cx="949386" cy="895076"/>
            </a:xfrm>
            <a:prstGeom prst="rect">
              <a:avLst/>
            </a:prstGeom>
          </p:spPr>
        </p:pic>
        <p:sp>
          <p:nvSpPr>
            <p:cNvPr id="84" name="직사각형 83"/>
            <p:cNvSpPr/>
            <p:nvPr/>
          </p:nvSpPr>
          <p:spPr>
            <a:xfrm>
              <a:off x="1176796" y="3941525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000" b="1" kern="0" dirty="0">
                  <a:latin typeface="+mn-ea"/>
                </a:rPr>
                <a:t>무선으로 더 편한 세상을 위한 </a:t>
              </a:r>
              <a:r>
                <a:rPr lang="en-US" altLang="ko-KR" sz="2000" b="1" kern="0" dirty="0">
                  <a:latin typeface="+mn-ea"/>
                </a:rPr>
                <a:t>RF</a:t>
              </a:r>
              <a:r>
                <a:rPr lang="ko-KR" altLang="en-US" sz="2000" b="1" kern="0" dirty="0">
                  <a:latin typeface="+mn-ea"/>
                </a:rPr>
                <a:t> 원천기술</a:t>
              </a:r>
              <a:r>
                <a:rPr lang="en-US" altLang="ko-KR" sz="2000" b="1" kern="0" dirty="0">
                  <a:latin typeface="+mn-ea"/>
                </a:rPr>
                <a:t>!</a:t>
              </a: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31" y="4535631"/>
              <a:ext cx="8496945" cy="170168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18" name="그룹 17"/>
          <p:cNvGrpSpPr/>
          <p:nvPr/>
        </p:nvGrpSpPr>
        <p:grpSpPr>
          <a:xfrm>
            <a:off x="244130" y="6093296"/>
            <a:ext cx="8626920" cy="624448"/>
            <a:chOff x="244130" y="6093296"/>
            <a:chExt cx="8626920" cy="624448"/>
          </a:xfrm>
        </p:grpSpPr>
        <p:sp>
          <p:nvSpPr>
            <p:cNvPr id="86" name="모서리가 둥근 직사각형 85"/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sp>
          <p:nvSpPr>
            <p:cNvPr id="101" name="TextBox 1"/>
            <p:cNvSpPr txBox="1">
              <a:spLocks noChangeArrowheads="1"/>
            </p:cNvSpPr>
            <p:nvPr/>
          </p:nvSpPr>
          <p:spPr bwMode="auto">
            <a:xfrm>
              <a:off x="381985" y="6197242"/>
              <a:ext cx="21467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  <p:pic>
          <p:nvPicPr>
            <p:cNvPr id="102" name="그림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6299" y="6200218"/>
              <a:ext cx="7588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그림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038" y="6283420"/>
              <a:ext cx="792162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그림 2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21" y="6157357"/>
              <a:ext cx="790575" cy="542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6" descr="http://cnl.sogang.ac.kr/research/sponsor/lge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7367" y="6228823"/>
              <a:ext cx="1257300" cy="398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그림 2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597" y="6136719"/>
              <a:ext cx="963613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6" descr="KMW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0191" y="6273502"/>
              <a:ext cx="938213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직사각형 16"/>
            <p:cNvSpPr/>
            <p:nvPr/>
          </p:nvSpPr>
          <p:spPr>
            <a:xfrm>
              <a:off x="8255634" y="6201617"/>
              <a:ext cx="4411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b="1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등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456716" y="1488277"/>
            <a:ext cx="8240064" cy="1831562"/>
            <a:chOff x="456716" y="1488277"/>
            <a:chExt cx="8240064" cy="1831562"/>
          </a:xfrm>
        </p:grpSpPr>
        <p:sp>
          <p:nvSpPr>
            <p:cNvPr id="13" name="직사각형 12"/>
            <p:cNvSpPr/>
            <p:nvPr/>
          </p:nvSpPr>
          <p:spPr>
            <a:xfrm>
              <a:off x="456716" y="2929589"/>
              <a:ext cx="144016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인터넷기저귀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2148197" y="2981285"/>
              <a:ext cx="1279141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사물 인터넷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7508634" y="1488277"/>
              <a:ext cx="1188146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에너지 </a:t>
              </a:r>
              <a:r>
                <a:rPr lang="en-US" altLang="ko-KR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ICT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56716" y="2204275"/>
              <a:ext cx="161572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1600" b="1" kern="0" dirty="0">
                  <a:solidFill>
                    <a:schemeClr val="bg1"/>
                  </a:solidFill>
                  <a:latin typeface="+mn-ea"/>
                </a:rPr>
                <a:t>5</a:t>
              </a:r>
              <a:r>
                <a:rPr lang="ko-KR" altLang="en-US" sz="1600" b="1" kern="0">
                  <a:solidFill>
                    <a:schemeClr val="bg1"/>
                  </a:solidFill>
                  <a:latin typeface="+mn-ea"/>
                </a:rPr>
                <a:t>세대 이동통신</a:t>
              </a:r>
              <a:endParaRPr lang="ko-KR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581935" y="1499265"/>
              <a:ext cx="168753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차세대 </a:t>
              </a:r>
              <a:r>
                <a:rPr lang="ko-KR" altLang="en-US" sz="1600" b="1" kern="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스마트폰</a:t>
              </a:r>
              <a:endParaRPr lang="ko-KR" alt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1" name="슬라이드 번호 개체 틀 1">
            <a:extLst>
              <a:ext uri="{FF2B5EF4-FFF2-40B4-BE49-F238E27FC236}">
                <a16:creationId xmlns:a16="http://schemas.microsoft.com/office/drawing/2014/main" id="{C92A6F82-66A4-4FCC-BCE4-E50AC25A9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2511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반도체 및 집적회로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615503"/>
            <a:ext cx="9144508" cy="23198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44551" y="728700"/>
            <a:ext cx="8359896" cy="923910"/>
            <a:chOff x="244551" y="908720"/>
            <a:chExt cx="8359896" cy="923910"/>
          </a:xfrm>
        </p:grpSpPr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76796" y="1124744"/>
              <a:ext cx="742765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atin typeface="+mn-ea"/>
                </a:rPr>
                <a:t>모든 사물에 반도체 칩을</a:t>
              </a:r>
              <a:r>
                <a:rPr lang="en-US" altLang="ko-KR" sz="2000" b="1" dirty="0">
                  <a:latin typeface="+mn-ea"/>
                </a:rPr>
                <a:t>! (Semiconductor everywhere!)</a:t>
              </a:r>
            </a:p>
            <a:p>
              <a:endParaRPr lang="en-US" altLang="ko-KR" sz="2000" b="1" i="1" dirty="0">
                <a:latin typeface="+mn-ea"/>
              </a:endParaRPr>
            </a:p>
          </p:txBody>
        </p:sp>
      </p:grpSp>
      <p:pic>
        <p:nvPicPr>
          <p:cNvPr id="19" name="Picture 7" descr="https://www.arm.com/assets/images/tpl/IoT-rt-graphi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1592796"/>
            <a:ext cx="2570858" cy="19591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" name="Picture 9" descr="http://image.slidesharecdn.com/ggvcapitalinternetofthings-150123185843-conversion-gate02/95/ggv-capital-viewpoint-internet-of-things-3-638.jpg?cb=1422039688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2" t="18156" r="9172" b="21414"/>
          <a:stretch>
            <a:fillRect/>
          </a:stretch>
        </p:blipFill>
        <p:spPr bwMode="auto">
          <a:xfrm>
            <a:off x="244129" y="1598062"/>
            <a:ext cx="3064722" cy="1953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1" name="Picture 11" descr="http://www.itechedu.com/data/file/nie/3547571298_4d3c6468_C0DAB5BFC2F7BFEBB9DDB5B5C3BC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98062"/>
            <a:ext cx="2529319" cy="1953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22" name="그룹 21"/>
          <p:cNvGrpSpPr/>
          <p:nvPr/>
        </p:nvGrpSpPr>
        <p:grpSpPr>
          <a:xfrm>
            <a:off x="244551" y="3565071"/>
            <a:ext cx="8359896" cy="895076"/>
            <a:chOff x="244551" y="908720"/>
            <a:chExt cx="8359896" cy="895076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24" name="직사각형 23"/>
            <p:cNvSpPr/>
            <p:nvPr/>
          </p:nvSpPr>
          <p:spPr>
            <a:xfrm>
              <a:off x="1176796" y="1124744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atin typeface="+mn-ea"/>
                </a:rPr>
                <a:t>인간의 뇌를 능가하는 인공지능 반도체 및 인공 생물의 구현</a:t>
              </a:r>
            </a:p>
          </p:txBody>
        </p:sp>
      </p:grpSp>
      <p:pic>
        <p:nvPicPr>
          <p:cNvPr id="25" name="Picture 5" descr="https://www.occupycorporatism.com/wp-content/uploads/2013/07/susanne_posel_news_-brain.chip_.grids_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6" r="15923"/>
          <a:stretch>
            <a:fillRect/>
          </a:stretch>
        </p:blipFill>
        <p:spPr bwMode="auto">
          <a:xfrm>
            <a:off x="4030081" y="4233372"/>
            <a:ext cx="1834145" cy="1732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6" name="Picture 2" descr="http://robobees.seas.harvard.edu/images/bee-model.jpg/image_large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49147"/>
            <a:ext cx="2867681" cy="17361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7" name="Picture 13" descr="https://encrypted-tbn2.gstatic.com/images?q=tbn:ANd9GcRmlKxaVAAj4bimAnRLbxHv7zFfsIytrUUZlggHFqI7scosIoZ22Q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313" y="4233372"/>
            <a:ext cx="1952518" cy="1732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4" name="그룹 3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pic>
          <p:nvPicPr>
            <p:cNvPr id="31" name="그림 5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912" y="6254494"/>
              <a:ext cx="598833" cy="325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그림 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223" y="6265395"/>
              <a:ext cx="1349933" cy="310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그림 11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0321" y="6235709"/>
              <a:ext cx="1045975" cy="345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그림 13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2268" y="6257718"/>
              <a:ext cx="983980" cy="31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그림 17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6262836"/>
              <a:ext cx="1326901" cy="313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1"/>
            <p:cNvSpPr txBox="1">
              <a:spLocks noChangeArrowheads="1"/>
            </p:cNvSpPr>
            <p:nvPr/>
          </p:nvSpPr>
          <p:spPr bwMode="auto">
            <a:xfrm>
              <a:off x="294793" y="6197242"/>
              <a:ext cx="21467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</p:grpSp>
      <p:sp>
        <p:nvSpPr>
          <p:cNvPr id="28" name="슬라이드 번호 개체 틀 1">
            <a:extLst>
              <a:ext uri="{FF2B5EF4-FFF2-40B4-BE49-F238E27FC236}">
                <a16:creationId xmlns:a16="http://schemas.microsoft.com/office/drawing/2014/main" id="{CEF48049-4FC2-4562-A2E0-A70597B10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9353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정보 및 시스템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365104"/>
            <a:ext cx="9144508" cy="2319841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1206" y="3748113"/>
            <a:ext cx="8632533" cy="2246696"/>
            <a:chOff x="231206" y="3861048"/>
            <a:chExt cx="8632533" cy="2246696"/>
          </a:xfrm>
        </p:grpSpPr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206" y="3861048"/>
              <a:ext cx="949386" cy="895076"/>
            </a:xfrm>
            <a:prstGeom prst="rect">
              <a:avLst/>
            </a:prstGeom>
          </p:spPr>
        </p:pic>
        <p:sp>
          <p:nvSpPr>
            <p:cNvPr id="41" name="직사각형 40"/>
            <p:cNvSpPr/>
            <p:nvPr/>
          </p:nvSpPr>
          <p:spPr>
            <a:xfrm>
              <a:off x="1163451" y="4077072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000" b="1" kern="0" dirty="0">
                  <a:latin typeface="+mn-ea"/>
                </a:rPr>
                <a:t>발병예측</a:t>
              </a:r>
              <a:r>
                <a:rPr lang="en-US" altLang="ko-KR" sz="2000" b="1" kern="0" dirty="0">
                  <a:latin typeface="+mn-ea"/>
                </a:rPr>
                <a:t>, </a:t>
              </a:r>
              <a:r>
                <a:rPr lang="ko-KR" altLang="en-US" sz="2000" b="1" kern="0" dirty="0">
                  <a:latin typeface="+mn-ea"/>
                </a:rPr>
                <a:t>질병 조기진단 및 치료</a:t>
              </a:r>
              <a:r>
                <a:rPr lang="en-US" altLang="ko-KR" sz="2000" b="1" kern="0" dirty="0">
                  <a:latin typeface="+mn-ea"/>
                </a:rPr>
                <a:t>, </a:t>
              </a:r>
              <a:r>
                <a:rPr lang="ko-KR" altLang="en-US" sz="2000" b="1" kern="0" dirty="0">
                  <a:latin typeface="+mn-ea"/>
                </a:rPr>
                <a:t>환자 맞춤 미래의료기기</a:t>
              </a:r>
              <a:endParaRPr lang="en-US" altLang="ko-KR" sz="2000" b="1" kern="0" dirty="0">
                <a:latin typeface="+mn-ea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4602654"/>
              <a:ext cx="8619188" cy="150509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  <p:grpSp>
        <p:nvGrpSpPr>
          <p:cNvPr id="9" name="그룹 8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grpSp>
          <p:nvGrpSpPr>
            <p:cNvPr id="43" name="그룹 42"/>
            <p:cNvGrpSpPr/>
            <p:nvPr/>
          </p:nvGrpSpPr>
          <p:grpSpPr>
            <a:xfrm>
              <a:off x="244130" y="6093296"/>
              <a:ext cx="8626920" cy="612000"/>
              <a:chOff x="244130" y="6093296"/>
              <a:chExt cx="8626920" cy="612000"/>
            </a:xfrm>
          </p:grpSpPr>
          <p:sp>
            <p:nvSpPr>
              <p:cNvPr id="44" name="모서리가 둥근 직사각형 43"/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51" name="TextBox 1"/>
              <p:cNvSpPr txBox="1">
                <a:spLocks noChangeArrowheads="1"/>
              </p:cNvSpPr>
              <p:nvPr/>
            </p:nvSpPr>
            <p:spPr bwMode="auto">
              <a:xfrm>
                <a:off x="394920" y="6188494"/>
                <a:ext cx="215956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2000">
                    <a:solidFill>
                      <a:srgbClr val="0070C0"/>
                    </a:solidFill>
                    <a:latin typeface="+mn-ea"/>
                  </a:rPr>
                  <a:t>공동연구 및 후원</a:t>
                </a:r>
                <a:endParaRPr lang="ko-KR" altLang="en-US" sz="2000" dirty="0">
                  <a:solidFill>
                    <a:srgbClr val="0070C0"/>
                  </a:solidFill>
                  <a:latin typeface="+mn-ea"/>
                </a:endParaRPr>
              </a:p>
            </p:txBody>
          </p:sp>
        </p:grpSp>
        <p:pic>
          <p:nvPicPr>
            <p:cNvPr id="52" name="Picture 2" descr="삼성 - L&amp;amp;M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486" y="6120261"/>
              <a:ext cx="7620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그림 2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908" y="6269486"/>
              <a:ext cx="638175" cy="28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그림 2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0492" y="6204399"/>
              <a:ext cx="609600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2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9819" y="6204399"/>
              <a:ext cx="7604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그림 3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3793" y="6285361"/>
              <a:ext cx="79057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ABF147F5-DD38-4EE8-B5B5-EBD5F204A556}"/>
              </a:ext>
            </a:extLst>
          </p:cNvPr>
          <p:cNvGrpSpPr/>
          <p:nvPr/>
        </p:nvGrpSpPr>
        <p:grpSpPr>
          <a:xfrm>
            <a:off x="244551" y="623199"/>
            <a:ext cx="8399749" cy="3045291"/>
            <a:chOff x="244551" y="623199"/>
            <a:chExt cx="8399749" cy="3045291"/>
          </a:xfrm>
        </p:grpSpPr>
        <p:grpSp>
          <p:nvGrpSpPr>
            <p:cNvPr id="16" name="그룹 15"/>
            <p:cNvGrpSpPr/>
            <p:nvPr/>
          </p:nvGrpSpPr>
          <p:grpSpPr>
            <a:xfrm>
              <a:off x="244551" y="623199"/>
              <a:ext cx="8359896" cy="895076"/>
              <a:chOff x="244551" y="908720"/>
              <a:chExt cx="8359896" cy="895076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sz="2000" b="1" kern="0" dirty="0">
                    <a:latin typeface="+mn-ea"/>
                  </a:rPr>
                  <a:t>가정용로봇 </a:t>
                </a:r>
                <a:r>
                  <a:rPr lang="en-US" altLang="ko-KR" sz="2000" b="1" kern="0" dirty="0">
                    <a:latin typeface="+mn-ea"/>
                  </a:rPr>
                  <a:t>‘Astro’ </a:t>
                </a:r>
                <a:r>
                  <a:rPr lang="en-US" altLang="ko-KR" sz="2000" b="1" dirty="0">
                    <a:latin typeface="+mn-ea"/>
                  </a:rPr>
                  <a:t>- </a:t>
                </a:r>
                <a:r>
                  <a:rPr lang="ko-KR" altLang="en-US" sz="2000" b="1" dirty="0">
                    <a:latin typeface="+mn-ea"/>
                  </a:rPr>
                  <a:t>스스로 보고</a:t>
                </a:r>
                <a:r>
                  <a:rPr lang="en-US" altLang="ko-KR" sz="2000" b="1" dirty="0">
                    <a:latin typeface="+mn-ea"/>
                  </a:rPr>
                  <a:t>,</a:t>
                </a:r>
                <a:r>
                  <a:rPr lang="ko-KR" altLang="en-US" sz="2000" b="1" dirty="0">
                    <a:latin typeface="+mn-ea"/>
                  </a:rPr>
                  <a:t> 듣고</a:t>
                </a:r>
                <a:r>
                  <a:rPr lang="en-US" altLang="ko-KR" sz="2000" b="1" dirty="0">
                    <a:latin typeface="+mn-ea"/>
                  </a:rPr>
                  <a:t>, </a:t>
                </a:r>
                <a:r>
                  <a:rPr lang="ko-KR" altLang="en-US" sz="2000" b="1" dirty="0">
                    <a:latin typeface="+mn-ea"/>
                  </a:rPr>
                  <a:t>생각하고</a:t>
                </a:r>
                <a:r>
                  <a:rPr lang="en-US" altLang="ko-KR" sz="2000" b="1" dirty="0">
                    <a:latin typeface="+mn-ea"/>
                  </a:rPr>
                  <a:t>, </a:t>
                </a:r>
                <a:r>
                  <a:rPr lang="ko-KR" altLang="en-US" sz="2000" b="1" dirty="0">
                    <a:latin typeface="+mn-ea"/>
                  </a:rPr>
                  <a:t>반응</a:t>
                </a:r>
                <a:endParaRPr lang="en-US" altLang="ko-KR" sz="2000" b="1" kern="0" dirty="0">
                  <a:latin typeface="+mn-ea"/>
                </a:endParaRPr>
              </a:p>
            </p:txBody>
          </p:sp>
        </p:grp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45" y="1370680"/>
              <a:ext cx="8036155" cy="229781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12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grpSp>
          <p:nvGrpSpPr>
            <p:cNvPr id="4" name="그룹 3"/>
            <p:cNvGrpSpPr/>
            <p:nvPr/>
          </p:nvGrpSpPr>
          <p:grpSpPr>
            <a:xfrm>
              <a:off x="5004048" y="1952836"/>
              <a:ext cx="3506873" cy="1590265"/>
              <a:chOff x="5004048" y="1952836"/>
              <a:chExt cx="3506873" cy="1590265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5004048" y="1952836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자율 주행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6890742" y="1954932"/>
                <a:ext cx="1620179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영상</a:t>
                </a:r>
                <a:r>
                  <a:rPr lang="en-US" altLang="ko-KR" sz="1600" b="1" kern="0" dirty="0">
                    <a:solidFill>
                      <a:schemeClr val="bg1"/>
                    </a:solidFill>
                    <a:latin typeface="+mn-ea"/>
                  </a:rPr>
                  <a:t>/</a:t>
                </a:r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생체인식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5004048" y="3202451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>
                    <a:solidFill>
                      <a:schemeClr val="bg1"/>
                    </a:solidFill>
                    <a:latin typeface="+mn-ea"/>
                  </a:rPr>
                  <a:t>홀로그램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6883685" y="3204547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 err="1">
                    <a:solidFill>
                      <a:schemeClr val="bg1"/>
                    </a:solidFill>
                    <a:latin typeface="+mn-ea"/>
                  </a:rPr>
                  <a:t>휴머노이드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4F1ED831-565D-43E8-9D28-F19DFE7BBD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135" y="1397563"/>
              <a:ext cx="4363912" cy="2244654"/>
            </a:xfrm>
            <a:prstGeom prst="rect">
              <a:avLst/>
            </a:prstGeom>
          </p:spPr>
        </p:pic>
      </p:grpSp>
      <p:sp>
        <p:nvSpPr>
          <p:cNvPr id="30" name="슬라이드 번호 개체 틀 1">
            <a:extLst>
              <a:ext uri="{FF2B5EF4-FFF2-40B4-BE49-F238E27FC236}">
                <a16:creationId xmlns:a16="http://schemas.microsoft.com/office/drawing/2014/main" id="{881FA6FA-2872-4428-82F7-1B4E83D7F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6140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컴퓨터 </a:t>
            </a:r>
            <a:r>
              <a:rPr lang="en-US" altLang="ko-KR" sz="2400" b="1" dirty="0">
                <a:latin typeface="+mn-ea"/>
                <a:ea typeface="+mn-ea"/>
              </a:rPr>
              <a:t>/ </a:t>
            </a:r>
            <a:r>
              <a:rPr lang="ko-KR" altLang="en-US" sz="2400" b="1" dirty="0" err="1">
                <a:latin typeface="+mn-ea"/>
                <a:ea typeface="+mn-ea"/>
              </a:rPr>
              <a:t>임베디드</a:t>
            </a:r>
            <a:r>
              <a:rPr lang="ko-KR" altLang="en-US" sz="2400" b="1" dirty="0">
                <a:latin typeface="+mn-ea"/>
                <a:ea typeface="+mn-ea"/>
              </a:rPr>
              <a:t> 시스템 및 인터넷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2643E3C-D80C-4C14-8C95-BAA3C93F92D9}"/>
              </a:ext>
            </a:extLst>
          </p:cNvPr>
          <p:cNvGrpSpPr/>
          <p:nvPr/>
        </p:nvGrpSpPr>
        <p:grpSpPr>
          <a:xfrm>
            <a:off x="215516" y="656692"/>
            <a:ext cx="8568377" cy="5416043"/>
            <a:chOff x="215516" y="656692"/>
            <a:chExt cx="8568377" cy="5416043"/>
          </a:xfrm>
        </p:grpSpPr>
        <p:grpSp>
          <p:nvGrpSpPr>
            <p:cNvPr id="16" name="그룹 15"/>
            <p:cNvGrpSpPr/>
            <p:nvPr/>
          </p:nvGrpSpPr>
          <p:grpSpPr>
            <a:xfrm>
              <a:off x="215516" y="656692"/>
              <a:ext cx="8359896" cy="895076"/>
              <a:chOff x="244551" y="908720"/>
              <a:chExt cx="8359896" cy="895076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미래 연구분야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690209" y="1371748"/>
              <a:ext cx="5508612" cy="12852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반도체 설계 자동화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차세대 </a:t>
              </a:r>
              <a:r>
                <a:rPr lang="en-US" altLang="ko-KR" dirty="0" err="1">
                  <a:latin typeface="+mn-ea"/>
                </a:rPr>
                <a:t>IoT</a:t>
              </a:r>
              <a:r>
                <a:rPr lang="en-US" altLang="ko-KR" dirty="0">
                  <a:latin typeface="+mn-ea"/>
                </a:rPr>
                <a:t> </a:t>
              </a:r>
              <a:r>
                <a:rPr lang="ko-KR" altLang="en-US" dirty="0">
                  <a:latin typeface="+mn-ea"/>
                </a:rPr>
                <a:t>및 사물인터넷 </a:t>
              </a:r>
              <a:r>
                <a:rPr lang="en-US" altLang="ko-KR" dirty="0">
                  <a:latin typeface="+mn-ea"/>
                </a:rPr>
                <a:t> </a:t>
              </a:r>
              <a:r>
                <a:rPr lang="ko-KR" altLang="en-US" dirty="0">
                  <a:latin typeface="+mn-ea"/>
                </a:rPr>
                <a:t>플랫폼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지능형 자동차를 위한 레이더 및 영상 </a:t>
              </a:r>
              <a:r>
                <a:rPr lang="en-US" altLang="ko-KR" dirty="0">
                  <a:latin typeface="+mn-ea"/>
                </a:rPr>
                <a:t>SW</a:t>
              </a:r>
            </a:p>
          </p:txBody>
        </p:sp>
        <p:pic>
          <p:nvPicPr>
            <p:cNvPr id="3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1515792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1947840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2379888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5" name="그룹 57"/>
            <p:cNvGrpSpPr>
              <a:grpSpLocks/>
            </p:cNvGrpSpPr>
            <p:nvPr/>
          </p:nvGrpSpPr>
          <p:grpSpPr bwMode="auto">
            <a:xfrm>
              <a:off x="5832141" y="1052736"/>
              <a:ext cx="2951752" cy="2234785"/>
              <a:chOff x="357158" y="1571612"/>
              <a:chExt cx="4232215" cy="3140100"/>
            </a:xfrm>
          </p:grpSpPr>
          <p:pic>
            <p:nvPicPr>
              <p:cNvPr id="45" name="Picture 9" descr="http://ostatic.com/files/images/vim-ruby-%5B1%5D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00166" y="1571612"/>
                <a:ext cx="1571636" cy="1610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2" descr="http://eecs.vanderbilt.edu/research/RER/cadence/designexample/tutorial_cadence_draft_html_m13c92f61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158" y="2000240"/>
                <a:ext cx="1571604" cy="1256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" name="Picture 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4413" y="2857496"/>
                <a:ext cx="2395275" cy="10715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" name="아래쪽 화살표 48"/>
              <p:cNvSpPr/>
              <p:nvPr/>
            </p:nvSpPr>
            <p:spPr>
              <a:xfrm rot="3202547">
                <a:off x="1720501" y="1990777"/>
                <a:ext cx="574726" cy="481935"/>
              </a:xfrm>
              <a:prstGeom prst="downArrow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50"/>
              </a:p>
            </p:txBody>
          </p:sp>
          <p:grpSp>
            <p:nvGrpSpPr>
              <p:cNvPr id="50" name="Group 25"/>
              <p:cNvGrpSpPr>
                <a:grpSpLocks/>
              </p:cNvGrpSpPr>
              <p:nvPr/>
            </p:nvGrpSpPr>
            <p:grpSpPr bwMode="auto">
              <a:xfrm>
                <a:off x="428596" y="3357562"/>
                <a:ext cx="4160777" cy="1354150"/>
                <a:chOff x="111" y="1026"/>
                <a:chExt cx="2275" cy="764"/>
              </a:xfrm>
            </p:grpSpPr>
            <p:grpSp>
              <p:nvGrpSpPr>
                <p:cNvPr id="58" name="Group 26"/>
                <p:cNvGrpSpPr>
                  <a:grpSpLocks/>
                </p:cNvGrpSpPr>
                <p:nvPr/>
              </p:nvGrpSpPr>
              <p:grpSpPr bwMode="auto">
                <a:xfrm>
                  <a:off x="580" y="1143"/>
                  <a:ext cx="1806" cy="467"/>
                  <a:chOff x="580" y="1143"/>
                  <a:chExt cx="1806" cy="467"/>
                </a:xfrm>
              </p:grpSpPr>
              <p:sp>
                <p:nvSpPr>
                  <p:cNvPr id="63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580" y="1143"/>
                    <a:ext cx="1806" cy="467"/>
                  </a:xfrm>
                  <a:prstGeom prst="roundRect">
                    <a:avLst>
                      <a:gd name="adj" fmla="val 16667"/>
                    </a:avLst>
                  </a:prstGeom>
                  <a:gradFill rotWithShape="1">
                    <a:gsLst>
                      <a:gs pos="0">
                        <a:srgbClr val="FF9933"/>
                      </a:gs>
                      <a:gs pos="100000">
                        <a:srgbClr val="FFE2B7"/>
                      </a:gs>
                    </a:gsLst>
                    <a:lin ang="0" scaled="1"/>
                  </a:gradFill>
                  <a:ln w="127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ko-KR" altLang="ko-KR" sz="1050"/>
                  </a:p>
                </p:txBody>
              </p:sp>
              <p:sp>
                <p:nvSpPr>
                  <p:cNvPr id="65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" y="1195"/>
                    <a:ext cx="1463" cy="337"/>
                  </a:xfrm>
                  <a:prstGeom prst="rect">
                    <a:avLst/>
                  </a:prstGeom>
                  <a:noFill/>
                  <a:ln w="12700" algn="ctr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>
                    <a:spAutoFit/>
                  </a:bodyPr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lnSpc>
                        <a:spcPct val="120000"/>
                      </a:lnSpc>
                      <a:defRPr/>
                    </a:pPr>
                    <a:r>
                      <a:rPr lang="en-US" altLang="ko-KR" sz="900" dirty="0">
                        <a:latin typeface="+mn-ea"/>
                        <a:ea typeface="+mn-ea"/>
                      </a:rPr>
                      <a:t>ASIP </a:t>
                    </a:r>
                    <a:r>
                      <a:rPr lang="ko-KR" altLang="en-US" sz="900" dirty="0">
                        <a:latin typeface="+mn-ea"/>
                        <a:ea typeface="+mn-ea"/>
                      </a:rPr>
                      <a:t>자동설계</a:t>
                    </a:r>
                    <a:endParaRPr lang="en-US" altLang="ko-KR" sz="900" dirty="0">
                      <a:latin typeface="+mn-ea"/>
                      <a:ea typeface="+mn-ea"/>
                    </a:endParaRPr>
                  </a:p>
                  <a:p>
                    <a:pPr>
                      <a:lnSpc>
                        <a:spcPct val="120000"/>
                      </a:lnSpc>
                      <a:defRPr/>
                    </a:pPr>
                    <a:r>
                      <a:rPr lang="en-US" altLang="ko-KR" sz="900" dirty="0">
                        <a:latin typeface="+mn-ea"/>
                        <a:ea typeface="+mn-ea"/>
                      </a:rPr>
                      <a:t>SMDL, Re-targetable Compiler</a:t>
                    </a:r>
                  </a:p>
                </p:txBody>
              </p:sp>
            </p:grpSp>
            <p:grpSp>
              <p:nvGrpSpPr>
                <p:cNvPr id="59" name="Group 29"/>
                <p:cNvGrpSpPr>
                  <a:grpSpLocks/>
                </p:cNvGrpSpPr>
                <p:nvPr/>
              </p:nvGrpSpPr>
              <p:grpSpPr bwMode="auto">
                <a:xfrm>
                  <a:off x="111" y="1026"/>
                  <a:ext cx="773" cy="764"/>
                  <a:chOff x="158" y="870"/>
                  <a:chExt cx="927" cy="918"/>
                </a:xfrm>
              </p:grpSpPr>
              <p:pic>
                <p:nvPicPr>
                  <p:cNvPr id="60" name="Picture 30" descr="그림자1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58" y="870"/>
                    <a:ext cx="927" cy="91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61" name="Oval 31"/>
                  <p:cNvSpPr>
                    <a:spLocks noChangeArrowheads="1"/>
                  </p:cNvSpPr>
                  <p:nvPr/>
                </p:nvSpPr>
                <p:spPr bwMode="auto">
                  <a:xfrm>
                    <a:off x="317" y="971"/>
                    <a:ext cx="609" cy="6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9933"/>
                      </a:gs>
                      <a:gs pos="100000">
                        <a:srgbClr val="CC0000"/>
                      </a:gs>
                    </a:gsLst>
                    <a:lin ang="2700000" scaled="1"/>
                  </a:gradFill>
                  <a:ln w="63500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latinLnBrk="0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ko-KR" sz="120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rPr>
                      <a:t>CAD</a:t>
                    </a:r>
                  </a:p>
                </p:txBody>
              </p:sp>
              <p:sp>
                <p:nvSpPr>
                  <p:cNvPr id="62" name="Oval 32"/>
                  <p:cNvSpPr>
                    <a:spLocks noChangeArrowheads="1"/>
                  </p:cNvSpPr>
                  <p:nvPr/>
                </p:nvSpPr>
                <p:spPr bwMode="auto">
                  <a:xfrm rot="-1560201">
                    <a:off x="367" y="1086"/>
                    <a:ext cx="440" cy="33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ko-KR" altLang="ko-KR" sz="1050"/>
                  </a:p>
                </p:txBody>
              </p:sp>
            </p:grpSp>
          </p:grpSp>
          <p:sp>
            <p:nvSpPr>
              <p:cNvPr id="57" name="아래쪽 화살표 56"/>
              <p:cNvSpPr/>
              <p:nvPr/>
            </p:nvSpPr>
            <p:spPr>
              <a:xfrm rot="18564864">
                <a:off x="1295670" y="2634345"/>
                <a:ext cx="574726" cy="481935"/>
              </a:xfrm>
              <a:prstGeom prst="downArrow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50"/>
              </a:p>
            </p:txBody>
          </p:sp>
        </p:grpSp>
        <p:grpSp>
          <p:nvGrpSpPr>
            <p:cNvPr id="66" name="그룹 65"/>
            <p:cNvGrpSpPr/>
            <p:nvPr/>
          </p:nvGrpSpPr>
          <p:grpSpPr>
            <a:xfrm>
              <a:off x="215516" y="2528900"/>
              <a:ext cx="8359896" cy="895076"/>
              <a:chOff x="244551" y="908720"/>
              <a:chExt cx="8359896" cy="895076"/>
            </a:xfrm>
          </p:grpSpPr>
          <p:pic>
            <p:nvPicPr>
              <p:cNvPr id="67" name="그림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68" name="직사각형 67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주요 성과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690209" y="3131885"/>
              <a:ext cx="757681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한국 최고의 반도체 설계 자동화 툴 </a:t>
              </a:r>
              <a:r>
                <a:rPr lang="en-US" altLang="ko-KR" dirty="0">
                  <a:latin typeface="+mn-ea"/>
                </a:rPr>
                <a:t>SMDL </a:t>
              </a:r>
              <a:r>
                <a:rPr lang="ko-KR" altLang="en-US" dirty="0">
                  <a:latin typeface="+mn-ea"/>
                </a:rPr>
                <a:t>개발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레이더</a:t>
              </a:r>
              <a:r>
                <a:rPr lang="en-US" altLang="ko-KR" dirty="0">
                  <a:latin typeface="+mn-ea"/>
                </a:rPr>
                <a:t>/</a:t>
              </a:r>
              <a:r>
                <a:rPr lang="ko-KR" altLang="en-US" dirty="0">
                  <a:latin typeface="+mn-ea"/>
                </a:rPr>
                <a:t>통신  분야에 </a:t>
              </a:r>
              <a:r>
                <a:rPr lang="en-US" altLang="ko-KR" dirty="0">
                  <a:latin typeface="+mn-ea"/>
                </a:rPr>
                <a:t>200</a:t>
              </a:r>
              <a:r>
                <a:rPr lang="ko-KR" altLang="en-US" dirty="0">
                  <a:latin typeface="+mn-ea"/>
                </a:rPr>
                <a:t>개 이상의 국제특허 등록</a:t>
              </a:r>
              <a:endParaRPr lang="en-US" altLang="ko-KR" dirty="0">
                <a:latin typeface="+mn-ea"/>
              </a:endParaRPr>
            </a:p>
          </p:txBody>
        </p:sp>
        <p:pic>
          <p:nvPicPr>
            <p:cNvPr id="71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3279995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3537012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3" name="그룹 72"/>
            <p:cNvGrpSpPr/>
            <p:nvPr/>
          </p:nvGrpSpPr>
          <p:grpSpPr>
            <a:xfrm>
              <a:off x="215516" y="4049831"/>
              <a:ext cx="8359896" cy="895076"/>
              <a:chOff x="244551" y="908720"/>
              <a:chExt cx="8359896" cy="895076"/>
            </a:xfrm>
          </p:grpSpPr>
          <p:pic>
            <p:nvPicPr>
              <p:cNvPr id="74" name="그림 7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75" name="직사각형 74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공동연구 기관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grpSp>
          <p:nvGrpSpPr>
            <p:cNvPr id="76" name="그룹 56"/>
            <p:cNvGrpSpPr>
              <a:grpSpLocks/>
            </p:cNvGrpSpPr>
            <p:nvPr/>
          </p:nvGrpSpPr>
          <p:grpSpPr bwMode="auto">
            <a:xfrm>
              <a:off x="5760131" y="3789012"/>
              <a:ext cx="2815281" cy="2254918"/>
              <a:chOff x="4802312" y="1571612"/>
              <a:chExt cx="3483231" cy="2893239"/>
            </a:xfrm>
          </p:grpSpPr>
          <p:pic>
            <p:nvPicPr>
              <p:cNvPr id="77" name="Picture 25" descr="http://irl.postech.ac.kr/xe/research/iv/LDWS+FCWS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6519" y="2857496"/>
                <a:ext cx="1857388" cy="1607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8" name="Picture 27" descr="http://images.sciencedaily.com/2009/09/090922100336-large.jpg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2403" y="2857496"/>
                <a:ext cx="2143140" cy="1607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79" name="그룹 73"/>
              <p:cNvGrpSpPr>
                <a:grpSpLocks/>
              </p:cNvGrpSpPr>
              <p:nvPr/>
            </p:nvGrpSpPr>
            <p:grpSpPr bwMode="auto">
              <a:xfrm>
                <a:off x="4802312" y="1571612"/>
                <a:ext cx="3411796" cy="1519231"/>
                <a:chOff x="5168092" y="3786190"/>
                <a:chExt cx="3411796" cy="1519231"/>
              </a:xfrm>
            </p:grpSpPr>
            <p:grpSp>
              <p:nvGrpSpPr>
                <p:cNvPr id="80" name="Group 34"/>
                <p:cNvGrpSpPr>
                  <a:grpSpLocks/>
                </p:cNvGrpSpPr>
                <p:nvPr/>
              </p:nvGrpSpPr>
              <p:grpSpPr bwMode="auto">
                <a:xfrm>
                  <a:off x="5222028" y="3786190"/>
                  <a:ext cx="3357860" cy="1519231"/>
                  <a:chOff x="3232" y="2228"/>
                  <a:chExt cx="1721" cy="764"/>
                </a:xfrm>
              </p:grpSpPr>
              <p:sp>
                <p:nvSpPr>
                  <p:cNvPr id="82" name="AutoShape 3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3232" y="2387"/>
                    <a:ext cx="1278" cy="458"/>
                  </a:xfrm>
                  <a:prstGeom prst="roundRect">
                    <a:avLst>
                      <a:gd name="adj" fmla="val 16667"/>
                    </a:avLst>
                  </a:prstGeom>
                  <a:gradFill rotWithShape="1">
                    <a:gsLst>
                      <a:gs pos="0">
                        <a:srgbClr val="FFFF99"/>
                      </a:gs>
                      <a:gs pos="100000">
                        <a:srgbClr val="FFCC00"/>
                      </a:gs>
                    </a:gsLst>
                    <a:lin ang="0" scaled="1"/>
                  </a:gradFill>
                  <a:ln w="127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latinLnBrk="0">
                      <a:spcBef>
                        <a:spcPct val="0"/>
                      </a:spcBef>
                      <a:buFontTx/>
                      <a:buNone/>
                    </a:pPr>
                    <a:endParaRPr lang="ko-KR" altLang="ko-KR" sz="1000">
                      <a:solidFill>
                        <a:srgbClr val="263913"/>
                      </a:solidFill>
                      <a:latin typeface="HY헤드라인M" panose="02030600000101010101" pitchFamily="18" charset="-127"/>
                    </a:endParaRPr>
                  </a:p>
                </p:txBody>
              </p:sp>
              <p:grpSp>
                <p:nvGrpSpPr>
                  <p:cNvPr id="8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4180" y="2228"/>
                    <a:ext cx="773" cy="764"/>
                    <a:chOff x="2094" y="2568"/>
                    <a:chExt cx="773" cy="764"/>
                  </a:xfrm>
                </p:grpSpPr>
                <p:pic>
                  <p:nvPicPr>
                    <p:cNvPr id="84" name="Picture 37" descr="그림자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094" y="2568"/>
                      <a:ext cx="773" cy="76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85" name="Oval 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27" y="2697"/>
                      <a:ext cx="507" cy="506"/>
                    </a:xfrm>
                    <a:prstGeom prst="ellipse">
                      <a:avLst/>
                    </a:prstGeom>
                    <a:solidFill>
                      <a:srgbClr val="E2A700"/>
                    </a:solidFill>
                    <a:ln w="63500" algn="ctr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latinLnBrk="1">
                        <a:spcBef>
                          <a:spcPct val="20000"/>
                        </a:spcBef>
                        <a:buChar char="•"/>
                        <a:defRPr kumimoji="1" sz="2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har char="–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har char="•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har char="–"/>
                        <a:defRPr kumimoji="1" sz="1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algn="ctr" latinLnBrk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Embedded</a:t>
                      </a:r>
                      <a:b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System</a:t>
                      </a:r>
                      <a:endParaRPr lang="ko-KR" altLang="en-US" sz="1000">
                        <a:solidFill>
                          <a:srgbClr val="FFFFFF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p:txBody>
                </p:sp>
                <p:sp>
                  <p:nvSpPr>
                    <p:cNvPr id="86" name="Oval 39"/>
                    <p:cNvSpPr>
                      <a:spLocks noChangeArrowheads="1"/>
                    </p:cNvSpPr>
                    <p:nvPr/>
                  </p:nvSpPr>
                  <p:spPr bwMode="auto">
                    <a:xfrm rot="-1560201">
                      <a:off x="2269" y="2748"/>
                      <a:ext cx="367" cy="276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FFFFFF">
                            <a:alpha val="50000"/>
                          </a:srgbClr>
                        </a:gs>
                        <a:gs pos="100000">
                          <a:srgbClr val="FFFFFF">
                            <a:alpha val="0"/>
                          </a:srgbClr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 latinLnBrk="1">
                        <a:spcBef>
                          <a:spcPct val="20000"/>
                        </a:spcBef>
                        <a:buChar char="•"/>
                        <a:defRPr kumimoji="1" sz="2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har char="–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har char="•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har char="–"/>
                        <a:defRPr kumimoji="1" sz="1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latinLnBrk="0">
                        <a:spcBef>
                          <a:spcPct val="0"/>
                        </a:spcBef>
                        <a:buFontTx/>
                        <a:buNone/>
                      </a:pPr>
                      <a:endParaRPr lang="ko-KR" altLang="ko-KR" sz="800">
                        <a:solidFill>
                          <a:srgbClr val="263913"/>
                        </a:solidFill>
                        <a:latin typeface="HY헤드라인M" panose="02030600000101010101" pitchFamily="18" charset="-127"/>
                      </a:endParaRPr>
                    </a:p>
                  </p:txBody>
                </p:sp>
              </p:grpSp>
            </p:grpSp>
            <p:sp>
              <p:nvSpPr>
                <p:cNvPr id="81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5168092" y="4248104"/>
                  <a:ext cx="2126526" cy="592353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9pPr>
                </a:lstStyle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1000" dirty="0">
                      <a:latin typeface="+mn-ea"/>
                      <a:ea typeface="+mn-ea"/>
                    </a:rPr>
                    <a:t>Computer Vision </a:t>
                  </a:r>
                </a:p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1000" dirty="0">
                      <a:latin typeface="+mn-ea"/>
                      <a:ea typeface="+mn-ea"/>
                    </a:rPr>
                    <a:t>Intelligence Auto Vehicle</a:t>
                  </a:r>
                </a:p>
              </p:txBody>
            </p:sp>
          </p:grpSp>
        </p:grpSp>
        <p:sp>
          <p:nvSpPr>
            <p:cNvPr id="87" name="직사각형 86"/>
            <p:cNvSpPr/>
            <p:nvPr/>
          </p:nvSpPr>
          <p:spPr>
            <a:xfrm>
              <a:off x="690209" y="4733907"/>
              <a:ext cx="7576813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삼성전자</a:t>
              </a:r>
              <a:r>
                <a:rPr lang="en-US" altLang="ko-KR" dirty="0">
                  <a:latin typeface="+mn-ea"/>
                </a:rPr>
                <a:t>, LG</a:t>
              </a:r>
              <a:r>
                <a:rPr lang="ko-KR" altLang="en-US" dirty="0">
                  <a:latin typeface="+mn-ea"/>
                </a:rPr>
                <a:t>전자</a:t>
              </a:r>
              <a:r>
                <a:rPr lang="en-US" altLang="ko-KR" dirty="0">
                  <a:latin typeface="+mn-ea"/>
                </a:rPr>
                <a:t>, SKT, KMW, </a:t>
              </a:r>
              <a:r>
                <a:rPr lang="ko-KR" altLang="en-US" dirty="0" err="1">
                  <a:latin typeface="+mn-ea"/>
                </a:rPr>
                <a:t>엠텍비젼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한국전자통신연구원</a:t>
              </a:r>
              <a:r>
                <a:rPr lang="en-US" altLang="ko-KR" dirty="0">
                  <a:latin typeface="+mn-ea"/>
                </a:rPr>
                <a:t>, </a:t>
              </a:r>
              <a:r>
                <a:rPr lang="ko-KR" altLang="en-US" dirty="0">
                  <a:latin typeface="+mn-ea"/>
                </a:rPr>
                <a:t>철도기술연구원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자동차부품연구원</a:t>
              </a:r>
              <a:endParaRPr lang="en-US" altLang="ko-KR" dirty="0">
                <a:latin typeface="+mn-ea"/>
              </a:endParaRPr>
            </a:p>
          </p:txBody>
        </p:sp>
        <p:pic>
          <p:nvPicPr>
            <p:cNvPr id="88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4872494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5300414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5706043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2" name="그룹 51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grpSp>
          <p:nvGrpSpPr>
            <p:cNvPr id="53" name="그룹 52"/>
            <p:cNvGrpSpPr/>
            <p:nvPr/>
          </p:nvGrpSpPr>
          <p:grpSpPr>
            <a:xfrm>
              <a:off x="244130" y="6093296"/>
              <a:ext cx="8626920" cy="612000"/>
              <a:chOff x="244130" y="6093296"/>
              <a:chExt cx="8626920" cy="612000"/>
            </a:xfrm>
          </p:grpSpPr>
          <p:sp>
            <p:nvSpPr>
              <p:cNvPr id="93" name="모서리가 둥근 직사각형 92"/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94" name="TextBox 1"/>
              <p:cNvSpPr txBox="1">
                <a:spLocks noChangeArrowheads="1"/>
              </p:cNvSpPr>
              <p:nvPr/>
            </p:nvSpPr>
            <p:spPr bwMode="auto">
              <a:xfrm>
                <a:off x="394920" y="6188494"/>
                <a:ext cx="215956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2000">
                    <a:solidFill>
                      <a:srgbClr val="0070C0"/>
                    </a:solidFill>
                    <a:latin typeface="+mn-ea"/>
                  </a:rPr>
                  <a:t>공동연구 및 후원</a:t>
                </a:r>
                <a:endParaRPr lang="ko-KR" altLang="en-US" sz="2000" dirty="0">
                  <a:solidFill>
                    <a:srgbClr val="0070C0"/>
                  </a:solidFill>
                  <a:latin typeface="+mn-ea"/>
                </a:endParaRPr>
              </a:p>
            </p:txBody>
          </p:sp>
        </p:grpSp>
        <p:pic>
          <p:nvPicPr>
            <p:cNvPr id="54" name="Picture 2" descr="삼성 - L&amp;amp;M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486" y="6120261"/>
              <a:ext cx="7620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2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7884" y="6269486"/>
              <a:ext cx="638175" cy="28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그림 2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6204399"/>
              <a:ext cx="7604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/>
          <p:cNvGrpSpPr/>
          <p:nvPr/>
        </p:nvGrpSpPr>
        <p:grpSpPr>
          <a:xfrm>
            <a:off x="5364088" y="6273502"/>
            <a:ext cx="3269643" cy="323850"/>
            <a:chOff x="5364088" y="6273502"/>
            <a:chExt cx="3269643" cy="323850"/>
          </a:xfrm>
        </p:grpSpPr>
        <p:pic>
          <p:nvPicPr>
            <p:cNvPr id="95" name="Picture 16" descr="KMW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6273502"/>
              <a:ext cx="938213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5356" y="6279011"/>
              <a:ext cx="2238375" cy="276225"/>
            </a:xfrm>
            <a:prstGeom prst="rect">
              <a:avLst/>
            </a:prstGeom>
          </p:spPr>
        </p:pic>
      </p:grpSp>
      <p:sp>
        <p:nvSpPr>
          <p:cNvPr id="69" name="슬라이드 번호 개체 틀 1">
            <a:extLst>
              <a:ext uri="{FF2B5EF4-FFF2-40B4-BE49-F238E27FC236}">
                <a16:creationId xmlns:a16="http://schemas.microsoft.com/office/drawing/2014/main" id="{B56329CF-F7D1-4282-A9A1-5B046D08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8752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">
            <a:extLst>
              <a:ext uri="{FF2B5EF4-FFF2-40B4-BE49-F238E27FC236}">
                <a16:creationId xmlns:a16="http://schemas.microsoft.com/office/drawing/2014/main" id="{32B749F8-826D-448F-BDF1-3C596BA05B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학과 홈페이지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167844" y="300471"/>
            <a:ext cx="21291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875" indent="-269875">
              <a:tabLst>
                <a:tab pos="808038" algn="l"/>
              </a:tabLst>
            </a:pPr>
            <a:r>
              <a:rPr lang="en-US" altLang="ko-K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+mn-ea"/>
                <a:hlinkClick r:id="rId3"/>
              </a:rPr>
              <a:t>http://ee.sogang.ac.kr</a:t>
            </a:r>
            <a:r>
              <a:rPr lang="en-US" altLang="ko-K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+mn-ea"/>
              </a:rPr>
              <a:t> </a:t>
            </a:r>
          </a:p>
        </p:txBody>
      </p:sp>
      <p:sp>
        <p:nvSpPr>
          <p:cNvPr id="7" name="슬라이드 번호 개체 틀 1">
            <a:extLst>
              <a:ext uri="{FF2B5EF4-FFF2-40B4-BE49-F238E27FC236}">
                <a16:creationId xmlns:a16="http://schemas.microsoft.com/office/drawing/2014/main" id="{D1A7F474-B5CC-45E0-9DE9-C3BC51E0F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0D463F1-0226-4644-94E6-EA18AF857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810" y="966779"/>
            <a:ext cx="7992380" cy="553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745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B200F11A-1360-449A-B475-701AB3C96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5D60105D-0487-4203-862A-CB30482526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학과 </a:t>
            </a:r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YouTube 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채널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F4190C4-E927-474E-AB92-7947923B2982}"/>
              </a:ext>
            </a:extLst>
          </p:cNvPr>
          <p:cNvSpPr/>
          <p:nvPr/>
        </p:nvSpPr>
        <p:spPr>
          <a:xfrm>
            <a:off x="395536" y="753580"/>
            <a:ext cx="2657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875" indent="-269875">
              <a:tabLst>
                <a:tab pos="808038" algn="l"/>
              </a:tabLst>
            </a:pPr>
            <a:r>
              <a:rPr lang="en-US" altLang="ko-KR" sz="1400" b="1" dirty="0">
                <a:solidFill>
                  <a:srgbClr val="C00000"/>
                </a:solidFill>
                <a:latin typeface="+mn-ea"/>
                <a:hlinkClick r:id="rId3"/>
              </a:rPr>
              <a:t>https://ee.sogang.ac.kr/eeTV</a:t>
            </a:r>
            <a:endParaRPr lang="en-US" altLang="ko-KR" sz="1400" b="1" dirty="0">
              <a:solidFill>
                <a:srgbClr val="C00000"/>
              </a:solidFill>
              <a:latin typeface="+mn-ea"/>
            </a:endParaRPr>
          </a:p>
          <a:p>
            <a:pPr marL="269875" indent="-269875">
              <a:tabLst>
                <a:tab pos="808038" algn="l"/>
              </a:tabLst>
            </a:pPr>
            <a:endParaRPr lang="en-US" altLang="ko-K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18F0CF9-1928-433D-91EA-CD077FEA79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1213995"/>
            <a:ext cx="8280920" cy="542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5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BAC54FB1-BB8B-438D-8081-BD430CF3D21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연구실 소개 동영상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8F18E09-F24A-4973-BEA8-0F53FAD67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92" y="2208914"/>
            <a:ext cx="8316416" cy="3380326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A4448298-8B81-43BB-9BE8-31ACE0585189}"/>
              </a:ext>
            </a:extLst>
          </p:cNvPr>
          <p:cNvSpPr txBox="1">
            <a:spLocks/>
          </p:cNvSpPr>
          <p:nvPr/>
        </p:nvSpPr>
        <p:spPr>
          <a:xfrm>
            <a:off x="6117376" y="1299492"/>
            <a:ext cx="1272616" cy="370331"/>
          </a:xfrm>
          <a:prstGeom prst="rect">
            <a:avLst/>
          </a:prstGeom>
          <a:solidFill>
            <a:srgbClr val="92D050">
              <a:alpha val="80000"/>
            </a:srgbClr>
          </a:solidFill>
          <a:ln w="12700">
            <a:solidFill>
              <a:srgbClr val="FF0000"/>
            </a:solidFill>
          </a:ln>
        </p:spPr>
        <p:txBody>
          <a:bodyPr wrap="square" lIns="108000" tIns="72000" rIns="82800" bIns="97200">
            <a:spAutoFit/>
          </a:bodyPr>
          <a:lstStyle>
            <a:lvl1pPr marL="151200" marR="0" indent="-151200" algn="l" defTabSz="914400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§"/>
              <a:tabLst/>
              <a:defRPr sz="1000" b="0" kern="1200" baseline="0">
                <a:solidFill>
                  <a:schemeClr val="tx1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1pPr>
            <a:lvl2pPr marL="360000" indent="-1440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CC0000"/>
              </a:buClr>
              <a:buFont typeface="Arial" panose="020B0604020202020204" pitchFamily="34" charset="0"/>
              <a:buChar char="•"/>
              <a:defRPr sz="1000" b="0" kern="1200" baseline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2pPr>
            <a:lvl3pPr marL="360000" indent="-1332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3pPr>
            <a:lvl4pPr marL="957600" indent="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7030A0"/>
              </a:buClr>
              <a:buFont typeface="Wingdings" panose="05000000000000000000" pitchFamily="2" charset="2"/>
              <a:buNone/>
              <a:tabLst>
                <a:tab pos="1436688" algn="l"/>
              </a:tabLst>
              <a:defRPr sz="9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9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9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dirty="0"/>
              <a:t>교수님 성함 </a:t>
            </a: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49D05797-D5BB-4391-9B0A-E3E8AA1F0488}"/>
              </a:ext>
            </a:extLst>
          </p:cNvPr>
          <p:cNvCxnSpPr>
            <a:cxnSpLocks/>
          </p:cNvCxnSpPr>
          <p:nvPr/>
        </p:nvCxnSpPr>
        <p:spPr>
          <a:xfrm flipH="1">
            <a:off x="6228184" y="1669823"/>
            <a:ext cx="108012" cy="467083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34ADF3E5-9117-45A8-BF50-A88E1910CE03}"/>
              </a:ext>
            </a:extLst>
          </p:cNvPr>
          <p:cNvSpPr txBox="1">
            <a:spLocks/>
          </p:cNvSpPr>
          <p:nvPr/>
        </p:nvSpPr>
        <p:spPr>
          <a:xfrm>
            <a:off x="1835696" y="1299491"/>
            <a:ext cx="3564396" cy="370331"/>
          </a:xfrm>
          <a:prstGeom prst="rect">
            <a:avLst/>
          </a:prstGeom>
          <a:solidFill>
            <a:srgbClr val="92D050">
              <a:alpha val="80000"/>
            </a:srgbClr>
          </a:solidFill>
          <a:ln w="12700">
            <a:solidFill>
              <a:srgbClr val="FF0000"/>
            </a:solidFill>
          </a:ln>
        </p:spPr>
        <p:txBody>
          <a:bodyPr wrap="square" lIns="108000" tIns="72000" rIns="82800" bIns="97200">
            <a:spAutoFit/>
          </a:bodyPr>
          <a:lstStyle>
            <a:lvl1pPr marL="151200" marR="0" indent="-151200" algn="l" defTabSz="914400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§"/>
              <a:tabLst/>
              <a:defRPr sz="1000" b="0" kern="1200" baseline="0">
                <a:solidFill>
                  <a:schemeClr val="tx1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1pPr>
            <a:lvl2pPr marL="360000" indent="-1440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CC0000"/>
              </a:buClr>
              <a:buFont typeface="Arial" panose="020B0604020202020204" pitchFamily="34" charset="0"/>
              <a:buChar char="•"/>
              <a:defRPr sz="1000" b="0" kern="1200" baseline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2pPr>
            <a:lvl3pPr marL="360000" indent="-1332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3pPr>
            <a:lvl4pPr marL="957600" indent="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7030A0"/>
              </a:buClr>
              <a:buFont typeface="Wingdings" panose="05000000000000000000" pitchFamily="2" charset="2"/>
              <a:buNone/>
              <a:tabLst>
                <a:tab pos="1436688" algn="l"/>
              </a:tabLst>
              <a:defRPr sz="9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9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9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dirty="0"/>
              <a:t>재생목록 클릭하여 해당 연구실 소개 동영상 연속 재생 </a:t>
            </a:r>
          </a:p>
        </p:txBody>
      </p: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FC640873-7406-4AB1-8A24-3FE7D3C18489}"/>
              </a:ext>
            </a:extLst>
          </p:cNvPr>
          <p:cNvCxnSpPr>
            <a:cxnSpLocks/>
          </p:cNvCxnSpPr>
          <p:nvPr/>
        </p:nvCxnSpPr>
        <p:spPr>
          <a:xfrm flipH="1">
            <a:off x="2915817" y="1669823"/>
            <a:ext cx="108012" cy="467083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슬라이드 번호 개체 틀 1">
            <a:extLst>
              <a:ext uri="{FF2B5EF4-FFF2-40B4-BE49-F238E27FC236}">
                <a16:creationId xmlns:a16="http://schemas.microsoft.com/office/drawing/2014/main" id="{E97A3163-8A55-44B2-A5F5-34908EE0A01B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6388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A0558C8-07A1-4613-88B2-2E515EA1AB8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2023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대학원 전형 일정 </a:t>
            </a:r>
          </a:p>
        </p:txBody>
      </p:sp>
      <p:sp>
        <p:nvSpPr>
          <p:cNvPr id="5" name="슬라이드 번호 개체 틀 1">
            <a:extLst>
              <a:ext uri="{FF2B5EF4-FFF2-40B4-BE49-F238E27FC236}">
                <a16:creationId xmlns:a16="http://schemas.microsoft.com/office/drawing/2014/main" id="{1AEC48F6-C839-4343-BE15-8ECBB9E95F3F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20</a:t>
            </a:fld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919" y="755449"/>
            <a:ext cx="5938162" cy="597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931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과목소개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025456"/>
            <a:ext cx="8222525" cy="4934785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목표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종합적인 시스템 설계 능력을 지닌 창의적이고 우수한 공학인력 양성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이론 위주에서 탈피한 산업 현장의 수요를 반영한 교육 프로그램 수행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현실성 있는 기획 및 설계 능력 배양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학부 교육을 정리할 수 있는 마무리 과정 제공 </a:t>
            </a:r>
            <a:endParaRPr kumimoji="0" lang="en-US" altLang="ko-KR" dirty="0">
              <a:solidFill>
                <a:schemeClr val="accent6">
                  <a:lumMod val="75000"/>
                </a:schemeClr>
              </a:solidFill>
            </a:endParaRPr>
          </a:p>
          <a:p>
            <a:pPr lvl="4">
              <a:spcBef>
                <a:spcPts val="1200"/>
              </a:spcBef>
            </a:pP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/>
              <a:t>진행 방법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팀원은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2~4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명으로 구성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설계 주제는 수강 학생과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지도교수 협의를 통해 선택</a:t>
            </a:r>
            <a:endParaRPr kumimoji="0" lang="en-US" altLang="ko-KR" dirty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설계 진행 순서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endParaRPr kumimoji="0" lang="ko-KR" altLang="en-US" dirty="0">
              <a:solidFill>
                <a:schemeClr val="accent6">
                  <a:lumMod val="75000"/>
                </a:schemeClr>
              </a:solidFill>
            </a:endParaRPr>
          </a:p>
          <a:p>
            <a:endParaRPr kumimoji="0" lang="ko-KR" altLang="en-US" dirty="0"/>
          </a:p>
        </p:txBody>
      </p:sp>
      <p:pic>
        <p:nvPicPr>
          <p:cNvPr id="8" name="_x61640080" descr="EMB00000e945dbc">
            <a:extLst>
              <a:ext uri="{FF2B5EF4-FFF2-40B4-BE49-F238E27FC236}">
                <a16:creationId xmlns:a16="http://schemas.microsoft.com/office/drawing/2014/main" id="{BE673DD2-CA2C-4AA3-8B71-199D16AC7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06" y="5315099"/>
            <a:ext cx="6192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705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및 특수연구 신청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908720"/>
            <a:ext cx="8222525" cy="987551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심화과정 졸업 예정자 </a:t>
            </a:r>
            <a:r>
              <a:rPr kumimoji="0" lang="en-US" altLang="ko-KR" dirty="0"/>
              <a:t>(2023</a:t>
            </a:r>
            <a:r>
              <a:rPr kumimoji="0" lang="ko-KR" altLang="en-US" dirty="0"/>
              <a:t>년 </a:t>
            </a:r>
            <a:r>
              <a:rPr lang="en-US" altLang="ko-KR" dirty="0"/>
              <a:t>8</a:t>
            </a:r>
            <a:r>
              <a:rPr kumimoji="0" lang="ko-KR" altLang="en-US" dirty="0"/>
              <a:t>월 졸업 예정</a:t>
            </a:r>
            <a:r>
              <a:rPr kumimoji="0" lang="en-US" altLang="ko-KR" dirty="0"/>
              <a:t>) </a:t>
            </a:r>
            <a:r>
              <a:rPr kumimoji="0" lang="ko-KR" altLang="en-US" dirty="0"/>
              <a:t>및 휴학 예정자 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대학원 진학을 원하는 경우 과목 수강과 관계없이 지원서 작성</a:t>
            </a:r>
          </a:p>
        </p:txBody>
      </p:sp>
      <p:sp>
        <p:nvSpPr>
          <p:cNvPr id="6" name="모서리가 둥근 직사각형 4">
            <a:extLst>
              <a:ext uri="{FF2B5EF4-FFF2-40B4-BE49-F238E27FC236}">
                <a16:creationId xmlns:a16="http://schemas.microsoft.com/office/drawing/2014/main" id="{7388B770-EB58-4DA2-88BD-517BD837CB12}"/>
              </a:ext>
            </a:extLst>
          </p:cNvPr>
          <p:cNvSpPr/>
          <p:nvPr/>
        </p:nvSpPr>
        <p:spPr>
          <a:xfrm>
            <a:off x="3033464" y="2748806"/>
            <a:ext cx="2214563" cy="92868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9" name="직사각형 5">
            <a:extLst>
              <a:ext uri="{FF2B5EF4-FFF2-40B4-BE49-F238E27FC236}">
                <a16:creationId xmlns:a16="http://schemas.microsoft.com/office/drawing/2014/main" id="{D72B000A-C277-4195-AB34-3B09CD814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7714" y="3020269"/>
            <a:ext cx="2571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0" name="모서리가 둥근 직사각형 10">
            <a:extLst>
              <a:ext uri="{FF2B5EF4-FFF2-40B4-BE49-F238E27FC236}">
                <a16:creationId xmlns:a16="http://schemas.microsoft.com/office/drawing/2014/main" id="{71D7E80D-CE25-426C-BBC6-DA48B420CEFB}"/>
              </a:ext>
            </a:extLst>
          </p:cNvPr>
          <p:cNvSpPr/>
          <p:nvPr/>
        </p:nvSpPr>
        <p:spPr>
          <a:xfrm>
            <a:off x="461714" y="2820244"/>
            <a:ext cx="1500188" cy="8572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ACCF4A8-69CB-4C1E-9A9E-32E25E45D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14" y="3048844"/>
            <a:ext cx="1831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심화과정</a:t>
            </a:r>
          </a:p>
        </p:txBody>
      </p:sp>
      <p:sp>
        <p:nvSpPr>
          <p:cNvPr id="12" name="오른쪽 화살표 12">
            <a:extLst>
              <a:ext uri="{FF2B5EF4-FFF2-40B4-BE49-F238E27FC236}">
                <a16:creationId xmlns:a16="http://schemas.microsoft.com/office/drawing/2014/main" id="{9090738A-B175-454B-94AC-074BA262E2A8}"/>
              </a:ext>
            </a:extLst>
          </p:cNvPr>
          <p:cNvSpPr/>
          <p:nvPr/>
        </p:nvSpPr>
        <p:spPr>
          <a:xfrm>
            <a:off x="1961902" y="3020269"/>
            <a:ext cx="1071562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pSp>
        <p:nvGrpSpPr>
          <p:cNvPr id="13" name="그룹 35">
            <a:extLst>
              <a:ext uri="{FF2B5EF4-FFF2-40B4-BE49-F238E27FC236}">
                <a16:creationId xmlns:a16="http://schemas.microsoft.com/office/drawing/2014/main" id="{0AC89D27-F0CC-434D-BDFA-9232E3B69C3C}"/>
              </a:ext>
            </a:extLst>
          </p:cNvPr>
          <p:cNvGrpSpPr>
            <a:grpSpLocks/>
          </p:cNvGrpSpPr>
          <p:nvPr/>
        </p:nvGrpSpPr>
        <p:grpSpPr bwMode="auto">
          <a:xfrm>
            <a:off x="2747714" y="3820369"/>
            <a:ext cx="2571750" cy="928687"/>
            <a:chOff x="2571750" y="3643313"/>
            <a:chExt cx="2571750" cy="928687"/>
          </a:xfrm>
        </p:grpSpPr>
        <p:sp>
          <p:nvSpPr>
            <p:cNvPr id="14" name="모서리가 둥근 직사각형 17">
              <a:extLst>
                <a:ext uri="{FF2B5EF4-FFF2-40B4-BE49-F238E27FC236}">
                  <a16:creationId xmlns:a16="http://schemas.microsoft.com/office/drawing/2014/main" id="{57F2FEA0-7367-4846-A0CE-779B99E396A5}"/>
                </a:ext>
              </a:extLst>
            </p:cNvPr>
            <p:cNvSpPr/>
            <p:nvPr/>
          </p:nvSpPr>
          <p:spPr>
            <a:xfrm>
              <a:off x="2857500" y="3643313"/>
              <a:ext cx="2214563" cy="928687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dirty="0">
                <a:solidFill>
                  <a:srgbClr val="FF3300"/>
                </a:solidFill>
                <a:latin typeface="맑은 고딕" pitchFamily="50" charset="-127"/>
              </a:endParaRPr>
            </a:p>
          </p:txBody>
        </p:sp>
        <p:sp>
          <p:nvSpPr>
            <p:cNvPr id="15" name="직사각형 18">
              <a:extLst>
                <a:ext uri="{FF2B5EF4-FFF2-40B4-BE49-F238E27FC236}">
                  <a16:creationId xmlns:a16="http://schemas.microsoft.com/office/drawing/2014/main" id="{EAF74048-1ED4-4486-A5C9-E5667B8B8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1750" y="3900488"/>
              <a:ext cx="257175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>
                  <a:solidFill>
                    <a:schemeClr val="tx1"/>
                  </a:solidFill>
                  <a:latin typeface="맑은 고딕" panose="020B0503020000020004" pitchFamily="50" charset="-127"/>
                </a:rPr>
                <a:t>특수연구</a:t>
              </a:r>
              <a:endParaRPr lang="en-US" altLang="ko-KR" sz="200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</p:txBody>
        </p:sp>
      </p:grpSp>
      <p:grpSp>
        <p:nvGrpSpPr>
          <p:cNvPr id="16" name="그룹 37">
            <a:extLst>
              <a:ext uri="{FF2B5EF4-FFF2-40B4-BE49-F238E27FC236}">
                <a16:creationId xmlns:a16="http://schemas.microsoft.com/office/drawing/2014/main" id="{826225F7-D3B1-49B7-A577-F7D94C25BFA3}"/>
              </a:ext>
            </a:extLst>
          </p:cNvPr>
          <p:cNvGrpSpPr>
            <a:grpSpLocks/>
          </p:cNvGrpSpPr>
          <p:nvPr/>
        </p:nvGrpSpPr>
        <p:grpSpPr bwMode="auto">
          <a:xfrm>
            <a:off x="461714" y="3891806"/>
            <a:ext cx="1857375" cy="857250"/>
            <a:chOff x="285750" y="3714750"/>
            <a:chExt cx="1857375" cy="857250"/>
          </a:xfrm>
        </p:grpSpPr>
        <p:sp>
          <p:nvSpPr>
            <p:cNvPr id="17" name="모서리가 둥근 직사각형 19">
              <a:extLst>
                <a:ext uri="{FF2B5EF4-FFF2-40B4-BE49-F238E27FC236}">
                  <a16:creationId xmlns:a16="http://schemas.microsoft.com/office/drawing/2014/main" id="{FF017AAF-B0F9-4B89-8972-8B29B9703DA5}"/>
                </a:ext>
              </a:extLst>
            </p:cNvPr>
            <p:cNvSpPr/>
            <p:nvPr/>
          </p:nvSpPr>
          <p:spPr>
            <a:xfrm>
              <a:off x="285750" y="3714750"/>
              <a:ext cx="1500188" cy="85725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b="1" dirty="0">
                <a:solidFill>
                  <a:schemeClr val="tx1"/>
                </a:solidFill>
                <a:latin typeface="맑은 고딕" pitchFamily="50" charset="-127"/>
              </a:endParaRPr>
            </a:p>
          </p:txBody>
        </p:sp>
        <p:sp>
          <p:nvSpPr>
            <p:cNvPr id="18" name="TextBox 20">
              <a:extLst>
                <a:ext uri="{FF2B5EF4-FFF2-40B4-BE49-F238E27FC236}">
                  <a16:creationId xmlns:a16="http://schemas.microsoft.com/office/drawing/2014/main" id="{C1AAC61D-7DB0-4E18-A2C4-BFB5BF8972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150" y="3789040"/>
              <a:ext cx="183197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 err="1">
                  <a:solidFill>
                    <a:schemeClr val="tx1"/>
                  </a:solidFill>
                  <a:latin typeface="맑은 고딕" panose="020B0503020000020004" pitchFamily="50" charset="-127"/>
                </a:rPr>
                <a:t>다전공</a:t>
              </a:r>
              <a:endParaRPr lang="en-US" altLang="ko-KR" sz="2000" dirty="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일반</a:t>
              </a: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)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과정</a:t>
              </a:r>
            </a:p>
          </p:txBody>
        </p:sp>
      </p:grpSp>
      <p:sp>
        <p:nvSpPr>
          <p:cNvPr id="19" name="오른쪽 화살표 21">
            <a:extLst>
              <a:ext uri="{FF2B5EF4-FFF2-40B4-BE49-F238E27FC236}">
                <a16:creationId xmlns:a16="http://schemas.microsoft.com/office/drawing/2014/main" id="{83602748-7B0D-4662-8532-8751D2A62F93}"/>
              </a:ext>
            </a:extLst>
          </p:cNvPr>
          <p:cNvSpPr/>
          <p:nvPr/>
        </p:nvSpPr>
        <p:spPr>
          <a:xfrm rot="20022800">
            <a:off x="1922214" y="3702894"/>
            <a:ext cx="1176338" cy="414337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0" name="모서리가 둥근 직사각형 22">
            <a:extLst>
              <a:ext uri="{FF2B5EF4-FFF2-40B4-BE49-F238E27FC236}">
                <a16:creationId xmlns:a16="http://schemas.microsoft.com/office/drawing/2014/main" id="{A8C6FE9A-A144-4DD4-BEEF-009A0D389EDB}"/>
              </a:ext>
            </a:extLst>
          </p:cNvPr>
          <p:cNvSpPr/>
          <p:nvPr/>
        </p:nvSpPr>
        <p:spPr>
          <a:xfrm>
            <a:off x="6248152" y="2677369"/>
            <a:ext cx="1214437" cy="2786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21" name="직사각형 23">
            <a:extLst>
              <a:ext uri="{FF2B5EF4-FFF2-40B4-BE49-F238E27FC236}">
                <a16:creationId xmlns:a16="http://schemas.microsoft.com/office/drawing/2014/main" id="{F1E7261D-ECB1-4C77-9384-57FECCBE1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0964" y="3634631"/>
            <a:ext cx="1571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대학원</a:t>
            </a:r>
            <a:r>
              <a:rPr lang="en-US" altLang="ko-KR" sz="2000">
                <a:solidFill>
                  <a:srgbClr val="FF0000"/>
                </a:solidFill>
                <a:latin typeface="맑은 고딕" panose="020B0503020000020004" pitchFamily="50" charset="-127"/>
              </a:rPr>
              <a:t>/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취업</a:t>
            </a:r>
            <a:endParaRPr lang="en-US" altLang="ko-KR" sz="200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2" name="오른쪽 화살표 24">
            <a:extLst>
              <a:ext uri="{FF2B5EF4-FFF2-40B4-BE49-F238E27FC236}">
                <a16:creationId xmlns:a16="http://schemas.microsoft.com/office/drawing/2014/main" id="{218177B7-AACF-4F91-90F1-991957893153}"/>
              </a:ext>
            </a:extLst>
          </p:cNvPr>
          <p:cNvSpPr/>
          <p:nvPr/>
        </p:nvSpPr>
        <p:spPr>
          <a:xfrm>
            <a:off x="5248027" y="3020269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3" name="오른쪽 화살표 25">
            <a:extLst>
              <a:ext uri="{FF2B5EF4-FFF2-40B4-BE49-F238E27FC236}">
                <a16:creationId xmlns:a16="http://schemas.microsoft.com/office/drawing/2014/main" id="{B6B39D45-2093-4C55-B699-9CF1B0C3ED3D}"/>
              </a:ext>
            </a:extLst>
          </p:cNvPr>
          <p:cNvSpPr/>
          <p:nvPr/>
        </p:nvSpPr>
        <p:spPr>
          <a:xfrm>
            <a:off x="5248027" y="4091831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4" name="TextBox 26">
            <a:extLst>
              <a:ext uri="{FF2B5EF4-FFF2-40B4-BE49-F238E27FC236}">
                <a16:creationId xmlns:a16="http://schemas.microsoft.com/office/drawing/2014/main" id="{A28F07F6-44AF-4855-AC2B-65E06195C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0802" y="2748806"/>
            <a:ext cx="6969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필수</a:t>
            </a:r>
          </a:p>
        </p:txBody>
      </p:sp>
      <p:sp>
        <p:nvSpPr>
          <p:cNvPr id="25" name="TextBox 28">
            <a:extLst>
              <a:ext uri="{FF2B5EF4-FFF2-40B4-BE49-F238E27FC236}">
                <a16:creationId xmlns:a16="http://schemas.microsoft.com/office/drawing/2014/main" id="{EA8FEB53-540C-4D54-B75B-A865DA045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852" y="2134444"/>
            <a:ext cx="24593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수강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2023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학기</a:t>
            </a:r>
          </a:p>
        </p:txBody>
      </p:sp>
      <p:sp>
        <p:nvSpPr>
          <p:cNvPr id="26" name="TextBox 29">
            <a:extLst>
              <a:ext uri="{FF2B5EF4-FFF2-40B4-BE49-F238E27FC236}">
                <a16:creationId xmlns:a16="http://schemas.microsoft.com/office/drawing/2014/main" id="{1F1A1AB2-04D4-4C5B-872D-54D101B45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02" y="2134444"/>
            <a:ext cx="23519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지원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2022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월</a:t>
            </a:r>
          </a:p>
        </p:txBody>
      </p:sp>
      <p:sp>
        <p:nvSpPr>
          <p:cNvPr id="27" name="TextBox 30">
            <a:extLst>
              <a:ext uri="{FF2B5EF4-FFF2-40B4-BE49-F238E27FC236}">
                <a16:creationId xmlns:a16="http://schemas.microsoft.com/office/drawing/2014/main" id="{E1892B0F-136D-4CF8-9A38-9F99A2006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8777" y="2132856"/>
            <a:ext cx="22028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졸업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2023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8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월</a:t>
            </a:r>
          </a:p>
        </p:txBody>
      </p:sp>
      <p:sp>
        <p:nvSpPr>
          <p:cNvPr id="28" name="모서리가 둥근 직사각형 31">
            <a:extLst>
              <a:ext uri="{FF2B5EF4-FFF2-40B4-BE49-F238E27FC236}">
                <a16:creationId xmlns:a16="http://schemas.microsoft.com/office/drawing/2014/main" id="{ACB65206-00BF-486E-A68E-FCB77A9C6B69}"/>
              </a:ext>
            </a:extLst>
          </p:cNvPr>
          <p:cNvSpPr/>
          <p:nvPr/>
        </p:nvSpPr>
        <p:spPr>
          <a:xfrm>
            <a:off x="6264027" y="5534869"/>
            <a:ext cx="2214562" cy="10001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1943EE15-AEC3-4C4E-8E2E-8246935EE5F7}"/>
              </a:ext>
            </a:extLst>
          </p:cNvPr>
          <p:cNvCxnSpPr/>
          <p:nvPr/>
        </p:nvCxnSpPr>
        <p:spPr>
          <a:xfrm>
            <a:off x="390277" y="2534494"/>
            <a:ext cx="8358187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34">
            <a:extLst>
              <a:ext uri="{FF2B5EF4-FFF2-40B4-BE49-F238E27FC236}">
                <a16:creationId xmlns:a16="http://schemas.microsoft.com/office/drawing/2014/main" id="{09BB9C85-EF2D-475A-BAC7-9C02CACEF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3839" y="5684094"/>
            <a:ext cx="257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특수연구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1" name="줄무늬가 있는 오른쪽 화살표 36">
            <a:extLst>
              <a:ext uri="{FF2B5EF4-FFF2-40B4-BE49-F238E27FC236}">
                <a16:creationId xmlns:a16="http://schemas.microsoft.com/office/drawing/2014/main" id="{7852FFF5-E761-4CE1-B922-7DA7128E9F28}"/>
              </a:ext>
            </a:extLst>
          </p:cNvPr>
          <p:cNvSpPr/>
          <p:nvPr/>
        </p:nvSpPr>
        <p:spPr>
          <a:xfrm>
            <a:off x="1961902" y="5820619"/>
            <a:ext cx="1071562" cy="50006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2" name="모서리가 둥근 직사각형 38">
            <a:extLst>
              <a:ext uri="{FF2B5EF4-FFF2-40B4-BE49-F238E27FC236}">
                <a16:creationId xmlns:a16="http://schemas.microsoft.com/office/drawing/2014/main" id="{9FEAEC85-A089-47E8-9036-8A6F71C6219C}"/>
              </a:ext>
            </a:extLst>
          </p:cNvPr>
          <p:cNvSpPr/>
          <p:nvPr/>
        </p:nvSpPr>
        <p:spPr>
          <a:xfrm>
            <a:off x="3033464" y="5534869"/>
            <a:ext cx="2214563" cy="10001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r>
              <a:rPr lang="ko-KR" altLang="en-US" sz="2000" dirty="0">
                <a:solidFill>
                  <a:srgbClr val="FF0000"/>
                </a:solidFill>
                <a:latin typeface="맑은 고딕" pitchFamily="50" charset="-127"/>
              </a:rPr>
              <a:t>인원파악</a:t>
            </a:r>
          </a:p>
        </p:txBody>
      </p:sp>
      <p:sp>
        <p:nvSpPr>
          <p:cNvPr id="33" name="TextBox 39">
            <a:extLst>
              <a:ext uri="{FF2B5EF4-FFF2-40B4-BE49-F238E27FC236}">
                <a16:creationId xmlns:a16="http://schemas.microsoft.com/office/drawing/2014/main" id="{3939C0DF-A240-4A90-B512-1D5C9BF92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89" y="5849194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휴학예정자</a:t>
            </a:r>
          </a:p>
        </p:txBody>
      </p:sp>
      <p:sp>
        <p:nvSpPr>
          <p:cNvPr id="34" name="오른쪽 화살표 40">
            <a:extLst>
              <a:ext uri="{FF2B5EF4-FFF2-40B4-BE49-F238E27FC236}">
                <a16:creationId xmlns:a16="http://schemas.microsoft.com/office/drawing/2014/main" id="{AA642C7A-F95C-4730-9DE8-E2395F679068}"/>
              </a:ext>
            </a:extLst>
          </p:cNvPr>
          <p:cNvSpPr/>
          <p:nvPr/>
        </p:nvSpPr>
        <p:spPr>
          <a:xfrm>
            <a:off x="5248027" y="5820619"/>
            <a:ext cx="1000125" cy="428625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5" name="위로 굽은 화살표 34">
            <a:extLst>
              <a:ext uri="{FF2B5EF4-FFF2-40B4-BE49-F238E27FC236}">
                <a16:creationId xmlns:a16="http://schemas.microsoft.com/office/drawing/2014/main" id="{8AFD853D-9B4E-45E3-A2DE-ADBF2655E222}"/>
              </a:ext>
            </a:extLst>
          </p:cNvPr>
          <p:cNvSpPr/>
          <p:nvPr/>
        </p:nvSpPr>
        <p:spPr>
          <a:xfrm rot="5400000">
            <a:off x="3854996" y="2927400"/>
            <a:ext cx="785812" cy="4000500"/>
          </a:xfrm>
          <a:prstGeom prst="bentUpArrow">
            <a:avLst>
              <a:gd name="adj1" fmla="val 16873"/>
              <a:gd name="adj2" fmla="val 25000"/>
              <a:gd name="adj3" fmla="val 2500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6" name="오른쪽 화살표 37">
            <a:extLst>
              <a:ext uri="{FF2B5EF4-FFF2-40B4-BE49-F238E27FC236}">
                <a16:creationId xmlns:a16="http://schemas.microsoft.com/office/drawing/2014/main" id="{F258366C-344A-46BD-AFDE-3FB800DDD625}"/>
              </a:ext>
            </a:extLst>
          </p:cNvPr>
          <p:cNvSpPr/>
          <p:nvPr/>
        </p:nvSpPr>
        <p:spPr>
          <a:xfrm>
            <a:off x="1961902" y="4177556"/>
            <a:ext cx="1143000" cy="28575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7" name="내용 개체 틀 2">
            <a:extLst>
              <a:ext uri="{FF2B5EF4-FFF2-40B4-BE49-F238E27FC236}">
                <a16:creationId xmlns:a16="http://schemas.microsoft.com/office/drawing/2014/main" id="{3D09E73E-B386-46FD-9709-FF9D3681F335}"/>
              </a:ext>
            </a:extLst>
          </p:cNvPr>
          <p:cNvSpPr txBox="1">
            <a:spLocks/>
          </p:cNvSpPr>
          <p:nvPr/>
        </p:nvSpPr>
        <p:spPr>
          <a:xfrm>
            <a:off x="3234829" y="4478168"/>
            <a:ext cx="1831975" cy="391628"/>
          </a:xfrm>
          <a:prstGeom prst="rect">
            <a:avLst/>
          </a:prstGeom>
          <a:solidFill>
            <a:srgbClr val="99FF66"/>
          </a:solidFill>
          <a:ln w="3175">
            <a:noFill/>
          </a:ln>
        </p:spPr>
        <p:txBody>
          <a:bodyPr wrap="square" lIns="108000" tIns="72000" rIns="108000" bIns="72000">
            <a:spAutoFit/>
          </a:bodyPr>
          <a:lstStyle>
            <a:lvl1pPr marL="162000" marR="0" indent="-162000" algn="l" defTabSz="914400" rtl="0" eaLnBrk="0" fontAlgn="base" latinLnBrk="1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itchFamily="2" charset="2"/>
              <a:buChar char="§"/>
              <a:tabLst/>
              <a:defRPr kumimoji="1" lang="en-US" altLang="ko-KR" sz="1000" b="0" kern="120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360000" indent="-144000" algn="l" rtl="0" eaLnBrk="0" fontAlgn="base" latinLnBrk="1" hangingPunct="0">
              <a:spcBef>
                <a:spcPts val="200"/>
              </a:spcBef>
              <a:spcAft>
                <a:spcPct val="0"/>
              </a:spcAft>
              <a:buClr>
                <a:srgbClr val="C00000"/>
              </a:buClr>
              <a:buFont typeface="Wingdings" panose="05000000000000000000" pitchFamily="2" charset="2"/>
              <a:buChar char="w"/>
              <a:defRPr kumimoji="1" lang="en-US" altLang="ko-KR" sz="1000" b="0" kern="12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360000" indent="-13320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008000"/>
              </a:buClr>
              <a:buFont typeface="Comic Sans MS" panose="030F0702030302020204" pitchFamily="66" charset="0"/>
              <a:buChar char="–"/>
              <a:tabLst>
                <a:tab pos="1081088" algn="l"/>
              </a:tabLst>
              <a:defRPr kumimoji="1" lang="en-US" altLang="ko-KR" sz="1000" b="0" kern="1200" dirty="0" smtClean="0"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  <a:ea typeface="Tahoma" pitchFamily="34" charset="0"/>
                <a:cs typeface="Tahoma" pitchFamily="34" charset="0"/>
              </a:defRPr>
            </a:lvl3pPr>
            <a:lvl4pPr marL="720000" indent="-194400" algn="l" rtl="0" eaLnBrk="0" fontAlgn="base" latinLnBrk="1" hangingPunct="0">
              <a:spcBef>
                <a:spcPts val="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720000" indent="-176400" algn="l" rtl="0" eaLnBrk="0" fontAlgn="base" latinLnBrk="1" hangingPunct="0"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§"/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720000" indent="-1440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900" b="1" kern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720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700" b="1" kern="1200" dirty="0" smtClean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r>
              <a:rPr lang="ko-KR" altLang="en-US" sz="800" dirty="0"/>
              <a:t>특수연구는 일반과정 수강생용으로 </a:t>
            </a:r>
            <a:br>
              <a:rPr lang="en-US" altLang="ko-KR" sz="800" dirty="0"/>
            </a:br>
            <a:r>
              <a:rPr lang="ko-KR" altLang="en-US" sz="800" dirty="0"/>
              <a:t>수강신청자 없는 경우 폐강 </a:t>
            </a:r>
            <a:endParaRPr lang="en-US" altLang="ko-KR" sz="800" dirty="0"/>
          </a:p>
        </p:txBody>
      </p:sp>
    </p:spTree>
    <p:extLst>
      <p:ext uri="{BB962C8B-B14F-4D97-AF65-F5344CB8AC3E}">
        <p14:creationId xmlns:p14="http://schemas.microsoft.com/office/powerpoint/2010/main" val="1517035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및 특수연구 지도연구실 배정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043680"/>
            <a:ext cx="8222525" cy="144921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각 연구실 별 상황에 따라 균등하게 지원할 수 있도록 조정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지도 교수가 수용 여부 결정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배정 후 연구실 변경 시 주임교수 또는 학과사무실에 알림 </a:t>
            </a:r>
          </a:p>
        </p:txBody>
      </p:sp>
      <p:sp>
        <p:nvSpPr>
          <p:cNvPr id="6" name="모서리가 둥근 직사각형 32">
            <a:extLst>
              <a:ext uri="{FF2B5EF4-FFF2-40B4-BE49-F238E27FC236}">
                <a16:creationId xmlns:a16="http://schemas.microsoft.com/office/drawing/2014/main" id="{5389156D-C897-4AD5-A593-51E255D07116}"/>
              </a:ext>
            </a:extLst>
          </p:cNvPr>
          <p:cNvSpPr/>
          <p:nvPr/>
        </p:nvSpPr>
        <p:spPr>
          <a:xfrm>
            <a:off x="5710149" y="3116639"/>
            <a:ext cx="3297238" cy="1143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8" name="직사각형 6">
            <a:extLst>
              <a:ext uri="{FF2B5EF4-FFF2-40B4-BE49-F238E27FC236}">
                <a16:creationId xmlns:a16="http://schemas.microsoft.com/office/drawing/2014/main" id="{75B07EA2-1EBE-434D-B1D8-881D900F7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3977" y="3303418"/>
            <a:ext cx="36005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디자인프로젝트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배정 신청서 온라인 접수</a:t>
            </a:r>
            <a:endParaRPr lang="en-US" altLang="ko-KR" sz="16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(1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~3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희망 연구실 중복지원 불가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en-US" altLang="ko-KR" sz="16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9" name="모서리가 둥근 직사각형 34">
            <a:extLst>
              <a:ext uri="{FF2B5EF4-FFF2-40B4-BE49-F238E27FC236}">
                <a16:creationId xmlns:a16="http://schemas.microsoft.com/office/drawing/2014/main" id="{63B29AE8-8F24-491F-A5CA-C200C60EC01B}"/>
              </a:ext>
            </a:extLst>
          </p:cNvPr>
          <p:cNvSpPr/>
          <p:nvPr/>
        </p:nvSpPr>
        <p:spPr>
          <a:xfrm>
            <a:off x="642427" y="4806280"/>
            <a:ext cx="5063811" cy="114300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0" name="직사각형 8">
            <a:extLst>
              <a:ext uri="{FF2B5EF4-FFF2-40B4-BE49-F238E27FC236}">
                <a16:creationId xmlns:a16="http://schemas.microsoft.com/office/drawing/2014/main" id="{30E14C14-6137-4D6B-AD3C-0C8492480C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63" y="4945760"/>
            <a:ext cx="555030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별 면접 실시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면접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학생 연구실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=m)+(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교수의 </a:t>
            </a: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선발학생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=n)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지원학생은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면접 안내 공지 참고</a:t>
            </a:r>
            <a:endParaRPr lang="en-US" altLang="ko-KR" sz="12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학생 지망 </a:t>
            </a: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n + 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교수님 우선 순위 </a:t>
            </a: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m 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이 최소인 순서로 배정</a:t>
            </a:r>
            <a:endParaRPr lang="en-US" altLang="ko-KR" sz="12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1" name="모서리가 둥근 직사각형 36">
            <a:extLst>
              <a:ext uri="{FF2B5EF4-FFF2-40B4-BE49-F238E27FC236}">
                <a16:creationId xmlns:a16="http://schemas.microsoft.com/office/drawing/2014/main" id="{C903DC5E-0BDC-4A53-8050-2C707F390E0A}"/>
              </a:ext>
            </a:extLst>
          </p:cNvPr>
          <p:cNvSpPr/>
          <p:nvPr/>
        </p:nvSpPr>
        <p:spPr>
          <a:xfrm>
            <a:off x="6192278" y="4784275"/>
            <a:ext cx="2786063" cy="11479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BEE7DA1E-607A-4EEB-97C6-ADA686CA9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9986" y="4946287"/>
            <a:ext cx="3357563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및 대상학생에게 </a:t>
            </a:r>
            <a:r>
              <a:rPr lang="ko-KR" altLang="en-US" sz="18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배정결과</a:t>
            </a:r>
            <a:r>
              <a:rPr lang="ko-KR" altLang="en-US" sz="18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 공지</a:t>
            </a:r>
            <a:endParaRPr lang="en-US" altLang="ko-KR" sz="18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이메일 </a:t>
            </a:r>
            <a:r>
              <a:rPr lang="ko-KR" altLang="en-US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공지예정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3" name="모서리가 둥근 직사각형 38">
            <a:extLst>
              <a:ext uri="{FF2B5EF4-FFF2-40B4-BE49-F238E27FC236}">
                <a16:creationId xmlns:a16="http://schemas.microsoft.com/office/drawing/2014/main" id="{DF530495-AE1B-48FC-9954-E3A75A9BF0C9}"/>
              </a:ext>
            </a:extLst>
          </p:cNvPr>
          <p:cNvSpPr/>
          <p:nvPr/>
        </p:nvSpPr>
        <p:spPr>
          <a:xfrm>
            <a:off x="133884" y="3116639"/>
            <a:ext cx="1706603" cy="10715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4" name="TextBox 15">
            <a:extLst>
              <a:ext uri="{FF2B5EF4-FFF2-40B4-BE49-F238E27FC236}">
                <a16:creationId xmlns:a16="http://schemas.microsoft.com/office/drawing/2014/main" id="{F387F02F-9AFA-4309-9AD8-D356FBFD8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355" y="3424180"/>
            <a:ext cx="156966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온라인설명회</a:t>
            </a:r>
            <a:endParaRPr lang="en-US" altLang="ko-KR" sz="18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10/13(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15" name="오른쪽 화살표 40">
            <a:extLst>
              <a:ext uri="{FF2B5EF4-FFF2-40B4-BE49-F238E27FC236}">
                <a16:creationId xmlns:a16="http://schemas.microsoft.com/office/drawing/2014/main" id="{E1FB1B3B-58EC-41B3-BFE5-6B67D4CA23A5}"/>
              </a:ext>
            </a:extLst>
          </p:cNvPr>
          <p:cNvSpPr/>
          <p:nvPr/>
        </p:nvSpPr>
        <p:spPr>
          <a:xfrm>
            <a:off x="1886330" y="3522900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6" name="모서리가 둥근 직사각형 16">
            <a:extLst>
              <a:ext uri="{FF2B5EF4-FFF2-40B4-BE49-F238E27FC236}">
                <a16:creationId xmlns:a16="http://schemas.microsoft.com/office/drawing/2014/main" id="{8E4CA5AF-AC77-445F-B1D8-5F50706D4DD0}"/>
              </a:ext>
            </a:extLst>
          </p:cNvPr>
          <p:cNvSpPr/>
          <p:nvPr/>
        </p:nvSpPr>
        <p:spPr>
          <a:xfrm>
            <a:off x="2309844" y="3118784"/>
            <a:ext cx="2942034" cy="10715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7" name="TextBox 15">
            <a:extLst>
              <a:ext uri="{FF2B5EF4-FFF2-40B4-BE49-F238E27FC236}">
                <a16:creationId xmlns:a16="http://schemas.microsoft.com/office/drawing/2014/main" id="{3A41E76C-26CF-4009-892F-E32C3BC2B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8317" y="3387279"/>
            <a:ext cx="29335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방문 및 면담</a:t>
            </a:r>
            <a:endParaRPr lang="en-US" altLang="ko-KR" sz="20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연구실 별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온라인</a:t>
            </a:r>
            <a:r>
              <a:rPr lang="en-US" altLang="ko-KR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오프라인 면접</a:t>
            </a: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endParaRPr lang="en-US" altLang="ko-KR" sz="12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8" name="오른쪽 화살표 21">
            <a:extLst>
              <a:ext uri="{FF2B5EF4-FFF2-40B4-BE49-F238E27FC236}">
                <a16:creationId xmlns:a16="http://schemas.microsoft.com/office/drawing/2014/main" id="{CDA7070C-DA93-43C3-93F6-25938E6A0664}"/>
              </a:ext>
            </a:extLst>
          </p:cNvPr>
          <p:cNvSpPr/>
          <p:nvPr/>
        </p:nvSpPr>
        <p:spPr>
          <a:xfrm>
            <a:off x="5299938" y="3522899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9" name="오른쪽 화살표 22">
            <a:extLst>
              <a:ext uri="{FF2B5EF4-FFF2-40B4-BE49-F238E27FC236}">
                <a16:creationId xmlns:a16="http://schemas.microsoft.com/office/drawing/2014/main" id="{98AE7374-E313-4907-9BA7-E9407A7B0F8C}"/>
              </a:ext>
            </a:extLst>
          </p:cNvPr>
          <p:cNvSpPr/>
          <p:nvPr/>
        </p:nvSpPr>
        <p:spPr>
          <a:xfrm>
            <a:off x="107504" y="5250416"/>
            <a:ext cx="497373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0" name="오른쪽 화살표 23">
            <a:extLst>
              <a:ext uri="{FF2B5EF4-FFF2-40B4-BE49-F238E27FC236}">
                <a16:creationId xmlns:a16="http://schemas.microsoft.com/office/drawing/2014/main" id="{58F6AE47-B85F-4E2B-844D-E1E47F420C3B}"/>
              </a:ext>
            </a:extLst>
          </p:cNvPr>
          <p:cNvSpPr/>
          <p:nvPr/>
        </p:nvSpPr>
        <p:spPr>
          <a:xfrm>
            <a:off x="5743788" y="5241870"/>
            <a:ext cx="437320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F7344563-59B6-4303-A5E7-BBC09FF72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94" y="4772743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인원</a:t>
            </a:r>
            <a:endParaRPr lang="en-US" altLang="ko-KR" sz="1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조정</a:t>
            </a:r>
          </a:p>
        </p:txBody>
      </p:sp>
    </p:spTree>
    <p:extLst>
      <p:ext uri="{BB962C8B-B14F-4D97-AF65-F5344CB8AC3E}">
        <p14:creationId xmlns:p14="http://schemas.microsoft.com/office/powerpoint/2010/main" val="726232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24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신청 기간 및 방법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980728"/>
            <a:ext cx="8222525" cy="144921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신청 기간</a:t>
            </a:r>
            <a:r>
              <a:rPr kumimoji="0" lang="en-US" altLang="ko-KR" dirty="0"/>
              <a:t>(</a:t>
            </a:r>
            <a:r>
              <a:rPr kumimoji="0" lang="ko-KR" altLang="en-US" dirty="0"/>
              <a:t>예정</a:t>
            </a:r>
            <a:r>
              <a:rPr kumimoji="0" lang="en-US" altLang="ko-KR" dirty="0"/>
              <a:t>): </a:t>
            </a:r>
            <a:r>
              <a:rPr lang="en-US" altLang="ko-KR" dirty="0">
                <a:solidFill>
                  <a:srgbClr val="FF0000"/>
                </a:solidFill>
              </a:rPr>
              <a:t>11</a:t>
            </a:r>
            <a:r>
              <a:rPr kumimoji="0" lang="en-US" altLang="ko-KR" dirty="0">
                <a:solidFill>
                  <a:srgbClr val="FF0000"/>
                </a:solidFill>
              </a:rPr>
              <a:t>/01(</a:t>
            </a:r>
            <a:r>
              <a:rPr lang="ko-KR" altLang="en-US" dirty="0">
                <a:solidFill>
                  <a:srgbClr val="FF0000"/>
                </a:solidFill>
              </a:rPr>
              <a:t>화</a:t>
            </a:r>
            <a:r>
              <a:rPr kumimoji="0" lang="en-US" altLang="ko-KR" dirty="0">
                <a:solidFill>
                  <a:srgbClr val="FF0000"/>
                </a:solidFill>
              </a:rPr>
              <a:t>) ~ 11/11(</a:t>
            </a:r>
            <a:r>
              <a:rPr lang="ko-KR" altLang="en-US" dirty="0">
                <a:solidFill>
                  <a:srgbClr val="FF0000"/>
                </a:solidFill>
              </a:rPr>
              <a:t>금</a:t>
            </a:r>
            <a:r>
              <a:rPr kumimoji="0" lang="en-US" altLang="ko-KR" dirty="0">
                <a:solidFill>
                  <a:srgbClr val="FF0000"/>
                </a:solidFill>
              </a:rPr>
              <a:t>) 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학과 홈페이지 </a:t>
            </a:r>
            <a:r>
              <a:rPr kumimoji="0" lang="en-US" altLang="ko-KR" dirty="0">
                <a:hlinkClick r:id="rId2"/>
              </a:rPr>
              <a:t>http://ee.sogang.ac.kr/</a:t>
            </a:r>
            <a:r>
              <a:rPr kumimoji="0" lang="en-US" altLang="ko-KR" dirty="0"/>
              <a:t> </a:t>
            </a:r>
            <a:r>
              <a:rPr kumimoji="0" lang="ko-KR" altLang="en-US" dirty="0"/>
              <a:t>메인 하단 </a:t>
            </a:r>
          </a:p>
          <a:p>
            <a:pPr>
              <a:spcBef>
                <a:spcPts val="1200"/>
              </a:spcBef>
            </a:pPr>
            <a:r>
              <a:rPr kumimoji="0" lang="en-US" altLang="ko-KR" dirty="0"/>
              <a:t>[</a:t>
            </a:r>
            <a:r>
              <a:rPr kumimoji="0" lang="ko-KR" altLang="en-US" dirty="0"/>
              <a:t>신청서 작성하기</a:t>
            </a:r>
            <a:r>
              <a:rPr kumimoji="0" lang="en-US" altLang="ko-KR" dirty="0"/>
              <a:t>] </a:t>
            </a:r>
            <a:r>
              <a:rPr kumimoji="0" lang="ko-KR" altLang="en-US" dirty="0" err="1"/>
              <a:t>퀵메뉴</a:t>
            </a:r>
            <a:r>
              <a:rPr kumimoji="0" lang="ko-KR" altLang="en-US" dirty="0"/>
              <a:t> 클릭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32E0D49-8269-4DF5-B2D0-3B4CE942F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929" y="2645968"/>
            <a:ext cx="5832140" cy="3998931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BC06BD95-B597-47BC-B014-CB94F2AFF370}"/>
              </a:ext>
            </a:extLst>
          </p:cNvPr>
          <p:cNvSpPr/>
          <p:nvPr/>
        </p:nvSpPr>
        <p:spPr>
          <a:xfrm>
            <a:off x="5450384" y="4285952"/>
            <a:ext cx="1080120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11361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25</a:t>
            </a:fld>
            <a:endParaRPr lang="ko-KR" altLang="en-US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476672"/>
            <a:ext cx="8222525" cy="1295327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신청서 작성 페이지에서 “디자인프로젝트</a:t>
            </a:r>
            <a:r>
              <a:rPr kumimoji="0" lang="en-US" altLang="ko-KR" dirty="0"/>
              <a:t>/</a:t>
            </a:r>
            <a:r>
              <a:rPr kumimoji="0" lang="ko-KR" altLang="en-US" dirty="0"/>
              <a:t>특수연구 신청</a:t>
            </a:r>
            <a:r>
              <a:rPr kumimoji="0" lang="en-US" altLang="ko-KR" dirty="0"/>
              <a:t>” </a:t>
            </a:r>
            <a:r>
              <a:rPr kumimoji="0" lang="ko-KR" altLang="en-US" dirty="0"/>
              <a:t>선택 후   내용 기재</a:t>
            </a:r>
            <a:r>
              <a:rPr kumimoji="0" lang="en-US" altLang="ko-KR" dirty="0"/>
              <a:t>: </a:t>
            </a:r>
            <a:r>
              <a:rPr kumimoji="0" lang="en-US" altLang="ko-KR" dirty="0">
                <a:hlinkClick r:id="rId2"/>
              </a:rPr>
              <a:t>https://forms.gle/SakrovyRUxkmRgXZ7</a:t>
            </a:r>
            <a:endParaRPr kumimoji="0" lang="en-US" altLang="ko-KR" dirty="0"/>
          </a:p>
          <a:p>
            <a:pPr>
              <a:spcBef>
                <a:spcPts val="1200"/>
              </a:spcBef>
            </a:pPr>
            <a:r>
              <a:rPr kumimoji="0" lang="ko-KR" altLang="en-US" dirty="0"/>
              <a:t>모바일</a:t>
            </a:r>
            <a:r>
              <a:rPr kumimoji="0" lang="en-US" altLang="ko-KR" dirty="0"/>
              <a:t>(</a:t>
            </a:r>
            <a:r>
              <a:rPr kumimoji="0" lang="ko-KR" altLang="en-US" dirty="0"/>
              <a:t>반응형</a:t>
            </a:r>
            <a:r>
              <a:rPr kumimoji="0" lang="en-US" altLang="ko-KR" dirty="0"/>
              <a:t>) </a:t>
            </a:r>
            <a:r>
              <a:rPr kumimoji="0" lang="ko-KR" altLang="en-US" dirty="0"/>
              <a:t>접근 가능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708" y="1698386"/>
            <a:ext cx="4727874" cy="495301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3D46AF50-EC40-45C5-AB3B-4FA9199A6E4E}"/>
              </a:ext>
            </a:extLst>
          </p:cNvPr>
          <p:cNvSpPr/>
          <p:nvPr/>
        </p:nvSpPr>
        <p:spPr>
          <a:xfrm>
            <a:off x="2159732" y="5841268"/>
            <a:ext cx="1728192" cy="2880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379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진행 일정 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CC9BF72-23A2-4472-9772-EBB344A9E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932321"/>
              </p:ext>
            </p:extLst>
          </p:nvPr>
        </p:nvGraphicFramePr>
        <p:xfrm>
          <a:off x="575555" y="908720"/>
          <a:ext cx="7956885" cy="5535618"/>
        </p:xfrm>
        <a:graphic>
          <a:graphicData uri="http://schemas.openxmlformats.org/drawingml/2006/table">
            <a:tbl>
              <a:tblPr/>
              <a:tblGrid>
                <a:gridCol w="2718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6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57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내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용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일  시</a:t>
                      </a:r>
                      <a:endParaRPr kumimoji="0" lang="ko-KR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비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대학원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설명회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및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배정절차 설명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10/13(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목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온라인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설명회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학과 유튜브 채널</a:t>
                      </a:r>
                      <a:endParaRPr lang="en-US" altLang="ko-KR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연구실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소개 영상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전자공학과 연구실 소개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면담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11/01(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11/11(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교수님 면담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신청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11/01(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~ 11/11(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홈페이지에서 신청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희망연구실 중복신청 불가</a:t>
                      </a: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학과회의 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이메일 보고</a:t>
                      </a: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11/14(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16:30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지원 신청 보고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모임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ea"/>
                          <a:ea typeface="+mn-ea"/>
                        </a:rPr>
                        <a:t>11/17(</a:t>
                      </a:r>
                      <a:r>
                        <a:rPr lang="ko-KR" altLang="en-US" sz="1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n-ea"/>
                          <a:ea typeface="+mn-ea"/>
                        </a:rPr>
                        <a:t>18:00 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필요 시 지원자 신청 조정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학과 홈페이지 공지 예정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지망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연구실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11/21(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 연구실별 면접 실시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11/22(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11/30(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 결과 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12/02(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이메일로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배정 결과 통보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089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2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미결정자에 대해 진행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9741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27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문의처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550230"/>
            <a:ext cx="8222525" cy="3757540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디자인프로젝트 및 특수연구 배정 담당 교수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>
                <a:solidFill>
                  <a:srgbClr val="008000"/>
                </a:solidFill>
              </a:rPr>
              <a:t>성원진 교수 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02-705-8473 </a:t>
            </a:r>
            <a:r>
              <a:rPr kumimoji="0" lang="en-US" altLang="ko-KR" dirty="0"/>
              <a:t> </a:t>
            </a:r>
            <a:r>
              <a:rPr kumimoji="0" lang="en-US" altLang="ko-KR" dirty="0">
                <a:hlinkClick r:id="rId2"/>
              </a:rPr>
              <a:t>wsung@sogang.ac.kr</a:t>
            </a:r>
            <a:endParaRPr kumimoji="0" lang="en-US" altLang="ko-KR" dirty="0"/>
          </a:p>
          <a:p>
            <a:pPr>
              <a:spcBef>
                <a:spcPts val="1200"/>
              </a:spcBef>
            </a:pPr>
            <a:endParaRPr kumimoji="0" lang="en-US" altLang="ko-KR" dirty="0"/>
          </a:p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담당 조교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>
                <a:solidFill>
                  <a:srgbClr val="008000"/>
                </a:solidFill>
              </a:rPr>
              <a:t>박상천 박사과정</a:t>
            </a:r>
            <a:r>
              <a:rPr kumimoji="0" lang="ko-KR" altLang="en-US" dirty="0"/>
              <a:t> 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010-5597-5963 </a:t>
            </a:r>
            <a:r>
              <a:rPr kumimoji="0" lang="en-US" altLang="ko-KR" dirty="0"/>
              <a:t> </a:t>
            </a:r>
            <a:r>
              <a:rPr lang="en-US" altLang="ko-KR" dirty="0">
                <a:hlinkClick r:id="rId3"/>
              </a:rPr>
              <a:t>ppp103207</a:t>
            </a:r>
            <a:r>
              <a:rPr kumimoji="0" lang="en-US" altLang="ko-KR" dirty="0">
                <a:hlinkClick r:id="rId3"/>
              </a:rPr>
              <a:t>@sogang.ac.kr</a:t>
            </a:r>
            <a:r>
              <a:rPr kumimoji="0" lang="en-US" altLang="ko-KR" dirty="0"/>
              <a:t> </a:t>
            </a:r>
          </a:p>
          <a:p>
            <a:pPr>
              <a:spcBef>
                <a:spcPts val="1200"/>
              </a:spcBef>
            </a:pPr>
            <a:endParaRPr kumimoji="0" lang="en-US" altLang="ko-KR" dirty="0"/>
          </a:p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담당 행정원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>
                <a:solidFill>
                  <a:srgbClr val="008000"/>
                </a:solidFill>
              </a:rPr>
              <a:t>최희진 선생님</a:t>
            </a:r>
            <a:r>
              <a:rPr kumimoji="0" lang="ko-KR" altLang="en-US" dirty="0"/>
              <a:t> 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02-705-8016 </a:t>
            </a:r>
            <a:r>
              <a:rPr kumimoji="0" lang="en-US" altLang="ko-KR" dirty="0"/>
              <a:t> </a:t>
            </a:r>
            <a:r>
              <a:rPr kumimoji="0" lang="en-US" altLang="ko-KR" dirty="0">
                <a:hlinkClick r:id="rId4"/>
              </a:rPr>
              <a:t>eeabeek@sogang.ac.kr</a:t>
            </a:r>
            <a:r>
              <a:rPr kumimoji="0" lang="en-US" altLang="ko-K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4181752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13644</TotalTime>
  <Words>2007</Words>
  <Application>Microsoft Office PowerPoint</Application>
  <PresentationFormat>화면 슬라이드 쇼(4:3)</PresentationFormat>
  <Paragraphs>420</Paragraphs>
  <Slides>27</Slides>
  <Notes>12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40" baseType="lpstr">
      <vt:lpstr>HY견고딕</vt:lpstr>
      <vt:lpstr>HY헤드라인M</vt:lpstr>
      <vt:lpstr>맑은 고딕</vt:lpstr>
      <vt:lpstr>함초롬바탕</vt:lpstr>
      <vt:lpstr>Arial</vt:lpstr>
      <vt:lpstr>Calisto MT</vt:lpstr>
      <vt:lpstr>Eras Medium ITC</vt:lpstr>
      <vt:lpstr>Lucida Sans</vt:lpstr>
      <vt:lpstr>Tahoma</vt:lpstr>
      <vt:lpstr>Times New Roman</vt:lpstr>
      <vt:lpstr>Wingdings</vt:lpstr>
      <vt:lpstr>디자인 사용자 지정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RF 및 통신</vt:lpstr>
      <vt:lpstr>반도체 및 집적회로</vt:lpstr>
      <vt:lpstr>정보 및 시스템</vt:lpstr>
      <vt:lpstr>컴퓨터 / 임베디드 시스템 및 인터넷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C204U</dc:creator>
  <cp:lastModifiedBy>Sung Wonjin</cp:lastModifiedBy>
  <cp:revision>1202</cp:revision>
  <dcterms:created xsi:type="dcterms:W3CDTF">2009-12-23T00:48:59Z</dcterms:created>
  <dcterms:modified xsi:type="dcterms:W3CDTF">2022-10-11T07:18:28Z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_SA">
    <vt:lpwstr>C:\Users\sogang\Documents\네이트온 받은 파일\2018 전자공학과 소개자료(V.리뉴얼중).pptx</vt:lpwstr>
  </property>
</Properties>
</file>